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8" r:id="rId3"/>
    <p:sldId id="294" r:id="rId4"/>
    <p:sldId id="313" r:id="rId5"/>
    <p:sldId id="262" r:id="rId6"/>
    <p:sldId id="270" r:id="rId7"/>
    <p:sldId id="265" r:id="rId8"/>
    <p:sldId id="314" r:id="rId9"/>
    <p:sldId id="315" r:id="rId10"/>
    <p:sldId id="316" r:id="rId11"/>
    <p:sldId id="319" r:id="rId12"/>
    <p:sldId id="320" r:id="rId13"/>
    <p:sldId id="324" r:id="rId14"/>
    <p:sldId id="334" r:id="rId15"/>
    <p:sldId id="283" r:id="rId16"/>
    <p:sldId id="282" r:id="rId17"/>
    <p:sldId id="335" r:id="rId18"/>
    <p:sldId id="29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04"/>
    <a:srgbClr val="E20000"/>
    <a:srgbClr val="C55A11"/>
    <a:srgbClr val="FFC000"/>
    <a:srgbClr val="548235"/>
    <a:srgbClr val="BF5513"/>
    <a:srgbClr val="01222B"/>
    <a:srgbClr val="F8F200"/>
    <a:srgbClr val="E3DE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1" autoAdjust="0"/>
    <p:restoredTop sz="94660"/>
  </p:normalViewPr>
  <p:slideViewPr>
    <p:cSldViewPr snapToGrid="0">
      <p:cViewPr varScale="1">
        <p:scale>
          <a:sx n="92" d="100"/>
          <a:sy n="92" d="100"/>
        </p:scale>
        <p:origin x="300" y="84"/>
      </p:cViewPr>
      <p:guideLst>
        <p:guide orient="horz" pos="1526"/>
        <p:guide pos="42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F9578-2DEF-4902-A71A-BA2EE8197EB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B228F-66DB-4A4A-BF92-5EB2DB3B7E8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srcRect/>
          <a:stretch>
            <a:fillRect/>
          </a:stretch>
        </p:blipFill>
        <p:spPr>
          <a:xfrm>
            <a:off x="1"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srcRect/>
          <a:stretch>
            <a:fillRect/>
          </a:stretch>
        </p:blipFill>
        <p:spPr>
          <a:xfrm>
            <a:off x="1"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srcRect/>
          <a:stretch>
            <a:fillRect/>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E23C47F-7244-44F2-81AF-E6A790C665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63349A-78C6-4F6F-AE03-726109C3E35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3C47F-7244-44F2-81AF-E6A790C6659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3349A-78C6-4F6F-AE03-726109C3E35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4.wdp"/><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4.wdp"/><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4.wdp"/><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99235" y="1593850"/>
            <a:ext cx="9629140" cy="3276600"/>
          </a:xfrm>
          <a:prstGeom prst="rect">
            <a:avLst/>
          </a:prstGeom>
          <a:noFill/>
        </p:spPr>
        <p:txBody>
          <a:bodyPr wrap="square" rtlCol="0">
            <a:spAutoFit/>
          </a:bodyPr>
          <a:lstStyle/>
          <a:p>
            <a:pPr algn="ctr">
              <a:lnSpc>
                <a:spcPct val="115000"/>
              </a:lnSpc>
              <a:spcBef>
                <a:spcPts val="0"/>
              </a:spcBef>
              <a:spcAft>
                <a:spcPts val="0"/>
              </a:spcAft>
            </a:pPr>
            <a:r>
              <a:rPr lang="en-US" altLang="zh-CN" sz="60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rPr>
              <a:t>“</a:t>
            </a:r>
            <a:r>
              <a:rPr lang="zh-CN" altLang="en-US" sz="60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rPr>
              <a:t>守初心、担使命</a:t>
            </a:r>
            <a:r>
              <a:rPr lang="en-US" altLang="zh-CN" sz="60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rPr>
              <a:t>”</a:t>
            </a:r>
            <a:endParaRPr lang="en-US" altLang="zh-CN" sz="60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endParaRPr>
          </a:p>
          <a:p>
            <a:pPr algn="ctr">
              <a:lnSpc>
                <a:spcPct val="115000"/>
              </a:lnSpc>
              <a:spcBef>
                <a:spcPts val="0"/>
              </a:spcBef>
              <a:spcAft>
                <a:spcPts val="0"/>
              </a:spcAft>
            </a:pPr>
            <a:r>
              <a:rPr lang="zh-CN" altLang="en-US" sz="60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rPr>
              <a:t>做合格的祖国建设接班人</a:t>
            </a:r>
            <a:endParaRPr lang="en-US" altLang="zh-CN" sz="60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endParaRPr>
          </a:p>
          <a:p>
            <a:pPr>
              <a:lnSpc>
                <a:spcPct val="115000"/>
              </a:lnSpc>
              <a:spcBef>
                <a:spcPts val="0"/>
              </a:spcBef>
              <a:spcAft>
                <a:spcPts val="0"/>
              </a:spcAft>
            </a:pPr>
            <a:r>
              <a:rPr lang="en-US" altLang="zh-CN" sz="60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rPr>
              <a:t>   </a:t>
            </a:r>
            <a:endParaRPr lang="zh-CN" altLang="en-US" sz="60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endParaRPr>
          </a:p>
        </p:txBody>
      </p:sp>
      <p:sp>
        <p:nvSpPr>
          <p:cNvPr id="10" name="文本框 9"/>
          <p:cNvSpPr txBox="1"/>
          <p:nvPr/>
        </p:nvSpPr>
        <p:spPr>
          <a:xfrm>
            <a:off x="5286375" y="4172585"/>
            <a:ext cx="2345690" cy="1014730"/>
          </a:xfrm>
          <a:prstGeom prst="rect">
            <a:avLst/>
          </a:prstGeom>
          <a:noFill/>
        </p:spPr>
        <p:txBody>
          <a:bodyPr wrap="square" rtlCol="0">
            <a:spAutoFit/>
          </a:bodyPr>
          <a:lstStyle/>
          <a:p>
            <a:pPr algn="ctr">
              <a:lnSpc>
                <a:spcPct val="125000"/>
              </a:lnSpc>
              <a:spcBef>
                <a:spcPts val="0"/>
              </a:spcBef>
              <a:spcAft>
                <a:spcPts val="0"/>
              </a:spcAft>
            </a:pPr>
            <a:r>
              <a:rPr lang="zh-CN" altLang="en-US" sz="2400">
                <a:solidFill>
                  <a:srgbClr val="C00000"/>
                </a:solidFill>
                <a:latin typeface="冬青黑体简体中文 W3" panose="020B0300000000000000" pitchFamily="34" charset="-122"/>
                <a:ea typeface="冬青黑体简体中文 W3" panose="020B0300000000000000" pitchFamily="34" charset="-122"/>
              </a:rPr>
              <a:t>主讲人：朱瑞华</a:t>
            </a:r>
            <a:endParaRPr lang="zh-CN" altLang="en-US" sz="2400">
              <a:solidFill>
                <a:srgbClr val="C00000"/>
              </a:solidFill>
              <a:latin typeface="冬青黑体简体中文 W3" panose="020B0300000000000000" pitchFamily="34" charset="-122"/>
              <a:ea typeface="冬青黑体简体中文 W3" panose="020B0300000000000000" pitchFamily="34" charset="-122"/>
            </a:endParaRPr>
          </a:p>
          <a:p>
            <a:pPr algn="ctr">
              <a:lnSpc>
                <a:spcPct val="125000"/>
              </a:lnSpc>
              <a:spcBef>
                <a:spcPts val="0"/>
              </a:spcBef>
              <a:spcAft>
                <a:spcPts val="0"/>
              </a:spcAft>
            </a:pPr>
            <a:r>
              <a:rPr lang="en-US" altLang="zh-CN" sz="2400">
                <a:solidFill>
                  <a:srgbClr val="C00000"/>
                </a:solidFill>
                <a:latin typeface="冬青黑体简体中文 W3" panose="020B0300000000000000" pitchFamily="34" charset="-122"/>
                <a:ea typeface="冬青黑体简体中文 W3" panose="020B0300000000000000" pitchFamily="34" charset="-122"/>
              </a:rPr>
              <a:t>2019-10-21</a:t>
            </a:r>
            <a:endParaRPr lang="en-US" altLang="zh-CN" sz="2400">
              <a:solidFill>
                <a:srgbClr val="C00000"/>
              </a:solidFill>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6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extLst>
              <a:ext uri="{BEBA8EAE-BF5A-486C-A8C5-ECC9F3942E4B}">
                <a14:imgProps xmlns:a14="http://schemas.microsoft.com/office/drawing/2010/main">
                  <a14:imgLayer r:embed="rId2">
                    <a14:imgEffect>
                      <a14:colorTemperature colorTemp="5900"/>
                    </a14:imgEffect>
                  </a14:imgLayer>
                </a14:imgProps>
              </a:ext>
            </a:extLst>
          </a:blip>
          <a:stretch>
            <a:fillRect/>
          </a:stretch>
        </p:blipFill>
        <p:spPr>
          <a:xfrm>
            <a:off x="1855406" y="2023594"/>
            <a:ext cx="2468283" cy="1647018"/>
          </a:xfrm>
          <a:prstGeom prst="rect">
            <a:avLst/>
          </a:prstGeom>
          <a:ln>
            <a:noFill/>
          </a:ln>
          <a:effectLst>
            <a:softEdge rad="38100"/>
          </a:effectLst>
        </p:spPr>
      </p:pic>
      <p:sp>
        <p:nvSpPr>
          <p:cNvPr id="5" name="矩形 4"/>
          <p:cNvSpPr/>
          <p:nvPr/>
        </p:nvSpPr>
        <p:spPr>
          <a:xfrm>
            <a:off x="1860023" y="4049791"/>
            <a:ext cx="2459049" cy="1641475"/>
          </a:xfrm>
          <a:prstGeom prst="rect">
            <a:avLst/>
          </a:prstGeom>
        </p:spPr>
        <p:txBody>
          <a:bodyPr wrap="square">
            <a:spAutoFit/>
          </a:bodyPr>
          <a:lstStyle/>
          <a:p>
            <a:pPr>
              <a:lnSpc>
                <a:spcPct val="120000"/>
              </a:lnSpc>
            </a:pPr>
            <a:r>
              <a:rPr lang="zh-CN" altLang="en-US" sz="1400" smtClean="0">
                <a:solidFill>
                  <a:srgbClr val="E20000"/>
                </a:solidFill>
              </a:rPr>
              <a:t>广大青年要坚定理想信念，志存高远，脚踏实地，勇做时代的弄潮儿，在实现中国梦的生动实践中放飞青春梦想，在为人民利益的不懈奋斗中书写人生华章。</a:t>
            </a:r>
            <a:endParaRPr lang="zh-CN" altLang="en-US" sz="1400">
              <a:solidFill>
                <a:srgbClr val="E20000"/>
              </a:solidFill>
            </a:endParaRPr>
          </a:p>
        </p:txBody>
      </p:sp>
      <p:grpSp>
        <p:nvGrpSpPr>
          <p:cNvPr id="10" name="组合 9"/>
          <p:cNvGrpSpPr/>
          <p:nvPr/>
        </p:nvGrpSpPr>
        <p:grpSpPr>
          <a:xfrm>
            <a:off x="1940449" y="3879706"/>
            <a:ext cx="2235200" cy="60325"/>
            <a:chOff x="2026926" y="3734897"/>
            <a:chExt cx="2235200" cy="60325"/>
          </a:xfrm>
        </p:grpSpPr>
        <p:cxnSp>
          <p:nvCxnSpPr>
            <p:cNvPr id="8" name="直接连接符 7"/>
            <p:cNvCxnSpPr/>
            <p:nvPr/>
          </p:nvCxnSpPr>
          <p:spPr>
            <a:xfrm>
              <a:off x="2026926" y="3795222"/>
              <a:ext cx="2235200" cy="0"/>
            </a:xfrm>
            <a:prstGeom prst="line">
              <a:avLst/>
            </a:prstGeom>
            <a:ln>
              <a:solidFill>
                <a:srgbClr val="AD000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26926" y="3734897"/>
              <a:ext cx="2235200" cy="0"/>
            </a:xfrm>
            <a:prstGeom prst="line">
              <a:avLst/>
            </a:prstGeom>
            <a:ln>
              <a:solidFill>
                <a:srgbClr val="AD0004"/>
              </a:solidFill>
              <a:prstDash val="solid"/>
            </a:ln>
          </p:spPr>
          <p:style>
            <a:lnRef idx="1">
              <a:schemeClr val="accent1"/>
            </a:lnRef>
            <a:fillRef idx="0">
              <a:schemeClr val="accent1"/>
            </a:fillRef>
            <a:effectRef idx="0">
              <a:schemeClr val="accent1"/>
            </a:effectRef>
            <a:fontRef idx="minor">
              <a:schemeClr val="tx1"/>
            </a:fontRef>
          </p:style>
        </p:cxnSp>
      </p:grpSp>
      <p:cxnSp>
        <p:nvCxnSpPr>
          <p:cNvPr id="17" name="直接连接符 16"/>
          <p:cNvCxnSpPr/>
          <p:nvPr/>
        </p:nvCxnSpPr>
        <p:spPr>
          <a:xfrm>
            <a:off x="4812784" y="2522035"/>
            <a:ext cx="6184211" cy="0"/>
          </a:xfrm>
          <a:prstGeom prst="line">
            <a:avLst/>
          </a:prstGeom>
          <a:ln>
            <a:solidFill>
              <a:srgbClr val="AD0004"/>
            </a:solidFill>
            <a:prstDash val="solid"/>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812784" y="2619281"/>
            <a:ext cx="6476311" cy="975995"/>
            <a:chOff x="4725089" y="2785927"/>
            <a:chExt cx="6476311" cy="975995"/>
          </a:xfrm>
        </p:grpSpPr>
        <p:sp>
          <p:nvSpPr>
            <p:cNvPr id="11" name="圆角矩形 10"/>
            <p:cNvSpPr/>
            <p:nvPr/>
          </p:nvSpPr>
          <p:spPr>
            <a:xfrm>
              <a:off x="4725089" y="2934112"/>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smtClean="0"/>
                <a:t>2017.5.4</a:t>
              </a:r>
              <a:endParaRPr lang="en-US" altLang="zh-CN" sz="1600"/>
            </a:p>
          </p:txBody>
        </p:sp>
        <p:sp>
          <p:nvSpPr>
            <p:cNvPr id="20" name="矩形 19"/>
            <p:cNvSpPr/>
            <p:nvPr/>
          </p:nvSpPr>
          <p:spPr>
            <a:xfrm>
              <a:off x="6157188" y="2785927"/>
              <a:ext cx="5044212" cy="975995"/>
            </a:xfrm>
            <a:prstGeom prst="rect">
              <a:avLst/>
            </a:prstGeom>
          </p:spPr>
          <p:txBody>
            <a:bodyPr wrap="square">
              <a:spAutoFit/>
            </a:bodyPr>
            <a:lstStyle/>
            <a:p>
              <a:pPr>
                <a:lnSpc>
                  <a:spcPct val="120000"/>
                </a:lnSpc>
              </a:pPr>
              <a:r>
                <a:rPr lang="zh-CN" altLang="en-US" sz="1600">
                  <a:solidFill>
                    <a:srgbClr val="E20000"/>
                  </a:solidFill>
                </a:rPr>
                <a:t>要坚定依法治国的信念，不忘初心跟党走。青春就是用来奋斗的，中国梦事关我们每个人，作为青年学子理应为之奋斗。</a:t>
              </a:r>
              <a:endParaRPr lang="zh-CN" altLang="en-US" sz="1600">
                <a:solidFill>
                  <a:srgbClr val="E20000"/>
                </a:solidFill>
              </a:endParaRPr>
            </a:p>
          </p:txBody>
        </p:sp>
      </p:grpSp>
      <p:grpSp>
        <p:nvGrpSpPr>
          <p:cNvPr id="24" name="组合 23"/>
          <p:cNvGrpSpPr/>
          <p:nvPr/>
        </p:nvGrpSpPr>
        <p:grpSpPr>
          <a:xfrm>
            <a:off x="4812665" y="3793490"/>
            <a:ext cx="6630018" cy="1271270"/>
            <a:chOff x="4725089" y="3518769"/>
            <a:chExt cx="6629722" cy="1271270"/>
          </a:xfrm>
        </p:grpSpPr>
        <p:sp>
          <p:nvSpPr>
            <p:cNvPr id="12" name="圆角矩形 11"/>
            <p:cNvSpPr/>
            <p:nvPr/>
          </p:nvSpPr>
          <p:spPr>
            <a:xfrm>
              <a:off x="4725089" y="3519221"/>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smtClean="0"/>
                <a:t>2016.4</a:t>
              </a:r>
              <a:endParaRPr lang="en-US" altLang="zh-CN" sz="1600"/>
            </a:p>
          </p:txBody>
        </p:sp>
        <p:sp>
          <p:nvSpPr>
            <p:cNvPr id="22" name="文本框 21"/>
            <p:cNvSpPr txBox="1"/>
            <p:nvPr/>
          </p:nvSpPr>
          <p:spPr>
            <a:xfrm>
              <a:off x="6138519" y="3518769"/>
              <a:ext cx="5216292" cy="1271270"/>
            </a:xfrm>
            <a:prstGeom prst="rect">
              <a:avLst/>
            </a:prstGeom>
          </p:spPr>
          <p:txBody>
            <a:bodyPr wrap="square">
              <a:spAutoFit/>
            </a:bodyPr>
            <a:lstStyle>
              <a:defPPr>
                <a:defRPr lang="zh-CN"/>
              </a:defPPr>
              <a:lvl1pPr>
                <a:lnSpc>
                  <a:spcPct val="120000"/>
                </a:lnSpc>
                <a:defRPr sz="1600">
                  <a:solidFill>
                    <a:srgbClr val="E20000"/>
                  </a:solidFill>
                </a:defRPr>
              </a:lvl1pPr>
            </a:lstStyle>
            <a:p>
              <a:r>
                <a:rPr lang="zh-CN" altLang="en-US"/>
                <a:t>要以国家富强、人民幸福为己任，胸怀理想、志存高远，投身中国特色社会主义伟大实践，并为之终生奋斗。心中有阳光，脚下有力量，为了理想能坚持、不懈怠，才能创造无愧于时代的人生。</a:t>
              </a:r>
              <a:endParaRPr lang="zh-CN" altLang="en-US" b="1">
                <a:gradFill>
                  <a:gsLst>
                    <a:gs pos="40000">
                      <a:srgbClr val="C00000"/>
                    </a:gs>
                    <a:gs pos="100000">
                      <a:srgbClr val="FFC000"/>
                    </a:gs>
                  </a:gsLst>
                  <a:lin ang="13500000" scaled="1"/>
                </a:gradFill>
              </a:endParaRPr>
            </a:p>
          </p:txBody>
        </p:sp>
      </p:grpSp>
      <p:cxnSp>
        <p:nvCxnSpPr>
          <p:cNvPr id="34" name="直接连接符 33"/>
          <p:cNvCxnSpPr/>
          <p:nvPr/>
        </p:nvCxnSpPr>
        <p:spPr>
          <a:xfrm>
            <a:off x="6359590" y="3640888"/>
            <a:ext cx="4613275"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244655" y="5131288"/>
            <a:ext cx="4613275"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12665" y="1884045"/>
            <a:ext cx="2621280" cy="460375"/>
          </a:xfrm>
          <a:prstGeom prst="rect">
            <a:avLst/>
          </a:prstGeom>
          <a:noFill/>
        </p:spPr>
        <p:txBody>
          <a:bodyPr wrap="none" rtlCol="0">
            <a:spAutoFit/>
          </a:bodyPr>
          <a:p>
            <a:pPr algn="l"/>
            <a:r>
              <a:rPr lang="zh-CN" altLang="en-US" sz="2400" b="1">
                <a:solidFill>
                  <a:srgbClr val="E20000"/>
                </a:solidFill>
                <a:effectLst>
                  <a:reflection blurRad="6350" stA="55000" endA="300" endPos="45500" dir="5400000" sy="-100000" algn="bl" rotWithShape="0"/>
                </a:effectLst>
                <a:sym typeface="+mn-ea"/>
              </a:rPr>
              <a:t>忆往昔，伟人寄语</a:t>
            </a:r>
            <a:endParaRPr lang="zh-CN" altLang="en-US" sz="2400" b="1" spc="300">
              <a:solidFill>
                <a:srgbClr val="E2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250"/>
                                        <p:tgtEl>
                                          <p:spTgt spid="17"/>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extLst>
              <a:ext uri="{BEBA8EAE-BF5A-486C-A8C5-ECC9F3942E4B}">
                <a14:imgProps xmlns:a14="http://schemas.microsoft.com/office/drawing/2010/main">
                  <a14:imgLayer r:embed="rId2">
                    <a14:imgEffect>
                      <a14:colorTemperature colorTemp="5900"/>
                    </a14:imgEffect>
                  </a14:imgLayer>
                </a14:imgProps>
              </a:ext>
            </a:extLst>
          </a:blip>
          <a:stretch>
            <a:fillRect/>
          </a:stretch>
        </p:blipFill>
        <p:spPr>
          <a:xfrm>
            <a:off x="1855406" y="2023594"/>
            <a:ext cx="2468283" cy="1647018"/>
          </a:xfrm>
          <a:prstGeom prst="rect">
            <a:avLst/>
          </a:prstGeom>
          <a:ln>
            <a:noFill/>
          </a:ln>
          <a:effectLst>
            <a:softEdge rad="38100"/>
          </a:effectLst>
        </p:spPr>
      </p:pic>
      <p:sp>
        <p:nvSpPr>
          <p:cNvPr id="5" name="矩形 4"/>
          <p:cNvSpPr/>
          <p:nvPr/>
        </p:nvSpPr>
        <p:spPr>
          <a:xfrm>
            <a:off x="1860023" y="4049791"/>
            <a:ext cx="2459049" cy="1641475"/>
          </a:xfrm>
          <a:prstGeom prst="rect">
            <a:avLst/>
          </a:prstGeom>
        </p:spPr>
        <p:txBody>
          <a:bodyPr wrap="square">
            <a:spAutoFit/>
          </a:bodyPr>
          <a:lstStyle/>
          <a:p>
            <a:pPr>
              <a:lnSpc>
                <a:spcPct val="120000"/>
              </a:lnSpc>
            </a:pPr>
            <a:r>
              <a:rPr lang="zh-CN" altLang="en-US" sz="1400" smtClean="0">
                <a:solidFill>
                  <a:srgbClr val="E20000"/>
                </a:solidFill>
              </a:rPr>
              <a:t>广大青年要坚定理想信念，志存高远，脚踏实地，勇做时代的弄潮儿，在实现中国梦的生动实践中放飞青春梦想，在为人民利益的不懈奋斗中书写人生华章。</a:t>
            </a:r>
            <a:endParaRPr lang="zh-CN" altLang="en-US" sz="1400">
              <a:solidFill>
                <a:srgbClr val="E20000"/>
              </a:solidFill>
            </a:endParaRPr>
          </a:p>
        </p:txBody>
      </p:sp>
      <p:grpSp>
        <p:nvGrpSpPr>
          <p:cNvPr id="10" name="组合 9"/>
          <p:cNvGrpSpPr/>
          <p:nvPr/>
        </p:nvGrpSpPr>
        <p:grpSpPr>
          <a:xfrm>
            <a:off x="1940449" y="3879706"/>
            <a:ext cx="2235200" cy="60325"/>
            <a:chOff x="2026926" y="3734897"/>
            <a:chExt cx="2235200" cy="60325"/>
          </a:xfrm>
        </p:grpSpPr>
        <p:cxnSp>
          <p:nvCxnSpPr>
            <p:cNvPr id="8" name="直接连接符 7"/>
            <p:cNvCxnSpPr/>
            <p:nvPr/>
          </p:nvCxnSpPr>
          <p:spPr>
            <a:xfrm>
              <a:off x="2026926" y="3795222"/>
              <a:ext cx="2235200" cy="0"/>
            </a:xfrm>
            <a:prstGeom prst="line">
              <a:avLst/>
            </a:prstGeom>
            <a:ln>
              <a:solidFill>
                <a:srgbClr val="AD000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26926" y="3734897"/>
              <a:ext cx="2235200" cy="0"/>
            </a:xfrm>
            <a:prstGeom prst="line">
              <a:avLst/>
            </a:prstGeom>
            <a:ln>
              <a:solidFill>
                <a:srgbClr val="AD0004"/>
              </a:solidFill>
              <a:prstDash val="solid"/>
            </a:ln>
          </p:spPr>
          <p:style>
            <a:lnRef idx="1">
              <a:schemeClr val="accent1"/>
            </a:lnRef>
            <a:fillRef idx="0">
              <a:schemeClr val="accent1"/>
            </a:fillRef>
            <a:effectRef idx="0">
              <a:schemeClr val="accent1"/>
            </a:effectRef>
            <a:fontRef idx="minor">
              <a:schemeClr val="tx1"/>
            </a:fontRef>
          </p:style>
        </p:cxnSp>
      </p:grpSp>
      <p:cxnSp>
        <p:nvCxnSpPr>
          <p:cNvPr id="17" name="直接连接符 16"/>
          <p:cNvCxnSpPr/>
          <p:nvPr/>
        </p:nvCxnSpPr>
        <p:spPr>
          <a:xfrm>
            <a:off x="4812784" y="2522035"/>
            <a:ext cx="6184211" cy="0"/>
          </a:xfrm>
          <a:prstGeom prst="line">
            <a:avLst/>
          </a:prstGeom>
          <a:ln>
            <a:solidFill>
              <a:srgbClr val="AD0004"/>
            </a:solidFill>
            <a:prstDash val="solid"/>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812784" y="2619281"/>
            <a:ext cx="6476311" cy="1271270"/>
            <a:chOff x="4725089" y="2785927"/>
            <a:chExt cx="6476311" cy="1271270"/>
          </a:xfrm>
        </p:grpSpPr>
        <p:sp>
          <p:nvSpPr>
            <p:cNvPr id="11" name="圆角矩形 10"/>
            <p:cNvSpPr/>
            <p:nvPr/>
          </p:nvSpPr>
          <p:spPr>
            <a:xfrm>
              <a:off x="4725089" y="2934112"/>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smtClean="0"/>
                <a:t>2014.5.4</a:t>
              </a:r>
              <a:endParaRPr lang="en-US" altLang="zh-CN" sz="1600"/>
            </a:p>
          </p:txBody>
        </p:sp>
        <p:sp>
          <p:nvSpPr>
            <p:cNvPr id="20" name="矩形 19"/>
            <p:cNvSpPr/>
            <p:nvPr/>
          </p:nvSpPr>
          <p:spPr>
            <a:xfrm>
              <a:off x="6157188" y="2785927"/>
              <a:ext cx="5044212" cy="1271270"/>
            </a:xfrm>
            <a:prstGeom prst="rect">
              <a:avLst/>
            </a:prstGeom>
          </p:spPr>
          <p:txBody>
            <a:bodyPr wrap="square">
              <a:spAutoFit/>
            </a:bodyPr>
            <a:lstStyle/>
            <a:p>
              <a:pPr>
                <a:lnSpc>
                  <a:spcPct val="120000"/>
                </a:lnSpc>
              </a:pPr>
              <a:r>
                <a:rPr lang="zh-CN" altLang="en-US" sz="1600">
                  <a:solidFill>
                    <a:srgbClr val="E20000"/>
                  </a:solidFill>
                </a:rPr>
                <a:t>有信念、有梦想、有奋斗、有奉献的人生，才是有意义的人生。当代青年建功立业的舞台空前广阔、梦想成真的前景空前光明，希望大家努力在实现中国梦的伟大实践中创造自己的精彩人生。</a:t>
              </a:r>
              <a:endParaRPr lang="zh-CN" altLang="en-US" sz="1600">
                <a:solidFill>
                  <a:srgbClr val="E20000"/>
                </a:solidFill>
              </a:endParaRPr>
            </a:p>
          </p:txBody>
        </p:sp>
      </p:grpSp>
      <p:grpSp>
        <p:nvGrpSpPr>
          <p:cNvPr id="24" name="组合 23"/>
          <p:cNvGrpSpPr/>
          <p:nvPr/>
        </p:nvGrpSpPr>
        <p:grpSpPr>
          <a:xfrm>
            <a:off x="4812665" y="4264025"/>
            <a:ext cx="6630018" cy="975995"/>
            <a:chOff x="4725089" y="3518769"/>
            <a:chExt cx="6629722" cy="975995"/>
          </a:xfrm>
        </p:grpSpPr>
        <p:sp>
          <p:nvSpPr>
            <p:cNvPr id="12" name="圆角矩形 11"/>
            <p:cNvSpPr/>
            <p:nvPr/>
          </p:nvSpPr>
          <p:spPr>
            <a:xfrm>
              <a:off x="4725089" y="3519221"/>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smtClean="0"/>
                <a:t>2013.5</a:t>
              </a:r>
              <a:endParaRPr lang="en-US" altLang="zh-CN" sz="1600"/>
            </a:p>
          </p:txBody>
        </p:sp>
        <p:sp>
          <p:nvSpPr>
            <p:cNvPr id="22" name="文本框 21"/>
            <p:cNvSpPr txBox="1"/>
            <p:nvPr/>
          </p:nvSpPr>
          <p:spPr>
            <a:xfrm>
              <a:off x="6138519" y="3518769"/>
              <a:ext cx="5216292" cy="975995"/>
            </a:xfrm>
            <a:prstGeom prst="rect">
              <a:avLst/>
            </a:prstGeom>
          </p:spPr>
          <p:txBody>
            <a:bodyPr wrap="square">
              <a:spAutoFit/>
            </a:bodyPr>
            <a:lstStyle>
              <a:defPPr>
                <a:defRPr lang="zh-CN"/>
              </a:defPPr>
              <a:lvl1pPr>
                <a:lnSpc>
                  <a:spcPct val="120000"/>
                </a:lnSpc>
                <a:defRPr sz="1600">
                  <a:solidFill>
                    <a:srgbClr val="E20000"/>
                  </a:solidFill>
                </a:defRPr>
              </a:lvl1pPr>
            </a:lstStyle>
            <a:p>
              <a:r>
                <a:rPr lang="zh-CN" altLang="en-US"/>
                <a:t>广大青年要牢记“空谈误国、实干兴邦”，立足本职、埋头苦干，从自身做起，从点滴做起，用勤劳的双手、一流的业绩成就属于自己的人生精彩。</a:t>
              </a:r>
              <a:endParaRPr lang="zh-CN" altLang="en-US"/>
            </a:p>
          </p:txBody>
        </p:sp>
      </p:grpSp>
      <p:cxnSp>
        <p:nvCxnSpPr>
          <p:cNvPr id="34" name="直接连接符 33"/>
          <p:cNvCxnSpPr/>
          <p:nvPr/>
        </p:nvCxnSpPr>
        <p:spPr>
          <a:xfrm>
            <a:off x="6359590" y="4075228"/>
            <a:ext cx="4613275"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244655" y="5625953"/>
            <a:ext cx="4613275"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12665" y="1884045"/>
            <a:ext cx="2621280" cy="460375"/>
          </a:xfrm>
          <a:prstGeom prst="rect">
            <a:avLst/>
          </a:prstGeom>
          <a:noFill/>
        </p:spPr>
        <p:txBody>
          <a:bodyPr wrap="none" rtlCol="0">
            <a:spAutoFit/>
          </a:bodyPr>
          <a:p>
            <a:pPr algn="l"/>
            <a:r>
              <a:rPr lang="zh-CN" altLang="en-US" sz="2400" b="1">
                <a:solidFill>
                  <a:srgbClr val="E20000"/>
                </a:solidFill>
                <a:effectLst>
                  <a:reflection blurRad="6350" stA="55000" endA="300" endPos="45500" dir="5400000" sy="-100000" algn="bl" rotWithShape="0"/>
                </a:effectLst>
                <a:sym typeface="+mn-ea"/>
              </a:rPr>
              <a:t>忆往昔，伟人寄语</a:t>
            </a:r>
            <a:endParaRPr lang="zh-CN" altLang="en-US" sz="2400" b="1" spc="300">
              <a:solidFill>
                <a:srgbClr val="E2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25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5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hidden="1"/>
          <p:cNvCxnSpPr/>
          <p:nvPr/>
        </p:nvCxnSpPr>
        <p:spPr>
          <a:xfrm>
            <a:off x="2424113" y="2333097"/>
            <a:ext cx="3257550" cy="32575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249545" y="3454015"/>
            <a:ext cx="4362450" cy="583565"/>
          </a:xfrm>
          <a:prstGeom prst="rect">
            <a:avLst/>
          </a:prstGeom>
          <a:noFill/>
        </p:spPr>
        <p:txBody>
          <a:bodyPr wrap="square" rtlCol="0">
            <a:spAutoFit/>
          </a:bodyPr>
          <a:lstStyle/>
          <a:p>
            <a:r>
              <a:rPr lang="zh-CN" altLang="en-US" sz="3200" b="1">
                <a:solidFill>
                  <a:srgbClr val="E20000"/>
                </a:solidFill>
                <a:effectLst>
                  <a:reflection blurRad="6350" stA="55000" endA="300" endPos="45500" dir="5400000" sy="-100000" algn="bl" rotWithShape="0"/>
                </a:effectLst>
              </a:rPr>
              <a:t>展未来，砥砺前行</a:t>
            </a:r>
            <a:endParaRPr lang="zh-CN" altLang="en-US" sz="3200" b="1">
              <a:solidFill>
                <a:srgbClr val="E20000"/>
              </a:solidFill>
              <a:effectLst>
                <a:reflection blurRad="6350" stA="55000" endA="300" endPos="45500" dir="5400000" sy="-100000" algn="bl" rotWithShape="0"/>
              </a:effectLst>
            </a:endParaRPr>
          </a:p>
        </p:txBody>
      </p:sp>
      <p:sp>
        <p:nvSpPr>
          <p:cNvPr id="9" name="文本框 8"/>
          <p:cNvSpPr txBox="1"/>
          <p:nvPr/>
        </p:nvSpPr>
        <p:spPr>
          <a:xfrm>
            <a:off x="2514600" y="2562207"/>
            <a:ext cx="2190750" cy="2214880"/>
          </a:xfrm>
          <a:prstGeom prst="rect">
            <a:avLst/>
          </a:prstGeom>
          <a:noFill/>
        </p:spPr>
        <p:txBody>
          <a:bodyPr wrap="square" rtlCol="0">
            <a:spAutoFit/>
          </a:bodyPr>
          <a:lstStyle/>
          <a:p>
            <a:r>
              <a:rPr lang="en-US" altLang="zh-CN" sz="13800" b="1" i="1" smtClean="0">
                <a:gradFill flip="none" rotWithShape="1">
                  <a:gsLst>
                    <a:gs pos="27000">
                      <a:srgbClr val="C00000"/>
                    </a:gs>
                    <a:gs pos="84000">
                      <a:srgbClr val="FFC000"/>
                    </a:gs>
                  </a:gsLst>
                  <a:lin ang="13500000" scaled="1"/>
                  <a:tileRect/>
                </a:gradFill>
                <a:effectLst>
                  <a:outerShdw blurRad="114300" dist="38100" dir="2400000" algn="tl" rotWithShape="0">
                    <a:srgbClr val="FFFF00">
                      <a:alpha val="40000"/>
                    </a:srgbClr>
                  </a:outerShdw>
                </a:effectLst>
              </a:rPr>
              <a:t>02</a:t>
            </a:r>
            <a:endParaRPr lang="zh-CN" altLang="en-US" sz="13800" b="1" i="1">
              <a:gradFill flip="none" rotWithShape="1">
                <a:gsLst>
                  <a:gs pos="27000">
                    <a:srgbClr val="C00000"/>
                  </a:gs>
                  <a:gs pos="84000">
                    <a:srgbClr val="FFC000"/>
                  </a:gs>
                </a:gsLst>
                <a:lin ang="13500000" scaled="1"/>
                <a:tileRect/>
              </a:gradFill>
              <a:effectLst>
                <a:outerShdw blurRad="114300" dist="38100" dir="2400000" algn="tl" rotWithShape="0">
                  <a:srgbClr val="FFFF00">
                    <a:alpha val="40000"/>
                  </a:srgbClr>
                </a:outerShdw>
              </a:effectLs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p:cNvSpPr txBox="1"/>
          <p:nvPr/>
        </p:nvSpPr>
        <p:spPr>
          <a:xfrm>
            <a:off x="1085850" y="1676400"/>
            <a:ext cx="2621280" cy="460375"/>
          </a:xfrm>
          <a:prstGeom prst="rect">
            <a:avLst/>
          </a:prstGeom>
          <a:noFill/>
        </p:spPr>
        <p:txBody>
          <a:bodyPr wrap="none" rtlCol="0">
            <a:spAutoFit/>
          </a:bodyPr>
          <a:lstStyle/>
          <a:p>
            <a:pPr algn="l"/>
            <a:r>
              <a:rPr lang="zh-CN" altLang="en-US" sz="2400" b="1">
                <a:solidFill>
                  <a:srgbClr val="E20000"/>
                </a:solidFill>
                <a:effectLst>
                  <a:reflection blurRad="6350" stA="55000" endA="300" endPos="45500" dir="5400000" sy="-100000" algn="bl" rotWithShape="0"/>
                </a:effectLst>
                <a:sym typeface="+mn-ea"/>
              </a:rPr>
              <a:t>展未来，砥砺前行</a:t>
            </a:r>
            <a:endParaRPr lang="zh-CN" altLang="en-US" sz="2400" b="1" spc="300">
              <a:solidFill>
                <a:srgbClr val="E20000"/>
              </a:solidFill>
            </a:endParaRPr>
          </a:p>
        </p:txBody>
      </p:sp>
      <p:sp>
        <p:nvSpPr>
          <p:cNvPr id="23" name="Freeform 5"/>
          <p:cNvSpPr/>
          <p:nvPr/>
        </p:nvSpPr>
        <p:spPr bwMode="auto">
          <a:xfrm>
            <a:off x="4783285" y="3438958"/>
            <a:ext cx="1563470" cy="594741"/>
          </a:xfrm>
          <a:custGeom>
            <a:avLst/>
            <a:gdLst>
              <a:gd name="T0" fmla="*/ 0 w 2061"/>
              <a:gd name="T1" fmla="*/ 0 h 784"/>
              <a:gd name="T2" fmla="*/ 0 w 2061"/>
              <a:gd name="T3" fmla="*/ 784 h 784"/>
              <a:gd name="T4" fmla="*/ 1278 w 2061"/>
              <a:gd name="T5" fmla="*/ 784 h 784"/>
              <a:gd name="T6" fmla="*/ 2061 w 2061"/>
              <a:gd name="T7" fmla="*/ 0 h 784"/>
              <a:gd name="T8" fmla="*/ 0 w 2061"/>
              <a:gd name="T9" fmla="*/ 0 h 784"/>
            </a:gdLst>
            <a:ahLst/>
            <a:cxnLst>
              <a:cxn ang="0">
                <a:pos x="T0" y="T1"/>
              </a:cxn>
              <a:cxn ang="0">
                <a:pos x="T2" y="T3"/>
              </a:cxn>
              <a:cxn ang="0">
                <a:pos x="T4" y="T5"/>
              </a:cxn>
              <a:cxn ang="0">
                <a:pos x="T6" y="T7"/>
              </a:cxn>
              <a:cxn ang="0">
                <a:pos x="T8" y="T9"/>
              </a:cxn>
            </a:cxnLst>
            <a:rect l="0" t="0" r="r" b="b"/>
            <a:pathLst>
              <a:path w="2061" h="784">
                <a:moveTo>
                  <a:pt x="0" y="0"/>
                </a:moveTo>
                <a:lnTo>
                  <a:pt x="0" y="784"/>
                </a:lnTo>
                <a:lnTo>
                  <a:pt x="1278" y="784"/>
                </a:lnTo>
                <a:lnTo>
                  <a:pt x="2061" y="0"/>
                </a:lnTo>
                <a:lnTo>
                  <a:pt x="0" y="0"/>
                </a:lnTo>
                <a:close/>
              </a:path>
            </a:pathLst>
          </a:custGeom>
          <a:solidFill>
            <a:srgbClr val="504945"/>
          </a:solidFill>
          <a:ln>
            <a:noFill/>
          </a:ln>
        </p:spPr>
        <p:txBody>
          <a:bodyPr vert="horz" wrap="square" lIns="91440" tIns="45720" rIns="91440" bIns="45720" numCol="1" anchor="t" anchorCtr="0" compatLnSpc="1"/>
          <a:lstStyle/>
          <a:p>
            <a:endParaRPr lang="zh-CN" altLang="en-US" sz="1200"/>
          </a:p>
        </p:txBody>
      </p:sp>
      <p:sp>
        <p:nvSpPr>
          <p:cNvPr id="24" name="Freeform 6"/>
          <p:cNvSpPr/>
          <p:nvPr/>
        </p:nvSpPr>
        <p:spPr bwMode="auto">
          <a:xfrm>
            <a:off x="5572985" y="2535825"/>
            <a:ext cx="962661" cy="1498989"/>
          </a:xfrm>
          <a:custGeom>
            <a:avLst/>
            <a:gdLst>
              <a:gd name="T0" fmla="*/ 102 w 536"/>
              <a:gd name="T1" fmla="*/ 240 h 835"/>
              <a:gd name="T2" fmla="*/ 25 w 536"/>
              <a:gd name="T3" fmla="*/ 284 h 835"/>
              <a:gd name="T4" fmla="*/ 25 w 536"/>
              <a:gd name="T5" fmla="*/ 285 h 835"/>
              <a:gd name="T6" fmla="*/ 4 w 536"/>
              <a:gd name="T7" fmla="*/ 271 h 835"/>
              <a:gd name="T8" fmla="*/ 8 w 536"/>
              <a:gd name="T9" fmla="*/ 246 h 835"/>
              <a:gd name="T10" fmla="*/ 239 w 536"/>
              <a:gd name="T11" fmla="*/ 14 h 835"/>
              <a:gd name="T12" fmla="*/ 268 w 536"/>
              <a:gd name="T13" fmla="*/ 0 h 835"/>
              <a:gd name="T14" fmla="*/ 297 w 536"/>
              <a:gd name="T15" fmla="*/ 14 h 835"/>
              <a:gd name="T16" fmla="*/ 528 w 536"/>
              <a:gd name="T17" fmla="*/ 246 h 835"/>
              <a:gd name="T18" fmla="*/ 532 w 536"/>
              <a:gd name="T19" fmla="*/ 271 h 835"/>
              <a:gd name="T20" fmla="*/ 511 w 536"/>
              <a:gd name="T21" fmla="*/ 285 h 835"/>
              <a:gd name="T22" fmla="*/ 511 w 536"/>
              <a:gd name="T23" fmla="*/ 285 h 835"/>
              <a:gd name="T24" fmla="*/ 433 w 536"/>
              <a:gd name="T25" fmla="*/ 240 h 835"/>
              <a:gd name="T26" fmla="*/ 433 w 536"/>
              <a:gd name="T27" fmla="*/ 504 h 835"/>
              <a:gd name="T28" fmla="*/ 102 w 536"/>
              <a:gd name="T29" fmla="*/ 835 h 835"/>
              <a:gd name="T30" fmla="*/ 102 w 536"/>
              <a:gd name="T31" fmla="*/ 24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6" h="835">
                <a:moveTo>
                  <a:pt x="102" y="240"/>
                </a:moveTo>
                <a:cubicBezTo>
                  <a:pt x="25" y="284"/>
                  <a:pt x="25" y="284"/>
                  <a:pt x="25" y="284"/>
                </a:cubicBezTo>
                <a:cubicBezTo>
                  <a:pt x="25" y="285"/>
                  <a:pt x="25" y="285"/>
                  <a:pt x="25" y="285"/>
                </a:cubicBezTo>
                <a:cubicBezTo>
                  <a:pt x="15" y="284"/>
                  <a:pt x="7" y="279"/>
                  <a:pt x="4" y="271"/>
                </a:cubicBezTo>
                <a:cubicBezTo>
                  <a:pt x="0" y="263"/>
                  <a:pt x="2" y="254"/>
                  <a:pt x="8" y="246"/>
                </a:cubicBezTo>
                <a:cubicBezTo>
                  <a:pt x="239" y="14"/>
                  <a:pt x="239" y="14"/>
                  <a:pt x="239" y="14"/>
                </a:cubicBezTo>
                <a:cubicBezTo>
                  <a:pt x="247" y="5"/>
                  <a:pt x="257" y="0"/>
                  <a:pt x="268" y="0"/>
                </a:cubicBezTo>
                <a:cubicBezTo>
                  <a:pt x="279" y="0"/>
                  <a:pt x="290" y="5"/>
                  <a:pt x="297" y="14"/>
                </a:cubicBezTo>
                <a:cubicBezTo>
                  <a:pt x="528" y="246"/>
                  <a:pt x="528" y="246"/>
                  <a:pt x="528" y="246"/>
                </a:cubicBezTo>
                <a:cubicBezTo>
                  <a:pt x="534" y="254"/>
                  <a:pt x="536" y="263"/>
                  <a:pt x="532" y="271"/>
                </a:cubicBezTo>
                <a:cubicBezTo>
                  <a:pt x="528" y="279"/>
                  <a:pt x="520" y="284"/>
                  <a:pt x="511" y="285"/>
                </a:cubicBezTo>
                <a:cubicBezTo>
                  <a:pt x="511" y="285"/>
                  <a:pt x="511" y="285"/>
                  <a:pt x="511" y="285"/>
                </a:cubicBezTo>
                <a:cubicBezTo>
                  <a:pt x="433" y="240"/>
                  <a:pt x="433" y="240"/>
                  <a:pt x="433" y="240"/>
                </a:cubicBezTo>
                <a:cubicBezTo>
                  <a:pt x="433" y="504"/>
                  <a:pt x="433" y="504"/>
                  <a:pt x="433" y="504"/>
                </a:cubicBezTo>
                <a:cubicBezTo>
                  <a:pt x="102" y="835"/>
                  <a:pt x="102" y="835"/>
                  <a:pt x="102" y="835"/>
                </a:cubicBezTo>
                <a:lnTo>
                  <a:pt x="102" y="240"/>
                </a:lnTo>
                <a:close/>
              </a:path>
            </a:pathLst>
          </a:custGeom>
          <a:solidFill>
            <a:srgbClr val="E20000"/>
          </a:solidFill>
          <a:ln>
            <a:noFill/>
          </a:ln>
          <a:effectLst>
            <a:outerShdw blurRad="254000" dist="38100" dir="13500000" sx="101000" sy="101000" algn="b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ndParaRPr>
          </a:p>
        </p:txBody>
      </p:sp>
      <p:sp>
        <p:nvSpPr>
          <p:cNvPr id="25" name="Freeform 7"/>
          <p:cNvSpPr/>
          <p:nvPr/>
        </p:nvSpPr>
        <p:spPr bwMode="auto">
          <a:xfrm>
            <a:off x="4783285" y="4123213"/>
            <a:ext cx="2180969" cy="593982"/>
          </a:xfrm>
          <a:custGeom>
            <a:avLst/>
            <a:gdLst>
              <a:gd name="T0" fmla="*/ 0 w 2875"/>
              <a:gd name="T1" fmla="*/ 0 h 783"/>
              <a:gd name="T2" fmla="*/ 0 w 2875"/>
              <a:gd name="T3" fmla="*/ 783 h 783"/>
              <a:gd name="T4" fmla="*/ 2092 w 2875"/>
              <a:gd name="T5" fmla="*/ 783 h 783"/>
              <a:gd name="T6" fmla="*/ 2875 w 2875"/>
              <a:gd name="T7" fmla="*/ 0 h 783"/>
              <a:gd name="T8" fmla="*/ 0 w 2875"/>
              <a:gd name="T9" fmla="*/ 0 h 783"/>
            </a:gdLst>
            <a:ahLst/>
            <a:cxnLst>
              <a:cxn ang="0">
                <a:pos x="T0" y="T1"/>
              </a:cxn>
              <a:cxn ang="0">
                <a:pos x="T2" y="T3"/>
              </a:cxn>
              <a:cxn ang="0">
                <a:pos x="T4" y="T5"/>
              </a:cxn>
              <a:cxn ang="0">
                <a:pos x="T6" y="T7"/>
              </a:cxn>
              <a:cxn ang="0">
                <a:pos x="T8" y="T9"/>
              </a:cxn>
            </a:cxnLst>
            <a:rect l="0" t="0" r="r" b="b"/>
            <a:pathLst>
              <a:path w="2875" h="783">
                <a:moveTo>
                  <a:pt x="0" y="0"/>
                </a:moveTo>
                <a:lnTo>
                  <a:pt x="0" y="783"/>
                </a:lnTo>
                <a:lnTo>
                  <a:pt x="2092" y="783"/>
                </a:lnTo>
                <a:lnTo>
                  <a:pt x="2875" y="0"/>
                </a:lnTo>
                <a:lnTo>
                  <a:pt x="0" y="0"/>
                </a:lnTo>
                <a:close/>
              </a:path>
            </a:pathLst>
          </a:custGeom>
          <a:solidFill>
            <a:srgbClr val="504945"/>
          </a:solidFill>
          <a:ln>
            <a:noFill/>
          </a:ln>
        </p:spPr>
        <p:txBody>
          <a:bodyPr vert="horz" wrap="square" lIns="91440" tIns="45720" rIns="91440" bIns="45720" numCol="1" anchor="t" anchorCtr="0" compatLnSpc="1"/>
          <a:lstStyle/>
          <a:p>
            <a:endParaRPr lang="zh-CN" altLang="en-US" sz="1200"/>
          </a:p>
        </p:txBody>
      </p:sp>
      <p:sp>
        <p:nvSpPr>
          <p:cNvPr id="26" name="Freeform 8"/>
          <p:cNvSpPr/>
          <p:nvPr/>
        </p:nvSpPr>
        <p:spPr bwMode="auto">
          <a:xfrm>
            <a:off x="6188967" y="3219321"/>
            <a:ext cx="961902" cy="1498989"/>
          </a:xfrm>
          <a:custGeom>
            <a:avLst/>
            <a:gdLst>
              <a:gd name="T0" fmla="*/ 102 w 536"/>
              <a:gd name="T1" fmla="*/ 240 h 835"/>
              <a:gd name="T2" fmla="*/ 25 w 536"/>
              <a:gd name="T3" fmla="*/ 285 h 835"/>
              <a:gd name="T4" fmla="*/ 25 w 536"/>
              <a:gd name="T5" fmla="*/ 285 h 835"/>
              <a:gd name="T6" fmla="*/ 4 w 536"/>
              <a:gd name="T7" fmla="*/ 271 h 835"/>
              <a:gd name="T8" fmla="*/ 8 w 536"/>
              <a:gd name="T9" fmla="*/ 246 h 835"/>
              <a:gd name="T10" fmla="*/ 239 w 536"/>
              <a:gd name="T11" fmla="*/ 14 h 835"/>
              <a:gd name="T12" fmla="*/ 268 w 536"/>
              <a:gd name="T13" fmla="*/ 0 h 835"/>
              <a:gd name="T14" fmla="*/ 298 w 536"/>
              <a:gd name="T15" fmla="*/ 14 h 835"/>
              <a:gd name="T16" fmla="*/ 528 w 536"/>
              <a:gd name="T17" fmla="*/ 246 h 835"/>
              <a:gd name="T18" fmla="*/ 532 w 536"/>
              <a:gd name="T19" fmla="*/ 271 h 835"/>
              <a:gd name="T20" fmla="*/ 512 w 536"/>
              <a:gd name="T21" fmla="*/ 285 h 835"/>
              <a:gd name="T22" fmla="*/ 512 w 536"/>
              <a:gd name="T23" fmla="*/ 285 h 835"/>
              <a:gd name="T24" fmla="*/ 433 w 536"/>
              <a:gd name="T25" fmla="*/ 240 h 835"/>
              <a:gd name="T26" fmla="*/ 433 w 536"/>
              <a:gd name="T27" fmla="*/ 504 h 835"/>
              <a:gd name="T28" fmla="*/ 102 w 536"/>
              <a:gd name="T29" fmla="*/ 835 h 835"/>
              <a:gd name="T30" fmla="*/ 102 w 536"/>
              <a:gd name="T31" fmla="*/ 24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6" h="835">
                <a:moveTo>
                  <a:pt x="102" y="240"/>
                </a:moveTo>
                <a:cubicBezTo>
                  <a:pt x="25" y="285"/>
                  <a:pt x="25" y="285"/>
                  <a:pt x="25" y="285"/>
                </a:cubicBezTo>
                <a:cubicBezTo>
                  <a:pt x="25" y="285"/>
                  <a:pt x="25" y="285"/>
                  <a:pt x="25" y="285"/>
                </a:cubicBezTo>
                <a:cubicBezTo>
                  <a:pt x="16" y="285"/>
                  <a:pt x="8" y="279"/>
                  <a:pt x="4" y="271"/>
                </a:cubicBezTo>
                <a:cubicBezTo>
                  <a:pt x="0" y="263"/>
                  <a:pt x="2" y="254"/>
                  <a:pt x="8" y="246"/>
                </a:cubicBezTo>
                <a:cubicBezTo>
                  <a:pt x="239" y="14"/>
                  <a:pt x="239" y="14"/>
                  <a:pt x="239" y="14"/>
                </a:cubicBezTo>
                <a:cubicBezTo>
                  <a:pt x="247" y="5"/>
                  <a:pt x="257" y="0"/>
                  <a:pt x="268" y="0"/>
                </a:cubicBezTo>
                <a:cubicBezTo>
                  <a:pt x="279" y="0"/>
                  <a:pt x="290" y="5"/>
                  <a:pt x="298" y="14"/>
                </a:cubicBezTo>
                <a:cubicBezTo>
                  <a:pt x="528" y="246"/>
                  <a:pt x="528" y="246"/>
                  <a:pt x="528" y="246"/>
                </a:cubicBezTo>
                <a:cubicBezTo>
                  <a:pt x="535" y="254"/>
                  <a:pt x="536" y="263"/>
                  <a:pt x="532" y="271"/>
                </a:cubicBezTo>
                <a:cubicBezTo>
                  <a:pt x="529" y="279"/>
                  <a:pt x="521" y="284"/>
                  <a:pt x="512" y="285"/>
                </a:cubicBezTo>
                <a:cubicBezTo>
                  <a:pt x="512" y="285"/>
                  <a:pt x="512" y="285"/>
                  <a:pt x="512" y="285"/>
                </a:cubicBezTo>
                <a:cubicBezTo>
                  <a:pt x="433" y="240"/>
                  <a:pt x="433" y="240"/>
                  <a:pt x="433" y="240"/>
                </a:cubicBezTo>
                <a:cubicBezTo>
                  <a:pt x="433" y="504"/>
                  <a:pt x="433" y="504"/>
                  <a:pt x="433" y="504"/>
                </a:cubicBezTo>
                <a:cubicBezTo>
                  <a:pt x="102" y="835"/>
                  <a:pt x="102" y="835"/>
                  <a:pt x="102" y="835"/>
                </a:cubicBezTo>
                <a:lnTo>
                  <a:pt x="102" y="240"/>
                </a:lnTo>
                <a:close/>
              </a:path>
            </a:pathLst>
          </a:custGeom>
          <a:solidFill>
            <a:srgbClr val="FFC000"/>
          </a:solidFill>
          <a:ln>
            <a:noFill/>
          </a:ln>
          <a:effectLst>
            <a:outerShdw blurRad="254000" dist="38100" dir="16200000" sx="101000" sy="101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ndParaRPr>
          </a:p>
        </p:txBody>
      </p:sp>
      <p:sp>
        <p:nvSpPr>
          <p:cNvPr id="27" name="Freeform 9"/>
          <p:cNvSpPr/>
          <p:nvPr/>
        </p:nvSpPr>
        <p:spPr bwMode="auto">
          <a:xfrm>
            <a:off x="4783285" y="4807469"/>
            <a:ext cx="2796950" cy="593982"/>
          </a:xfrm>
          <a:custGeom>
            <a:avLst/>
            <a:gdLst>
              <a:gd name="T0" fmla="*/ 0 w 3687"/>
              <a:gd name="T1" fmla="*/ 0 h 783"/>
              <a:gd name="T2" fmla="*/ 0 w 3687"/>
              <a:gd name="T3" fmla="*/ 783 h 783"/>
              <a:gd name="T4" fmla="*/ 2904 w 3687"/>
              <a:gd name="T5" fmla="*/ 783 h 783"/>
              <a:gd name="T6" fmla="*/ 3687 w 3687"/>
              <a:gd name="T7" fmla="*/ 0 h 783"/>
              <a:gd name="T8" fmla="*/ 0 w 3687"/>
              <a:gd name="T9" fmla="*/ 0 h 783"/>
            </a:gdLst>
            <a:ahLst/>
            <a:cxnLst>
              <a:cxn ang="0">
                <a:pos x="T0" y="T1"/>
              </a:cxn>
              <a:cxn ang="0">
                <a:pos x="T2" y="T3"/>
              </a:cxn>
              <a:cxn ang="0">
                <a:pos x="T4" y="T5"/>
              </a:cxn>
              <a:cxn ang="0">
                <a:pos x="T6" y="T7"/>
              </a:cxn>
              <a:cxn ang="0">
                <a:pos x="T8" y="T9"/>
              </a:cxn>
            </a:cxnLst>
            <a:rect l="0" t="0" r="r" b="b"/>
            <a:pathLst>
              <a:path w="3687" h="783">
                <a:moveTo>
                  <a:pt x="0" y="0"/>
                </a:moveTo>
                <a:lnTo>
                  <a:pt x="0" y="783"/>
                </a:lnTo>
                <a:lnTo>
                  <a:pt x="2904" y="783"/>
                </a:lnTo>
                <a:lnTo>
                  <a:pt x="3687" y="0"/>
                </a:lnTo>
                <a:lnTo>
                  <a:pt x="0" y="0"/>
                </a:lnTo>
                <a:close/>
              </a:path>
            </a:pathLst>
          </a:custGeom>
          <a:solidFill>
            <a:srgbClr val="504945"/>
          </a:solidFill>
          <a:ln>
            <a:noFill/>
          </a:ln>
        </p:spPr>
        <p:txBody>
          <a:bodyPr vert="horz" wrap="square" lIns="91440" tIns="45720" rIns="91440" bIns="45720" numCol="1" anchor="t" anchorCtr="0" compatLnSpc="1"/>
          <a:lstStyle/>
          <a:p>
            <a:endParaRPr lang="zh-CN" altLang="en-US" sz="1200"/>
          </a:p>
        </p:txBody>
      </p:sp>
      <p:sp>
        <p:nvSpPr>
          <p:cNvPr id="28" name="Freeform 10"/>
          <p:cNvSpPr/>
          <p:nvPr/>
        </p:nvSpPr>
        <p:spPr bwMode="auto">
          <a:xfrm>
            <a:off x="6806465" y="3897151"/>
            <a:ext cx="960385" cy="1498989"/>
          </a:xfrm>
          <a:custGeom>
            <a:avLst/>
            <a:gdLst>
              <a:gd name="T0" fmla="*/ 102 w 535"/>
              <a:gd name="T1" fmla="*/ 240 h 835"/>
              <a:gd name="T2" fmla="*/ 24 w 535"/>
              <a:gd name="T3" fmla="*/ 285 h 835"/>
              <a:gd name="T4" fmla="*/ 24 w 535"/>
              <a:gd name="T5" fmla="*/ 285 h 835"/>
              <a:gd name="T6" fmla="*/ 3 w 535"/>
              <a:gd name="T7" fmla="*/ 272 h 835"/>
              <a:gd name="T8" fmla="*/ 8 w 535"/>
              <a:gd name="T9" fmla="*/ 247 h 835"/>
              <a:gd name="T10" fmla="*/ 238 w 535"/>
              <a:gd name="T11" fmla="*/ 15 h 835"/>
              <a:gd name="T12" fmla="*/ 268 w 535"/>
              <a:gd name="T13" fmla="*/ 0 h 835"/>
              <a:gd name="T14" fmla="*/ 297 w 535"/>
              <a:gd name="T15" fmla="*/ 14 h 835"/>
              <a:gd name="T16" fmla="*/ 528 w 535"/>
              <a:gd name="T17" fmla="*/ 247 h 835"/>
              <a:gd name="T18" fmla="*/ 532 w 535"/>
              <a:gd name="T19" fmla="*/ 271 h 835"/>
              <a:gd name="T20" fmla="*/ 511 w 535"/>
              <a:gd name="T21" fmla="*/ 285 h 835"/>
              <a:gd name="T22" fmla="*/ 511 w 535"/>
              <a:gd name="T23" fmla="*/ 285 h 835"/>
              <a:gd name="T24" fmla="*/ 433 w 535"/>
              <a:gd name="T25" fmla="*/ 240 h 835"/>
              <a:gd name="T26" fmla="*/ 433 w 535"/>
              <a:gd name="T27" fmla="*/ 504 h 835"/>
              <a:gd name="T28" fmla="*/ 102 w 535"/>
              <a:gd name="T29" fmla="*/ 835 h 835"/>
              <a:gd name="T30" fmla="*/ 102 w 535"/>
              <a:gd name="T31" fmla="*/ 24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835">
                <a:moveTo>
                  <a:pt x="102" y="240"/>
                </a:moveTo>
                <a:cubicBezTo>
                  <a:pt x="24" y="285"/>
                  <a:pt x="24" y="285"/>
                  <a:pt x="24" y="285"/>
                </a:cubicBezTo>
                <a:cubicBezTo>
                  <a:pt x="24" y="285"/>
                  <a:pt x="24" y="285"/>
                  <a:pt x="24" y="285"/>
                </a:cubicBezTo>
                <a:cubicBezTo>
                  <a:pt x="15" y="285"/>
                  <a:pt x="7" y="280"/>
                  <a:pt x="3" y="272"/>
                </a:cubicBezTo>
                <a:cubicBezTo>
                  <a:pt x="0" y="263"/>
                  <a:pt x="1" y="254"/>
                  <a:pt x="8" y="247"/>
                </a:cubicBezTo>
                <a:cubicBezTo>
                  <a:pt x="238" y="15"/>
                  <a:pt x="238" y="15"/>
                  <a:pt x="238" y="15"/>
                </a:cubicBezTo>
                <a:cubicBezTo>
                  <a:pt x="246" y="5"/>
                  <a:pt x="257" y="0"/>
                  <a:pt x="268" y="0"/>
                </a:cubicBezTo>
                <a:cubicBezTo>
                  <a:pt x="279" y="0"/>
                  <a:pt x="289" y="5"/>
                  <a:pt x="297" y="14"/>
                </a:cubicBezTo>
                <a:cubicBezTo>
                  <a:pt x="528" y="247"/>
                  <a:pt x="528" y="247"/>
                  <a:pt x="528" y="247"/>
                </a:cubicBezTo>
                <a:cubicBezTo>
                  <a:pt x="534" y="254"/>
                  <a:pt x="535" y="263"/>
                  <a:pt x="532" y="271"/>
                </a:cubicBezTo>
                <a:cubicBezTo>
                  <a:pt x="528" y="279"/>
                  <a:pt x="520" y="285"/>
                  <a:pt x="511" y="285"/>
                </a:cubicBezTo>
                <a:cubicBezTo>
                  <a:pt x="511" y="285"/>
                  <a:pt x="511" y="285"/>
                  <a:pt x="511" y="285"/>
                </a:cubicBezTo>
                <a:cubicBezTo>
                  <a:pt x="433" y="240"/>
                  <a:pt x="433" y="240"/>
                  <a:pt x="433" y="240"/>
                </a:cubicBezTo>
                <a:cubicBezTo>
                  <a:pt x="433" y="504"/>
                  <a:pt x="433" y="504"/>
                  <a:pt x="433" y="504"/>
                </a:cubicBezTo>
                <a:cubicBezTo>
                  <a:pt x="102" y="835"/>
                  <a:pt x="102" y="835"/>
                  <a:pt x="102" y="835"/>
                </a:cubicBezTo>
                <a:lnTo>
                  <a:pt x="102" y="240"/>
                </a:lnTo>
                <a:close/>
              </a:path>
            </a:pathLst>
          </a:custGeom>
          <a:solidFill>
            <a:srgbClr val="E20000"/>
          </a:solidFill>
          <a:ln>
            <a:noFill/>
          </a:ln>
          <a:effectLst>
            <a:outerShdw blurRad="254000" dist="38100" sx="101000" sy="101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ndParaRPr>
          </a:p>
        </p:txBody>
      </p:sp>
      <p:grpSp>
        <p:nvGrpSpPr>
          <p:cNvPr id="4" name="组合 3"/>
          <p:cNvGrpSpPr/>
          <p:nvPr/>
        </p:nvGrpSpPr>
        <p:grpSpPr>
          <a:xfrm>
            <a:off x="2981084" y="2754898"/>
            <a:ext cx="1882890" cy="3624036"/>
            <a:chOff x="2819719" y="2754898"/>
            <a:chExt cx="1882890" cy="3624036"/>
          </a:xfrm>
        </p:grpSpPr>
        <p:pic>
          <p:nvPicPr>
            <p:cNvPr id="30" name="Picture 3"/>
            <p:cNvPicPr>
              <a:picLocks noChangeAspect="1" noChangeArrowheads="1"/>
            </p:cNvPicPr>
            <p:nvPr/>
          </p:nvPicPr>
          <p:blipFill rotWithShape="1">
            <a:blip r:embed="rId1" cstate="email"/>
            <a:srcRect/>
            <a:stretch>
              <a:fillRect/>
            </a:stretch>
          </p:blipFill>
          <p:spPr bwMode="auto">
            <a:xfrm rot="5400000" flipH="1">
              <a:off x="2850095" y="4526420"/>
              <a:ext cx="3624036" cy="8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1" cstate="email"/>
            <a:srcRect/>
            <a:stretch>
              <a:fillRect/>
            </a:stretch>
          </p:blipFill>
          <p:spPr bwMode="auto">
            <a:xfrm rot="16200000">
              <a:off x="1048197" y="4526420"/>
              <a:ext cx="3624036" cy="8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组合 31"/>
          <p:cNvGrpSpPr/>
          <p:nvPr/>
        </p:nvGrpSpPr>
        <p:grpSpPr>
          <a:xfrm>
            <a:off x="3640898" y="3543184"/>
            <a:ext cx="544726" cy="466385"/>
            <a:chOff x="2162176" y="-104775"/>
            <a:chExt cx="1655763" cy="1417638"/>
          </a:xfrm>
          <a:solidFill>
            <a:srgbClr val="E20000"/>
          </a:solidFill>
        </p:grpSpPr>
        <p:sp>
          <p:nvSpPr>
            <p:cNvPr id="33"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sysClr val="windowText" lastClr="000000"/>
                </a:solidFill>
              </a:endParaRPr>
            </a:p>
          </p:txBody>
        </p:sp>
        <p:sp>
          <p:nvSpPr>
            <p:cNvPr id="34"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sysClr val="windowText" lastClr="000000"/>
                </a:solidFill>
              </a:endParaRPr>
            </a:p>
          </p:txBody>
        </p:sp>
      </p:grpSp>
      <p:grpSp>
        <p:nvGrpSpPr>
          <p:cNvPr id="35" name="组合 34"/>
          <p:cNvGrpSpPr/>
          <p:nvPr/>
        </p:nvGrpSpPr>
        <p:grpSpPr>
          <a:xfrm>
            <a:off x="4943957" y="3595678"/>
            <a:ext cx="400700" cy="294944"/>
            <a:chOff x="1074354" y="6155648"/>
            <a:chExt cx="541338" cy="398463"/>
          </a:xfrm>
          <a:solidFill>
            <a:srgbClr val="FFC000"/>
          </a:solidFill>
        </p:grpSpPr>
        <p:sp>
          <p:nvSpPr>
            <p:cNvPr id="36" name="Freeform 18"/>
            <p:cNvSpPr>
              <a:spLocks noEditPoints="1"/>
            </p:cNvSpPr>
            <p:nvPr/>
          </p:nvSpPr>
          <p:spPr bwMode="auto">
            <a:xfrm>
              <a:off x="1074354" y="6155648"/>
              <a:ext cx="331788" cy="398463"/>
            </a:xfrm>
            <a:custGeom>
              <a:avLst/>
              <a:gdLst>
                <a:gd name="T0" fmla="*/ 88 w 88"/>
                <a:gd name="T1" fmla="*/ 77 h 106"/>
                <a:gd name="T2" fmla="*/ 80 w 88"/>
                <a:gd name="T3" fmla="*/ 99 h 106"/>
                <a:gd name="T4" fmla="*/ 58 w 88"/>
                <a:gd name="T5" fmla="*/ 106 h 106"/>
                <a:gd name="T6" fmla="*/ 30 w 88"/>
                <a:gd name="T7" fmla="*/ 106 h 106"/>
                <a:gd name="T8" fmla="*/ 7 w 88"/>
                <a:gd name="T9" fmla="*/ 99 h 106"/>
                <a:gd name="T10" fmla="*/ 0 w 88"/>
                <a:gd name="T11" fmla="*/ 77 h 106"/>
                <a:gd name="T12" fmla="*/ 0 w 88"/>
                <a:gd name="T13" fmla="*/ 29 h 106"/>
                <a:gd name="T14" fmla="*/ 7 w 88"/>
                <a:gd name="T15" fmla="*/ 7 h 106"/>
                <a:gd name="T16" fmla="*/ 30 w 88"/>
                <a:gd name="T17" fmla="*/ 0 h 106"/>
                <a:gd name="T18" fmla="*/ 58 w 88"/>
                <a:gd name="T19" fmla="*/ 0 h 106"/>
                <a:gd name="T20" fmla="*/ 80 w 88"/>
                <a:gd name="T21" fmla="*/ 7 h 106"/>
                <a:gd name="T22" fmla="*/ 88 w 88"/>
                <a:gd name="T23" fmla="*/ 29 h 106"/>
                <a:gd name="T24" fmla="*/ 88 w 88"/>
                <a:gd name="T25" fmla="*/ 77 h 106"/>
                <a:gd name="T26" fmla="*/ 61 w 88"/>
                <a:gd name="T27" fmla="*/ 29 h 106"/>
                <a:gd name="T28" fmla="*/ 52 w 88"/>
                <a:gd name="T29" fmla="*/ 20 h 106"/>
                <a:gd name="T30" fmla="*/ 36 w 88"/>
                <a:gd name="T31" fmla="*/ 20 h 106"/>
                <a:gd name="T32" fmla="*/ 27 w 88"/>
                <a:gd name="T33" fmla="*/ 29 h 106"/>
                <a:gd name="T34" fmla="*/ 27 w 88"/>
                <a:gd name="T35" fmla="*/ 77 h 106"/>
                <a:gd name="T36" fmla="*/ 36 w 88"/>
                <a:gd name="T37" fmla="*/ 85 h 106"/>
                <a:gd name="T38" fmla="*/ 52 w 88"/>
                <a:gd name="T39" fmla="*/ 85 h 106"/>
                <a:gd name="T40" fmla="*/ 61 w 88"/>
                <a:gd name="T41" fmla="*/ 77 h 106"/>
                <a:gd name="T42" fmla="*/ 61 w 88"/>
                <a:gd name="T43"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06">
                  <a:moveTo>
                    <a:pt x="88" y="77"/>
                  </a:moveTo>
                  <a:cubicBezTo>
                    <a:pt x="88" y="87"/>
                    <a:pt x="85" y="94"/>
                    <a:pt x="80" y="99"/>
                  </a:cubicBezTo>
                  <a:cubicBezTo>
                    <a:pt x="76" y="104"/>
                    <a:pt x="68" y="106"/>
                    <a:pt x="58" y="106"/>
                  </a:cubicBezTo>
                  <a:cubicBezTo>
                    <a:pt x="30" y="106"/>
                    <a:pt x="30" y="106"/>
                    <a:pt x="30" y="106"/>
                  </a:cubicBezTo>
                  <a:cubicBezTo>
                    <a:pt x="19" y="106"/>
                    <a:pt x="12" y="104"/>
                    <a:pt x="7" y="99"/>
                  </a:cubicBezTo>
                  <a:cubicBezTo>
                    <a:pt x="3" y="94"/>
                    <a:pt x="0" y="87"/>
                    <a:pt x="0" y="77"/>
                  </a:cubicBezTo>
                  <a:cubicBezTo>
                    <a:pt x="0" y="29"/>
                    <a:pt x="0" y="29"/>
                    <a:pt x="0" y="29"/>
                  </a:cubicBezTo>
                  <a:cubicBezTo>
                    <a:pt x="0" y="19"/>
                    <a:pt x="3" y="11"/>
                    <a:pt x="7" y="7"/>
                  </a:cubicBezTo>
                  <a:cubicBezTo>
                    <a:pt x="12" y="2"/>
                    <a:pt x="19" y="0"/>
                    <a:pt x="30" y="0"/>
                  </a:cubicBezTo>
                  <a:cubicBezTo>
                    <a:pt x="58" y="0"/>
                    <a:pt x="58" y="0"/>
                    <a:pt x="58" y="0"/>
                  </a:cubicBezTo>
                  <a:cubicBezTo>
                    <a:pt x="68" y="0"/>
                    <a:pt x="76" y="2"/>
                    <a:pt x="80" y="7"/>
                  </a:cubicBezTo>
                  <a:cubicBezTo>
                    <a:pt x="85" y="11"/>
                    <a:pt x="88" y="19"/>
                    <a:pt x="88" y="29"/>
                  </a:cubicBezTo>
                  <a:lnTo>
                    <a:pt x="88" y="77"/>
                  </a:lnTo>
                  <a:close/>
                  <a:moveTo>
                    <a:pt x="61" y="29"/>
                  </a:moveTo>
                  <a:cubicBezTo>
                    <a:pt x="61" y="23"/>
                    <a:pt x="58" y="20"/>
                    <a:pt x="52" y="20"/>
                  </a:cubicBezTo>
                  <a:cubicBezTo>
                    <a:pt x="36" y="20"/>
                    <a:pt x="36" y="20"/>
                    <a:pt x="36" y="20"/>
                  </a:cubicBezTo>
                  <a:cubicBezTo>
                    <a:pt x="30" y="20"/>
                    <a:pt x="27" y="23"/>
                    <a:pt x="27" y="29"/>
                  </a:cubicBezTo>
                  <a:cubicBezTo>
                    <a:pt x="27" y="77"/>
                    <a:pt x="27" y="77"/>
                    <a:pt x="27" y="77"/>
                  </a:cubicBezTo>
                  <a:cubicBezTo>
                    <a:pt x="27" y="82"/>
                    <a:pt x="30" y="85"/>
                    <a:pt x="36" y="85"/>
                  </a:cubicBezTo>
                  <a:cubicBezTo>
                    <a:pt x="52" y="85"/>
                    <a:pt x="52" y="85"/>
                    <a:pt x="52" y="85"/>
                  </a:cubicBezTo>
                  <a:cubicBezTo>
                    <a:pt x="58" y="85"/>
                    <a:pt x="61" y="82"/>
                    <a:pt x="61" y="77"/>
                  </a:cubicBezTo>
                  <a:lnTo>
                    <a:pt x="61" y="29"/>
                  </a:lnTo>
                  <a:close/>
                </a:path>
              </a:pathLst>
            </a:custGeom>
            <a:grpFill/>
            <a:ln>
              <a:noFill/>
            </a:ln>
          </p:spPr>
          <p:txBody>
            <a:bodyPr vert="horz" wrap="square" lIns="91440" tIns="45720" rIns="91440" bIns="45720" numCol="1" anchor="t" anchorCtr="0" compatLnSpc="1"/>
            <a:lstStyle/>
            <a:p>
              <a:endParaRPr lang="zh-CN" altLang="en-US" sz="1200"/>
            </a:p>
          </p:txBody>
        </p:sp>
        <p:sp>
          <p:nvSpPr>
            <p:cNvPr id="37" name="Freeform 19"/>
            <p:cNvSpPr/>
            <p:nvPr/>
          </p:nvSpPr>
          <p:spPr bwMode="auto">
            <a:xfrm>
              <a:off x="1423604" y="6158823"/>
              <a:ext cx="192088" cy="392113"/>
            </a:xfrm>
            <a:custGeom>
              <a:avLst/>
              <a:gdLst>
                <a:gd name="T0" fmla="*/ 60 w 121"/>
                <a:gd name="T1" fmla="*/ 247 h 247"/>
                <a:gd name="T2" fmla="*/ 60 w 121"/>
                <a:gd name="T3" fmla="*/ 55 h 247"/>
                <a:gd name="T4" fmla="*/ 19 w 121"/>
                <a:gd name="T5" fmla="*/ 69 h 247"/>
                <a:gd name="T6" fmla="*/ 0 w 121"/>
                <a:gd name="T7" fmla="*/ 29 h 247"/>
                <a:gd name="T8" fmla="*/ 67 w 121"/>
                <a:gd name="T9" fmla="*/ 0 h 247"/>
                <a:gd name="T10" fmla="*/ 121 w 121"/>
                <a:gd name="T11" fmla="*/ 0 h 247"/>
                <a:gd name="T12" fmla="*/ 121 w 121"/>
                <a:gd name="T13" fmla="*/ 247 h 247"/>
                <a:gd name="T14" fmla="*/ 60 w 121"/>
                <a:gd name="T15" fmla="*/ 247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47">
                  <a:moveTo>
                    <a:pt x="60" y="247"/>
                  </a:moveTo>
                  <a:lnTo>
                    <a:pt x="60" y="55"/>
                  </a:lnTo>
                  <a:lnTo>
                    <a:pt x="19" y="69"/>
                  </a:lnTo>
                  <a:lnTo>
                    <a:pt x="0" y="29"/>
                  </a:lnTo>
                  <a:lnTo>
                    <a:pt x="67" y="0"/>
                  </a:lnTo>
                  <a:lnTo>
                    <a:pt x="121" y="0"/>
                  </a:lnTo>
                  <a:lnTo>
                    <a:pt x="121" y="247"/>
                  </a:lnTo>
                  <a:lnTo>
                    <a:pt x="60" y="247"/>
                  </a:lnTo>
                  <a:close/>
                </a:path>
              </a:pathLst>
            </a:custGeom>
            <a:grpFill/>
            <a:ln>
              <a:noFill/>
            </a:ln>
          </p:spPr>
          <p:txBody>
            <a:bodyPr vert="horz" wrap="square" lIns="91440" tIns="45720" rIns="91440" bIns="45720" numCol="1" anchor="t" anchorCtr="0" compatLnSpc="1"/>
            <a:lstStyle/>
            <a:p>
              <a:endParaRPr lang="zh-CN" altLang="en-US" sz="1200"/>
            </a:p>
          </p:txBody>
        </p:sp>
      </p:grpSp>
      <p:grpSp>
        <p:nvGrpSpPr>
          <p:cNvPr id="38" name="组合 37"/>
          <p:cNvGrpSpPr/>
          <p:nvPr/>
        </p:nvGrpSpPr>
        <p:grpSpPr>
          <a:xfrm>
            <a:off x="4943957" y="4284030"/>
            <a:ext cx="488831" cy="294944"/>
            <a:chOff x="2318954" y="6155648"/>
            <a:chExt cx="660401" cy="398463"/>
          </a:xfrm>
          <a:solidFill>
            <a:srgbClr val="FFC000"/>
          </a:solidFill>
        </p:grpSpPr>
        <p:sp>
          <p:nvSpPr>
            <p:cNvPr id="39" name="Freeform 28"/>
            <p:cNvSpPr>
              <a:spLocks noEditPoints="1"/>
            </p:cNvSpPr>
            <p:nvPr/>
          </p:nvSpPr>
          <p:spPr bwMode="auto">
            <a:xfrm>
              <a:off x="2318954" y="6155648"/>
              <a:ext cx="327025" cy="398463"/>
            </a:xfrm>
            <a:custGeom>
              <a:avLst/>
              <a:gdLst>
                <a:gd name="T0" fmla="*/ 87 w 87"/>
                <a:gd name="T1" fmla="*/ 77 h 106"/>
                <a:gd name="T2" fmla="*/ 80 w 87"/>
                <a:gd name="T3" fmla="*/ 99 h 106"/>
                <a:gd name="T4" fmla="*/ 57 w 87"/>
                <a:gd name="T5" fmla="*/ 106 h 106"/>
                <a:gd name="T6" fmla="*/ 29 w 87"/>
                <a:gd name="T7" fmla="*/ 106 h 106"/>
                <a:gd name="T8" fmla="*/ 7 w 87"/>
                <a:gd name="T9" fmla="*/ 99 h 106"/>
                <a:gd name="T10" fmla="*/ 0 w 87"/>
                <a:gd name="T11" fmla="*/ 77 h 106"/>
                <a:gd name="T12" fmla="*/ 0 w 87"/>
                <a:gd name="T13" fmla="*/ 29 h 106"/>
                <a:gd name="T14" fmla="*/ 7 w 87"/>
                <a:gd name="T15" fmla="*/ 7 h 106"/>
                <a:gd name="T16" fmla="*/ 29 w 87"/>
                <a:gd name="T17" fmla="*/ 0 h 106"/>
                <a:gd name="T18" fmla="*/ 57 w 87"/>
                <a:gd name="T19" fmla="*/ 0 h 106"/>
                <a:gd name="T20" fmla="*/ 80 w 87"/>
                <a:gd name="T21" fmla="*/ 7 h 106"/>
                <a:gd name="T22" fmla="*/ 87 w 87"/>
                <a:gd name="T23" fmla="*/ 29 h 106"/>
                <a:gd name="T24" fmla="*/ 87 w 87"/>
                <a:gd name="T25" fmla="*/ 77 h 106"/>
                <a:gd name="T26" fmla="*/ 60 w 87"/>
                <a:gd name="T27" fmla="*/ 29 h 106"/>
                <a:gd name="T28" fmla="*/ 51 w 87"/>
                <a:gd name="T29" fmla="*/ 20 h 106"/>
                <a:gd name="T30" fmla="*/ 35 w 87"/>
                <a:gd name="T31" fmla="*/ 20 h 106"/>
                <a:gd name="T32" fmla="*/ 26 w 87"/>
                <a:gd name="T33" fmla="*/ 29 h 106"/>
                <a:gd name="T34" fmla="*/ 26 w 87"/>
                <a:gd name="T35" fmla="*/ 77 h 106"/>
                <a:gd name="T36" fmla="*/ 35 w 87"/>
                <a:gd name="T37" fmla="*/ 85 h 106"/>
                <a:gd name="T38" fmla="*/ 51 w 87"/>
                <a:gd name="T39" fmla="*/ 85 h 106"/>
                <a:gd name="T40" fmla="*/ 60 w 87"/>
                <a:gd name="T41" fmla="*/ 77 h 106"/>
                <a:gd name="T42" fmla="*/ 60 w 87"/>
                <a:gd name="T43"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106">
                  <a:moveTo>
                    <a:pt x="87" y="77"/>
                  </a:moveTo>
                  <a:cubicBezTo>
                    <a:pt x="87" y="87"/>
                    <a:pt x="84" y="94"/>
                    <a:pt x="80" y="99"/>
                  </a:cubicBezTo>
                  <a:cubicBezTo>
                    <a:pt x="75" y="104"/>
                    <a:pt x="68" y="106"/>
                    <a:pt x="57" y="106"/>
                  </a:cubicBezTo>
                  <a:cubicBezTo>
                    <a:pt x="29" y="106"/>
                    <a:pt x="29" y="106"/>
                    <a:pt x="29" y="106"/>
                  </a:cubicBezTo>
                  <a:cubicBezTo>
                    <a:pt x="19" y="106"/>
                    <a:pt x="11" y="104"/>
                    <a:pt x="7" y="99"/>
                  </a:cubicBezTo>
                  <a:cubicBezTo>
                    <a:pt x="2" y="94"/>
                    <a:pt x="0" y="87"/>
                    <a:pt x="0" y="77"/>
                  </a:cubicBezTo>
                  <a:cubicBezTo>
                    <a:pt x="0" y="29"/>
                    <a:pt x="0" y="29"/>
                    <a:pt x="0" y="29"/>
                  </a:cubicBezTo>
                  <a:cubicBezTo>
                    <a:pt x="0" y="19"/>
                    <a:pt x="2" y="11"/>
                    <a:pt x="7" y="7"/>
                  </a:cubicBezTo>
                  <a:cubicBezTo>
                    <a:pt x="11" y="2"/>
                    <a:pt x="19" y="0"/>
                    <a:pt x="29" y="0"/>
                  </a:cubicBezTo>
                  <a:cubicBezTo>
                    <a:pt x="57" y="0"/>
                    <a:pt x="57" y="0"/>
                    <a:pt x="57" y="0"/>
                  </a:cubicBezTo>
                  <a:cubicBezTo>
                    <a:pt x="68" y="0"/>
                    <a:pt x="75" y="2"/>
                    <a:pt x="80" y="7"/>
                  </a:cubicBezTo>
                  <a:cubicBezTo>
                    <a:pt x="84" y="11"/>
                    <a:pt x="87" y="19"/>
                    <a:pt x="87" y="29"/>
                  </a:cubicBezTo>
                  <a:lnTo>
                    <a:pt x="87" y="77"/>
                  </a:lnTo>
                  <a:close/>
                  <a:moveTo>
                    <a:pt x="60" y="29"/>
                  </a:moveTo>
                  <a:cubicBezTo>
                    <a:pt x="60" y="23"/>
                    <a:pt x="57" y="20"/>
                    <a:pt x="51" y="20"/>
                  </a:cubicBezTo>
                  <a:cubicBezTo>
                    <a:pt x="35" y="20"/>
                    <a:pt x="35" y="20"/>
                    <a:pt x="35" y="20"/>
                  </a:cubicBezTo>
                  <a:cubicBezTo>
                    <a:pt x="29" y="20"/>
                    <a:pt x="26" y="23"/>
                    <a:pt x="26" y="29"/>
                  </a:cubicBezTo>
                  <a:cubicBezTo>
                    <a:pt x="26" y="77"/>
                    <a:pt x="26" y="77"/>
                    <a:pt x="26" y="77"/>
                  </a:cubicBezTo>
                  <a:cubicBezTo>
                    <a:pt x="26" y="82"/>
                    <a:pt x="29" y="85"/>
                    <a:pt x="35" y="85"/>
                  </a:cubicBezTo>
                  <a:cubicBezTo>
                    <a:pt x="51" y="85"/>
                    <a:pt x="51" y="85"/>
                    <a:pt x="51" y="85"/>
                  </a:cubicBezTo>
                  <a:cubicBezTo>
                    <a:pt x="57" y="85"/>
                    <a:pt x="60" y="82"/>
                    <a:pt x="60" y="77"/>
                  </a:cubicBezTo>
                  <a:lnTo>
                    <a:pt x="60" y="29"/>
                  </a:lnTo>
                  <a:close/>
                </a:path>
              </a:pathLst>
            </a:custGeom>
            <a:grpFill/>
            <a:ln>
              <a:noFill/>
            </a:ln>
          </p:spPr>
          <p:txBody>
            <a:bodyPr vert="horz" wrap="square" lIns="91440" tIns="45720" rIns="91440" bIns="45720" numCol="1" anchor="t" anchorCtr="0" compatLnSpc="1"/>
            <a:lstStyle/>
            <a:p>
              <a:endParaRPr lang="zh-CN" altLang="en-US" sz="1200"/>
            </a:p>
          </p:txBody>
        </p:sp>
        <p:sp>
          <p:nvSpPr>
            <p:cNvPr id="40" name="Freeform 29"/>
            <p:cNvSpPr/>
            <p:nvPr/>
          </p:nvSpPr>
          <p:spPr bwMode="auto">
            <a:xfrm>
              <a:off x="2679317" y="6158823"/>
              <a:ext cx="300038" cy="392113"/>
            </a:xfrm>
            <a:custGeom>
              <a:avLst/>
              <a:gdLst>
                <a:gd name="T0" fmla="*/ 80 w 80"/>
                <a:gd name="T1" fmla="*/ 33 h 104"/>
                <a:gd name="T2" fmla="*/ 78 w 80"/>
                <a:gd name="T3" fmla="*/ 41 h 104"/>
                <a:gd name="T4" fmla="*/ 75 w 80"/>
                <a:gd name="T5" fmla="*/ 48 h 104"/>
                <a:gd name="T6" fmla="*/ 69 w 80"/>
                <a:gd name="T7" fmla="*/ 54 h 104"/>
                <a:gd name="T8" fmla="*/ 62 w 80"/>
                <a:gd name="T9" fmla="*/ 60 h 104"/>
                <a:gd name="T10" fmla="*/ 30 w 80"/>
                <a:gd name="T11" fmla="*/ 83 h 104"/>
                <a:gd name="T12" fmla="*/ 80 w 80"/>
                <a:gd name="T13" fmla="*/ 83 h 104"/>
                <a:gd name="T14" fmla="*/ 80 w 80"/>
                <a:gd name="T15" fmla="*/ 104 h 104"/>
                <a:gd name="T16" fmla="*/ 0 w 80"/>
                <a:gd name="T17" fmla="*/ 104 h 104"/>
                <a:gd name="T18" fmla="*/ 0 w 80"/>
                <a:gd name="T19" fmla="*/ 76 h 104"/>
                <a:gd name="T20" fmla="*/ 53 w 80"/>
                <a:gd name="T21" fmla="*/ 37 h 104"/>
                <a:gd name="T22" fmla="*/ 53 w 80"/>
                <a:gd name="T23" fmla="*/ 30 h 104"/>
                <a:gd name="T24" fmla="*/ 44 w 80"/>
                <a:gd name="T25" fmla="*/ 21 h 104"/>
                <a:gd name="T26" fmla="*/ 3 w 80"/>
                <a:gd name="T27" fmla="*/ 21 h 104"/>
                <a:gd name="T28" fmla="*/ 3 w 80"/>
                <a:gd name="T29" fmla="*/ 0 h 104"/>
                <a:gd name="T30" fmla="*/ 50 w 80"/>
                <a:gd name="T31" fmla="*/ 0 h 104"/>
                <a:gd name="T32" fmla="*/ 73 w 80"/>
                <a:gd name="T33" fmla="*/ 7 h 104"/>
                <a:gd name="T34" fmla="*/ 80 w 80"/>
                <a:gd name="T35" fmla="*/ 30 h 104"/>
                <a:gd name="T36" fmla="*/ 80 w 80"/>
                <a:gd name="T37" fmla="*/ 3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04">
                  <a:moveTo>
                    <a:pt x="80" y="33"/>
                  </a:moveTo>
                  <a:cubicBezTo>
                    <a:pt x="80" y="36"/>
                    <a:pt x="79" y="39"/>
                    <a:pt x="78" y="41"/>
                  </a:cubicBezTo>
                  <a:cubicBezTo>
                    <a:pt x="77" y="44"/>
                    <a:pt x="76" y="46"/>
                    <a:pt x="75" y="48"/>
                  </a:cubicBezTo>
                  <a:cubicBezTo>
                    <a:pt x="73" y="50"/>
                    <a:pt x="71" y="53"/>
                    <a:pt x="69" y="54"/>
                  </a:cubicBezTo>
                  <a:cubicBezTo>
                    <a:pt x="67" y="56"/>
                    <a:pt x="64" y="58"/>
                    <a:pt x="62" y="60"/>
                  </a:cubicBezTo>
                  <a:cubicBezTo>
                    <a:pt x="30" y="83"/>
                    <a:pt x="30" y="83"/>
                    <a:pt x="30" y="83"/>
                  </a:cubicBezTo>
                  <a:cubicBezTo>
                    <a:pt x="80" y="83"/>
                    <a:pt x="80" y="83"/>
                    <a:pt x="80" y="83"/>
                  </a:cubicBezTo>
                  <a:cubicBezTo>
                    <a:pt x="80" y="104"/>
                    <a:pt x="80" y="104"/>
                    <a:pt x="80" y="104"/>
                  </a:cubicBezTo>
                  <a:cubicBezTo>
                    <a:pt x="0" y="104"/>
                    <a:pt x="0" y="104"/>
                    <a:pt x="0" y="104"/>
                  </a:cubicBezTo>
                  <a:cubicBezTo>
                    <a:pt x="0" y="76"/>
                    <a:pt x="0" y="76"/>
                    <a:pt x="0" y="76"/>
                  </a:cubicBezTo>
                  <a:cubicBezTo>
                    <a:pt x="53" y="37"/>
                    <a:pt x="53" y="37"/>
                    <a:pt x="53" y="37"/>
                  </a:cubicBezTo>
                  <a:cubicBezTo>
                    <a:pt x="53" y="30"/>
                    <a:pt x="53" y="30"/>
                    <a:pt x="53" y="30"/>
                  </a:cubicBezTo>
                  <a:cubicBezTo>
                    <a:pt x="53" y="24"/>
                    <a:pt x="50" y="21"/>
                    <a:pt x="44" y="21"/>
                  </a:cubicBezTo>
                  <a:cubicBezTo>
                    <a:pt x="3" y="21"/>
                    <a:pt x="3" y="21"/>
                    <a:pt x="3" y="21"/>
                  </a:cubicBezTo>
                  <a:cubicBezTo>
                    <a:pt x="3" y="0"/>
                    <a:pt x="3" y="0"/>
                    <a:pt x="3" y="0"/>
                  </a:cubicBezTo>
                  <a:cubicBezTo>
                    <a:pt x="50" y="0"/>
                    <a:pt x="50" y="0"/>
                    <a:pt x="50" y="0"/>
                  </a:cubicBezTo>
                  <a:cubicBezTo>
                    <a:pt x="60" y="0"/>
                    <a:pt x="68" y="2"/>
                    <a:pt x="73" y="7"/>
                  </a:cubicBezTo>
                  <a:cubicBezTo>
                    <a:pt x="77" y="12"/>
                    <a:pt x="80" y="19"/>
                    <a:pt x="80" y="30"/>
                  </a:cubicBezTo>
                  <a:lnTo>
                    <a:pt x="80" y="33"/>
                  </a:lnTo>
                  <a:close/>
                </a:path>
              </a:pathLst>
            </a:custGeom>
            <a:grpFill/>
            <a:ln>
              <a:noFill/>
            </a:ln>
          </p:spPr>
          <p:txBody>
            <a:bodyPr vert="horz" wrap="square" lIns="91440" tIns="45720" rIns="91440" bIns="45720" numCol="1" anchor="t" anchorCtr="0" compatLnSpc="1"/>
            <a:lstStyle/>
            <a:p>
              <a:endParaRPr lang="zh-CN" altLang="en-US" sz="1200"/>
            </a:p>
          </p:txBody>
        </p:sp>
      </p:grpSp>
      <p:grpSp>
        <p:nvGrpSpPr>
          <p:cNvPr id="41" name="组合 40"/>
          <p:cNvGrpSpPr/>
          <p:nvPr/>
        </p:nvGrpSpPr>
        <p:grpSpPr>
          <a:xfrm>
            <a:off x="4939844" y="4958772"/>
            <a:ext cx="497056" cy="294944"/>
            <a:chOff x="3588954" y="6155648"/>
            <a:chExt cx="671513" cy="398463"/>
          </a:xfrm>
          <a:solidFill>
            <a:srgbClr val="FFC000"/>
          </a:solidFill>
        </p:grpSpPr>
        <p:sp>
          <p:nvSpPr>
            <p:cNvPr id="42" name="Freeform 38"/>
            <p:cNvSpPr>
              <a:spLocks noEditPoints="1"/>
            </p:cNvSpPr>
            <p:nvPr/>
          </p:nvSpPr>
          <p:spPr bwMode="auto">
            <a:xfrm>
              <a:off x="3588954" y="6155648"/>
              <a:ext cx="325438" cy="398463"/>
            </a:xfrm>
            <a:custGeom>
              <a:avLst/>
              <a:gdLst>
                <a:gd name="T0" fmla="*/ 87 w 87"/>
                <a:gd name="T1" fmla="*/ 77 h 106"/>
                <a:gd name="T2" fmla="*/ 80 w 87"/>
                <a:gd name="T3" fmla="*/ 99 h 106"/>
                <a:gd name="T4" fmla="*/ 58 w 87"/>
                <a:gd name="T5" fmla="*/ 106 h 106"/>
                <a:gd name="T6" fmla="*/ 30 w 87"/>
                <a:gd name="T7" fmla="*/ 106 h 106"/>
                <a:gd name="T8" fmla="*/ 7 w 87"/>
                <a:gd name="T9" fmla="*/ 99 h 106"/>
                <a:gd name="T10" fmla="*/ 0 w 87"/>
                <a:gd name="T11" fmla="*/ 77 h 106"/>
                <a:gd name="T12" fmla="*/ 0 w 87"/>
                <a:gd name="T13" fmla="*/ 29 h 106"/>
                <a:gd name="T14" fmla="*/ 7 w 87"/>
                <a:gd name="T15" fmla="*/ 7 h 106"/>
                <a:gd name="T16" fmla="*/ 30 w 87"/>
                <a:gd name="T17" fmla="*/ 0 h 106"/>
                <a:gd name="T18" fmla="*/ 58 w 87"/>
                <a:gd name="T19" fmla="*/ 0 h 106"/>
                <a:gd name="T20" fmla="*/ 80 w 87"/>
                <a:gd name="T21" fmla="*/ 7 h 106"/>
                <a:gd name="T22" fmla="*/ 87 w 87"/>
                <a:gd name="T23" fmla="*/ 29 h 106"/>
                <a:gd name="T24" fmla="*/ 87 w 87"/>
                <a:gd name="T25" fmla="*/ 77 h 106"/>
                <a:gd name="T26" fmla="*/ 61 w 87"/>
                <a:gd name="T27" fmla="*/ 29 h 106"/>
                <a:gd name="T28" fmla="*/ 52 w 87"/>
                <a:gd name="T29" fmla="*/ 20 h 106"/>
                <a:gd name="T30" fmla="*/ 36 w 87"/>
                <a:gd name="T31" fmla="*/ 20 h 106"/>
                <a:gd name="T32" fmla="*/ 27 w 87"/>
                <a:gd name="T33" fmla="*/ 29 h 106"/>
                <a:gd name="T34" fmla="*/ 27 w 87"/>
                <a:gd name="T35" fmla="*/ 77 h 106"/>
                <a:gd name="T36" fmla="*/ 36 w 87"/>
                <a:gd name="T37" fmla="*/ 85 h 106"/>
                <a:gd name="T38" fmla="*/ 52 w 87"/>
                <a:gd name="T39" fmla="*/ 85 h 106"/>
                <a:gd name="T40" fmla="*/ 61 w 87"/>
                <a:gd name="T41" fmla="*/ 77 h 106"/>
                <a:gd name="T42" fmla="*/ 61 w 87"/>
                <a:gd name="T43"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106">
                  <a:moveTo>
                    <a:pt x="87" y="77"/>
                  </a:moveTo>
                  <a:cubicBezTo>
                    <a:pt x="87" y="87"/>
                    <a:pt x="85" y="94"/>
                    <a:pt x="80" y="99"/>
                  </a:cubicBezTo>
                  <a:cubicBezTo>
                    <a:pt x="76" y="104"/>
                    <a:pt x="68" y="106"/>
                    <a:pt x="58" y="106"/>
                  </a:cubicBezTo>
                  <a:cubicBezTo>
                    <a:pt x="30" y="106"/>
                    <a:pt x="30" y="106"/>
                    <a:pt x="30" y="106"/>
                  </a:cubicBezTo>
                  <a:cubicBezTo>
                    <a:pt x="19" y="106"/>
                    <a:pt x="12" y="104"/>
                    <a:pt x="7" y="99"/>
                  </a:cubicBezTo>
                  <a:cubicBezTo>
                    <a:pt x="2" y="94"/>
                    <a:pt x="0" y="87"/>
                    <a:pt x="0" y="77"/>
                  </a:cubicBezTo>
                  <a:cubicBezTo>
                    <a:pt x="0" y="29"/>
                    <a:pt x="0" y="29"/>
                    <a:pt x="0" y="29"/>
                  </a:cubicBezTo>
                  <a:cubicBezTo>
                    <a:pt x="0" y="19"/>
                    <a:pt x="2" y="11"/>
                    <a:pt x="7" y="7"/>
                  </a:cubicBezTo>
                  <a:cubicBezTo>
                    <a:pt x="12" y="2"/>
                    <a:pt x="19" y="0"/>
                    <a:pt x="30" y="0"/>
                  </a:cubicBezTo>
                  <a:cubicBezTo>
                    <a:pt x="58" y="0"/>
                    <a:pt x="58" y="0"/>
                    <a:pt x="58" y="0"/>
                  </a:cubicBezTo>
                  <a:cubicBezTo>
                    <a:pt x="68" y="0"/>
                    <a:pt x="76" y="2"/>
                    <a:pt x="80" y="7"/>
                  </a:cubicBezTo>
                  <a:cubicBezTo>
                    <a:pt x="85" y="11"/>
                    <a:pt x="87" y="19"/>
                    <a:pt x="87" y="29"/>
                  </a:cubicBezTo>
                  <a:lnTo>
                    <a:pt x="87" y="77"/>
                  </a:lnTo>
                  <a:close/>
                  <a:moveTo>
                    <a:pt x="61" y="29"/>
                  </a:moveTo>
                  <a:cubicBezTo>
                    <a:pt x="61" y="23"/>
                    <a:pt x="58" y="20"/>
                    <a:pt x="52" y="20"/>
                  </a:cubicBezTo>
                  <a:cubicBezTo>
                    <a:pt x="36" y="20"/>
                    <a:pt x="36" y="20"/>
                    <a:pt x="36" y="20"/>
                  </a:cubicBezTo>
                  <a:cubicBezTo>
                    <a:pt x="30" y="20"/>
                    <a:pt x="27" y="23"/>
                    <a:pt x="27" y="29"/>
                  </a:cubicBezTo>
                  <a:cubicBezTo>
                    <a:pt x="27" y="77"/>
                    <a:pt x="27" y="77"/>
                    <a:pt x="27" y="77"/>
                  </a:cubicBezTo>
                  <a:cubicBezTo>
                    <a:pt x="27" y="82"/>
                    <a:pt x="30" y="85"/>
                    <a:pt x="36" y="85"/>
                  </a:cubicBezTo>
                  <a:cubicBezTo>
                    <a:pt x="52" y="85"/>
                    <a:pt x="52" y="85"/>
                    <a:pt x="52" y="85"/>
                  </a:cubicBezTo>
                  <a:cubicBezTo>
                    <a:pt x="58" y="85"/>
                    <a:pt x="61" y="82"/>
                    <a:pt x="61" y="77"/>
                  </a:cubicBezTo>
                  <a:lnTo>
                    <a:pt x="61" y="29"/>
                  </a:lnTo>
                  <a:close/>
                </a:path>
              </a:pathLst>
            </a:custGeom>
            <a:grpFill/>
            <a:ln>
              <a:noFill/>
            </a:ln>
          </p:spPr>
          <p:txBody>
            <a:bodyPr vert="horz" wrap="square" lIns="91440" tIns="45720" rIns="91440" bIns="45720" numCol="1" anchor="t" anchorCtr="0" compatLnSpc="1"/>
            <a:lstStyle/>
            <a:p>
              <a:endParaRPr lang="zh-CN" altLang="en-US" sz="1200"/>
            </a:p>
          </p:txBody>
        </p:sp>
        <p:sp>
          <p:nvSpPr>
            <p:cNvPr id="43" name="Freeform 39"/>
            <p:cNvSpPr/>
            <p:nvPr/>
          </p:nvSpPr>
          <p:spPr bwMode="auto">
            <a:xfrm>
              <a:off x="3949317" y="6158823"/>
              <a:ext cx="311150" cy="395288"/>
            </a:xfrm>
            <a:custGeom>
              <a:avLst/>
              <a:gdLst>
                <a:gd name="T0" fmla="*/ 83 w 83"/>
                <a:gd name="T1" fmla="*/ 77 h 105"/>
                <a:gd name="T2" fmla="*/ 76 w 83"/>
                <a:gd name="T3" fmla="*/ 98 h 105"/>
                <a:gd name="T4" fmla="*/ 55 w 83"/>
                <a:gd name="T5" fmla="*/ 105 h 105"/>
                <a:gd name="T6" fmla="*/ 36 w 83"/>
                <a:gd name="T7" fmla="*/ 105 h 105"/>
                <a:gd name="T8" fmla="*/ 19 w 83"/>
                <a:gd name="T9" fmla="*/ 103 h 105"/>
                <a:gd name="T10" fmla="*/ 0 w 83"/>
                <a:gd name="T11" fmla="*/ 102 h 105"/>
                <a:gd name="T12" fmla="*/ 0 w 83"/>
                <a:gd name="T13" fmla="*/ 83 h 105"/>
                <a:gd name="T14" fmla="*/ 18 w 83"/>
                <a:gd name="T15" fmla="*/ 83 h 105"/>
                <a:gd name="T16" fmla="*/ 34 w 83"/>
                <a:gd name="T17" fmla="*/ 83 h 105"/>
                <a:gd name="T18" fmla="*/ 49 w 83"/>
                <a:gd name="T19" fmla="*/ 83 h 105"/>
                <a:gd name="T20" fmla="*/ 54 w 83"/>
                <a:gd name="T21" fmla="*/ 81 h 105"/>
                <a:gd name="T22" fmla="*/ 56 w 83"/>
                <a:gd name="T23" fmla="*/ 76 h 105"/>
                <a:gd name="T24" fmla="*/ 56 w 83"/>
                <a:gd name="T25" fmla="*/ 71 h 105"/>
                <a:gd name="T26" fmla="*/ 48 w 83"/>
                <a:gd name="T27" fmla="*/ 62 h 105"/>
                <a:gd name="T28" fmla="*/ 17 w 83"/>
                <a:gd name="T29" fmla="*/ 62 h 105"/>
                <a:gd name="T30" fmla="*/ 17 w 83"/>
                <a:gd name="T31" fmla="*/ 42 h 105"/>
                <a:gd name="T32" fmla="*/ 45 w 83"/>
                <a:gd name="T33" fmla="*/ 42 h 105"/>
                <a:gd name="T34" fmla="*/ 54 w 83"/>
                <a:gd name="T35" fmla="*/ 33 h 105"/>
                <a:gd name="T36" fmla="*/ 54 w 83"/>
                <a:gd name="T37" fmla="*/ 30 h 105"/>
                <a:gd name="T38" fmla="*/ 45 w 83"/>
                <a:gd name="T39" fmla="*/ 21 h 105"/>
                <a:gd name="T40" fmla="*/ 2 w 83"/>
                <a:gd name="T41" fmla="*/ 21 h 105"/>
                <a:gd name="T42" fmla="*/ 2 w 83"/>
                <a:gd name="T43" fmla="*/ 0 h 105"/>
                <a:gd name="T44" fmla="*/ 52 w 83"/>
                <a:gd name="T45" fmla="*/ 0 h 105"/>
                <a:gd name="T46" fmla="*/ 73 w 83"/>
                <a:gd name="T47" fmla="*/ 7 h 105"/>
                <a:gd name="T48" fmla="*/ 80 w 83"/>
                <a:gd name="T49" fmla="*/ 27 h 105"/>
                <a:gd name="T50" fmla="*/ 76 w 83"/>
                <a:gd name="T51" fmla="*/ 41 h 105"/>
                <a:gd name="T52" fmla="*/ 65 w 83"/>
                <a:gd name="T53" fmla="*/ 49 h 105"/>
                <a:gd name="T54" fmla="*/ 72 w 83"/>
                <a:gd name="T55" fmla="*/ 52 h 105"/>
                <a:gd name="T56" fmla="*/ 78 w 83"/>
                <a:gd name="T57" fmla="*/ 57 h 105"/>
                <a:gd name="T58" fmla="*/ 82 w 83"/>
                <a:gd name="T59" fmla="*/ 65 h 105"/>
                <a:gd name="T60" fmla="*/ 83 w 83"/>
                <a:gd name="T61" fmla="*/ 75 h 105"/>
                <a:gd name="T62" fmla="*/ 83 w 83"/>
                <a:gd name="T63" fmla="*/ 7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105">
                  <a:moveTo>
                    <a:pt x="83" y="77"/>
                  </a:moveTo>
                  <a:cubicBezTo>
                    <a:pt x="83" y="86"/>
                    <a:pt x="81" y="93"/>
                    <a:pt x="76" y="98"/>
                  </a:cubicBezTo>
                  <a:cubicBezTo>
                    <a:pt x="72" y="102"/>
                    <a:pt x="65" y="105"/>
                    <a:pt x="55" y="105"/>
                  </a:cubicBezTo>
                  <a:cubicBezTo>
                    <a:pt x="49" y="105"/>
                    <a:pt x="43" y="105"/>
                    <a:pt x="36" y="105"/>
                  </a:cubicBezTo>
                  <a:cubicBezTo>
                    <a:pt x="30" y="105"/>
                    <a:pt x="24" y="104"/>
                    <a:pt x="19" y="103"/>
                  </a:cubicBezTo>
                  <a:cubicBezTo>
                    <a:pt x="12" y="103"/>
                    <a:pt x="6" y="103"/>
                    <a:pt x="0" y="102"/>
                  </a:cubicBezTo>
                  <a:cubicBezTo>
                    <a:pt x="0" y="83"/>
                    <a:pt x="0" y="83"/>
                    <a:pt x="0" y="83"/>
                  </a:cubicBezTo>
                  <a:cubicBezTo>
                    <a:pt x="6" y="83"/>
                    <a:pt x="12" y="83"/>
                    <a:pt x="18" y="83"/>
                  </a:cubicBezTo>
                  <a:cubicBezTo>
                    <a:pt x="23" y="83"/>
                    <a:pt x="28" y="83"/>
                    <a:pt x="34" y="83"/>
                  </a:cubicBezTo>
                  <a:cubicBezTo>
                    <a:pt x="39" y="83"/>
                    <a:pt x="44" y="83"/>
                    <a:pt x="49" y="83"/>
                  </a:cubicBezTo>
                  <a:cubicBezTo>
                    <a:pt x="51" y="83"/>
                    <a:pt x="53" y="83"/>
                    <a:pt x="54" y="81"/>
                  </a:cubicBezTo>
                  <a:cubicBezTo>
                    <a:pt x="56" y="80"/>
                    <a:pt x="56" y="78"/>
                    <a:pt x="56" y="76"/>
                  </a:cubicBezTo>
                  <a:cubicBezTo>
                    <a:pt x="56" y="71"/>
                    <a:pt x="56" y="71"/>
                    <a:pt x="56" y="71"/>
                  </a:cubicBezTo>
                  <a:cubicBezTo>
                    <a:pt x="56" y="65"/>
                    <a:pt x="54" y="62"/>
                    <a:pt x="48" y="62"/>
                  </a:cubicBezTo>
                  <a:cubicBezTo>
                    <a:pt x="17" y="62"/>
                    <a:pt x="17" y="62"/>
                    <a:pt x="17" y="62"/>
                  </a:cubicBezTo>
                  <a:cubicBezTo>
                    <a:pt x="17" y="42"/>
                    <a:pt x="17" y="42"/>
                    <a:pt x="17" y="42"/>
                  </a:cubicBezTo>
                  <a:cubicBezTo>
                    <a:pt x="45" y="42"/>
                    <a:pt x="45" y="42"/>
                    <a:pt x="45" y="42"/>
                  </a:cubicBezTo>
                  <a:cubicBezTo>
                    <a:pt x="51" y="42"/>
                    <a:pt x="54" y="39"/>
                    <a:pt x="54" y="33"/>
                  </a:cubicBezTo>
                  <a:cubicBezTo>
                    <a:pt x="54" y="30"/>
                    <a:pt x="54" y="30"/>
                    <a:pt x="54" y="30"/>
                  </a:cubicBezTo>
                  <a:cubicBezTo>
                    <a:pt x="54" y="24"/>
                    <a:pt x="51" y="21"/>
                    <a:pt x="45" y="21"/>
                  </a:cubicBezTo>
                  <a:cubicBezTo>
                    <a:pt x="2" y="21"/>
                    <a:pt x="2" y="21"/>
                    <a:pt x="2" y="21"/>
                  </a:cubicBezTo>
                  <a:cubicBezTo>
                    <a:pt x="2" y="0"/>
                    <a:pt x="2" y="0"/>
                    <a:pt x="2" y="0"/>
                  </a:cubicBezTo>
                  <a:cubicBezTo>
                    <a:pt x="52" y="0"/>
                    <a:pt x="52" y="0"/>
                    <a:pt x="52" y="0"/>
                  </a:cubicBezTo>
                  <a:cubicBezTo>
                    <a:pt x="62" y="0"/>
                    <a:pt x="69" y="2"/>
                    <a:pt x="73" y="7"/>
                  </a:cubicBezTo>
                  <a:cubicBezTo>
                    <a:pt x="78" y="11"/>
                    <a:pt x="80" y="18"/>
                    <a:pt x="80" y="27"/>
                  </a:cubicBezTo>
                  <a:cubicBezTo>
                    <a:pt x="80" y="33"/>
                    <a:pt x="79" y="37"/>
                    <a:pt x="76" y="41"/>
                  </a:cubicBezTo>
                  <a:cubicBezTo>
                    <a:pt x="73" y="45"/>
                    <a:pt x="70" y="47"/>
                    <a:pt x="65" y="49"/>
                  </a:cubicBezTo>
                  <a:cubicBezTo>
                    <a:pt x="68" y="50"/>
                    <a:pt x="70" y="50"/>
                    <a:pt x="72" y="52"/>
                  </a:cubicBezTo>
                  <a:cubicBezTo>
                    <a:pt x="74" y="53"/>
                    <a:pt x="76" y="55"/>
                    <a:pt x="78" y="57"/>
                  </a:cubicBezTo>
                  <a:cubicBezTo>
                    <a:pt x="79" y="59"/>
                    <a:pt x="81" y="62"/>
                    <a:pt x="82" y="65"/>
                  </a:cubicBezTo>
                  <a:cubicBezTo>
                    <a:pt x="83" y="68"/>
                    <a:pt x="83" y="71"/>
                    <a:pt x="83" y="75"/>
                  </a:cubicBezTo>
                  <a:lnTo>
                    <a:pt x="83" y="77"/>
                  </a:lnTo>
                  <a:close/>
                </a:path>
              </a:pathLst>
            </a:custGeom>
            <a:grpFill/>
            <a:ln>
              <a:noFill/>
            </a:ln>
          </p:spPr>
          <p:txBody>
            <a:bodyPr vert="horz" wrap="square" lIns="91440" tIns="45720" rIns="91440" bIns="45720" numCol="1" anchor="t" anchorCtr="0" compatLnSpc="1"/>
            <a:lstStyle/>
            <a:p>
              <a:endParaRPr lang="zh-CN" altLang="en-US" sz="1200"/>
            </a:p>
          </p:txBody>
        </p:sp>
      </p:grpSp>
      <p:sp>
        <p:nvSpPr>
          <p:cNvPr id="46" name="文本框 45"/>
          <p:cNvSpPr txBox="1"/>
          <p:nvPr/>
        </p:nvSpPr>
        <p:spPr>
          <a:xfrm>
            <a:off x="6758305" y="2564130"/>
            <a:ext cx="3759200" cy="398780"/>
          </a:xfrm>
          <a:prstGeom prst="rect">
            <a:avLst/>
          </a:prstGeom>
          <a:noFill/>
        </p:spPr>
        <p:txBody>
          <a:bodyPr wrap="square" rtlCol="0">
            <a:spAutoFit/>
          </a:bodyPr>
          <a:lstStyle/>
          <a:p>
            <a:r>
              <a:rPr lang="zh-CN" altLang="en-US" sz="2000" b="1">
                <a:solidFill>
                  <a:srgbClr val="E20000"/>
                </a:solidFill>
              </a:rPr>
              <a:t>树立远大理想  勇担历史使命</a:t>
            </a:r>
            <a:endParaRPr lang="zh-CN" altLang="en-US" sz="2000" b="1">
              <a:solidFill>
                <a:srgbClr val="E20000"/>
              </a:solidFill>
            </a:endParaRPr>
          </a:p>
        </p:txBody>
      </p:sp>
      <p:sp>
        <p:nvSpPr>
          <p:cNvPr id="47" name="文本框 46"/>
          <p:cNvSpPr txBox="1"/>
          <p:nvPr/>
        </p:nvSpPr>
        <p:spPr>
          <a:xfrm>
            <a:off x="7244715" y="3232150"/>
            <a:ext cx="3474085" cy="398780"/>
          </a:xfrm>
          <a:prstGeom prst="rect">
            <a:avLst/>
          </a:prstGeom>
          <a:noFill/>
        </p:spPr>
        <p:txBody>
          <a:bodyPr wrap="square" rtlCol="0">
            <a:spAutoFit/>
          </a:bodyPr>
          <a:lstStyle/>
          <a:p>
            <a:r>
              <a:rPr lang="zh-CN" altLang="en-US" sz="2000" b="1">
                <a:solidFill>
                  <a:srgbClr val="E20000"/>
                </a:solidFill>
              </a:rPr>
              <a:t>掌握专业知识  提升自身本领</a:t>
            </a:r>
            <a:endParaRPr lang="zh-CN" altLang="en-US" sz="2000" b="1">
              <a:solidFill>
                <a:srgbClr val="E20000"/>
              </a:solidFill>
            </a:endParaRPr>
          </a:p>
        </p:txBody>
      </p:sp>
      <p:sp>
        <p:nvSpPr>
          <p:cNvPr id="48" name="文本框 47"/>
          <p:cNvSpPr txBox="1"/>
          <p:nvPr/>
        </p:nvSpPr>
        <p:spPr>
          <a:xfrm>
            <a:off x="7803515" y="3973830"/>
            <a:ext cx="3660775" cy="398780"/>
          </a:xfrm>
          <a:prstGeom prst="rect">
            <a:avLst/>
          </a:prstGeom>
          <a:noFill/>
        </p:spPr>
        <p:txBody>
          <a:bodyPr wrap="square" rtlCol="0">
            <a:spAutoFit/>
          </a:bodyPr>
          <a:lstStyle/>
          <a:p>
            <a:r>
              <a:rPr lang="zh-CN" altLang="en-US" sz="2000" b="1">
                <a:solidFill>
                  <a:srgbClr val="E20000"/>
                </a:solidFill>
              </a:rPr>
              <a:t>培养实践能力  磨炼意志品质</a:t>
            </a:r>
            <a:endParaRPr lang="zh-CN" altLang="en-US" sz="2000" b="1">
              <a:solidFill>
                <a:srgbClr val="E20000"/>
              </a:solidFill>
            </a:endParaRPr>
          </a:p>
        </p:txBody>
      </p:sp>
      <p:sp>
        <p:nvSpPr>
          <p:cNvPr id="3" name="矩形 2"/>
          <p:cNvSpPr/>
          <p:nvPr/>
        </p:nvSpPr>
        <p:spPr>
          <a:xfrm>
            <a:off x="3407410" y="4140200"/>
            <a:ext cx="1280795" cy="922020"/>
          </a:xfrm>
          <a:prstGeom prst="rect">
            <a:avLst/>
          </a:prstGeom>
        </p:spPr>
        <p:txBody>
          <a:bodyPr wrap="square">
            <a:spAutoFit/>
          </a:bodyPr>
          <a:lstStyle/>
          <a:p>
            <a:pPr>
              <a:lnSpc>
                <a:spcPct val="150000"/>
              </a:lnSpc>
            </a:pPr>
            <a:r>
              <a:rPr lang="zh-CN" altLang="en-US" b="1">
                <a:solidFill>
                  <a:srgbClr val="E20000"/>
                </a:solidFill>
              </a:rPr>
              <a:t>不忘初心</a:t>
            </a:r>
            <a:endParaRPr lang="zh-CN" altLang="en-US" b="1">
              <a:solidFill>
                <a:srgbClr val="E20000"/>
              </a:solidFill>
            </a:endParaRPr>
          </a:p>
          <a:p>
            <a:pPr>
              <a:lnSpc>
                <a:spcPct val="150000"/>
              </a:lnSpc>
            </a:pPr>
            <a:r>
              <a:rPr lang="zh-CN" altLang="en-US" b="1">
                <a:solidFill>
                  <a:srgbClr val="E20000"/>
                </a:solidFill>
              </a:rPr>
              <a:t>方得始终</a:t>
            </a:r>
            <a:endParaRPr lang="zh-CN" altLang="en-US" b="1">
              <a:solidFill>
                <a:srgbClr val="E2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6000">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46000">
                                          <p:cBhvr additive="base">
                                            <p:cTn id="7" dur="500" fill="hold"/>
                                            <p:tgtEl>
                                              <p:spTgt spid="51"/>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4" fill="hold" grpId="0" nodeType="withEffect">
                                      <p:stCondLst>
                                        <p:cond delay="25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4" fill="hold" grpId="0" nodeType="withEffect">
                                      <p:stCondLst>
                                        <p:cond delay="25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par>
                              <p:cTn id="45" fill="hold">
                                <p:stCondLst>
                                  <p:cond delay="3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ppt_x"/>
                                              </p:val>
                                            </p:tav>
                                            <p:tav tm="100000">
                                              <p:val>
                                                <p:strVal val="#ppt_x"/>
                                              </p:val>
                                            </p:tav>
                                          </p:tavLst>
                                        </p:anim>
                                        <p:anim calcmode="lin" valueType="num">
                                          <p:cBhvr additive="base">
                                            <p:cTn id="57" dur="500" fill="hold"/>
                                            <p:tgtEl>
                                              <p:spTgt spid="41"/>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500"/>
                                            <p:tgtEl>
                                              <p:spTgt spid="47"/>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3" grpId="0" bldLvl="0" animBg="1"/>
          <p:bldP spid="24" grpId="0" bldLvl="0" animBg="1"/>
          <p:bldP spid="25" grpId="0" bldLvl="0" animBg="1"/>
          <p:bldP spid="26" grpId="0" bldLvl="0" animBg="1"/>
          <p:bldP spid="27" grpId="0" bldLvl="0" animBg="1"/>
          <p:bldP spid="28" grpId="0" bldLvl="0" animBg="1"/>
          <p:bldP spid="46" grpId="0"/>
          <p:bldP spid="47" grpId="0"/>
          <p:bldP spid="48" grpId="0"/>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4" fill="hold" grpId="0" nodeType="withEffect">
                                      <p:stCondLst>
                                        <p:cond delay="25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4" fill="hold" grpId="0" nodeType="withEffect">
                                      <p:stCondLst>
                                        <p:cond delay="25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par>
                              <p:cTn id="45" fill="hold">
                                <p:stCondLst>
                                  <p:cond delay="3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ppt_x"/>
                                              </p:val>
                                            </p:tav>
                                            <p:tav tm="100000">
                                              <p:val>
                                                <p:strVal val="#ppt_x"/>
                                              </p:val>
                                            </p:tav>
                                          </p:tavLst>
                                        </p:anim>
                                        <p:anim calcmode="lin" valueType="num">
                                          <p:cBhvr additive="base">
                                            <p:cTn id="57" dur="500" fill="hold"/>
                                            <p:tgtEl>
                                              <p:spTgt spid="41"/>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500"/>
                                            <p:tgtEl>
                                              <p:spTgt spid="47"/>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3" grpId="0" bldLvl="0" animBg="1"/>
          <p:bldP spid="24" grpId="0" bldLvl="0" animBg="1"/>
          <p:bldP spid="25" grpId="0" bldLvl="0" animBg="1"/>
          <p:bldP spid="26" grpId="0" bldLvl="0" animBg="1"/>
          <p:bldP spid="27" grpId="0" bldLvl="0" animBg="1"/>
          <p:bldP spid="28" grpId="0" bldLvl="0" animBg="1"/>
          <p:bldP spid="46" grpId="0"/>
          <p:bldP spid="47" grpId="0"/>
          <p:bldP spid="48" grpId="0"/>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08455" y="2261235"/>
            <a:ext cx="5993130" cy="3830955"/>
          </a:xfrm>
          <a:prstGeom prst="rect">
            <a:avLst/>
          </a:prstGeom>
        </p:spPr>
        <p:txBody>
          <a:bodyPr wrap="square">
            <a:spAutoFit/>
          </a:bodyPr>
          <a:lstStyle/>
          <a:p>
            <a:pPr>
              <a:lnSpc>
                <a:spcPct val="150000"/>
              </a:lnSpc>
            </a:pPr>
            <a:r>
              <a:rPr lang="en-US" altLang="zh-CN" smtClean="0">
                <a:solidFill>
                  <a:srgbClr val="E20000"/>
                </a:solidFill>
              </a:rPr>
              <a:t>       </a:t>
            </a:r>
            <a:r>
              <a:rPr lang="zh-CN" altLang="en-US" smtClean="0">
                <a:solidFill>
                  <a:srgbClr val="E20000"/>
                </a:solidFill>
              </a:rPr>
              <a:t>中国的未来属于青年，中华民族的未来也属于青年。青年一代的理想信念、精神状态、综合素质，是一个国家发展活力的重要体现，也是一个国家核心竞争力的重要因素。当今中国最鲜明的时代主题，就是实现“两个一百年”奋斗目标、实现中华民族伟大复兴的中国梦。当代青年要树立与这个时代主题同心同向的理想信念，勇于担当这个时代赋予的历史责任，励志勤学、刻苦磨炼，在激情奋斗中绽放青春光芒、健康成长进步 。</a:t>
            </a:r>
            <a:endParaRPr lang="zh-CN" altLang="en-US" smtClean="0">
              <a:solidFill>
                <a:srgbClr val="E20000"/>
              </a:solidFill>
            </a:endParaRPr>
          </a:p>
          <a:p>
            <a:pPr algn="r">
              <a:lnSpc>
                <a:spcPct val="150000"/>
              </a:lnSpc>
            </a:pPr>
            <a:r>
              <a:rPr lang="en-US" altLang="zh-CN" smtClean="0">
                <a:solidFill>
                  <a:srgbClr val="E20000"/>
                </a:solidFill>
              </a:rPr>
              <a:t>——</a:t>
            </a:r>
            <a:r>
              <a:rPr lang="zh-CN" altLang="en-US" smtClean="0">
                <a:solidFill>
                  <a:srgbClr val="E20000"/>
                </a:solidFill>
              </a:rPr>
              <a:t>习近平</a:t>
            </a:r>
            <a:endParaRPr lang="zh-CN" altLang="en-US" smtClean="0">
              <a:solidFill>
                <a:srgbClr val="E20000"/>
              </a:solidFill>
            </a:endParaRPr>
          </a:p>
        </p:txBody>
      </p:sp>
      <p:pic>
        <p:nvPicPr>
          <p:cNvPr id="2" name="图片 1"/>
          <p:cNvPicPr>
            <a:picLocks noChangeAspect="1"/>
          </p:cNvPicPr>
          <p:nvPr/>
        </p:nvPicPr>
        <p:blipFill>
          <a:blip r:embed="rId1"/>
          <a:stretch>
            <a:fillRect/>
          </a:stretch>
        </p:blipFill>
        <p:spPr>
          <a:xfrm>
            <a:off x="7856855" y="2278380"/>
            <a:ext cx="4117340" cy="2745105"/>
          </a:xfrm>
          <a:prstGeom prst="rect">
            <a:avLst/>
          </a:prstGeom>
        </p:spPr>
      </p:pic>
      <p:sp>
        <p:nvSpPr>
          <p:cNvPr id="46" name="文本框 45"/>
          <p:cNvSpPr txBox="1"/>
          <p:nvPr/>
        </p:nvSpPr>
        <p:spPr>
          <a:xfrm>
            <a:off x="1176655" y="1633220"/>
            <a:ext cx="4248785" cy="398780"/>
          </a:xfrm>
          <a:prstGeom prst="rect">
            <a:avLst/>
          </a:prstGeom>
          <a:noFill/>
        </p:spPr>
        <p:txBody>
          <a:bodyPr wrap="square" rtlCol="0">
            <a:spAutoFit/>
          </a:bodyPr>
          <a:p>
            <a:r>
              <a:rPr lang="zh-CN" altLang="en-US" sz="2000" b="1">
                <a:solidFill>
                  <a:srgbClr val="E20000"/>
                </a:solidFill>
              </a:rPr>
              <a:t>（一）树立远大理想  勇担历史使命</a:t>
            </a:r>
            <a:endParaRPr lang="zh-CN" altLang="en-US" sz="2000" b="1">
              <a:solidFill>
                <a:srgbClr val="E20000"/>
              </a:solidFill>
            </a:endParaRPr>
          </a:p>
        </p:txBody>
      </p:sp>
    </p:spTree>
  </p:cSld>
  <p:clrMapOvr>
    <a:masterClrMapping/>
  </p:clrMapOvr>
  <p:transition spd="slow" advTm="0">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3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4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4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extLst>
              <a:ext uri="{BEBA8EAE-BF5A-486C-A8C5-ECC9F3942E4B}">
                <a14:imgProps xmlns:a14="http://schemas.microsoft.com/office/drawing/2010/main">
                  <a14:imgLayer r:embed="rId2">
                    <a14:imgEffect>
                      <a14:colorTemperature colorTemp="5900"/>
                    </a14:imgEffect>
                  </a14:imgLayer>
                </a14:imgProps>
              </a:ext>
            </a:extLst>
          </a:blip>
          <a:stretch>
            <a:fillRect/>
          </a:stretch>
        </p:blipFill>
        <p:spPr>
          <a:xfrm>
            <a:off x="1855406" y="2023594"/>
            <a:ext cx="2468283" cy="1647018"/>
          </a:xfrm>
          <a:prstGeom prst="rect">
            <a:avLst/>
          </a:prstGeom>
          <a:ln>
            <a:noFill/>
          </a:ln>
          <a:effectLst>
            <a:softEdge rad="38100"/>
          </a:effectLst>
        </p:spPr>
      </p:pic>
      <p:sp>
        <p:nvSpPr>
          <p:cNvPr id="5" name="矩形 4"/>
          <p:cNvSpPr/>
          <p:nvPr/>
        </p:nvSpPr>
        <p:spPr>
          <a:xfrm>
            <a:off x="1860023" y="4049791"/>
            <a:ext cx="2459049" cy="1383030"/>
          </a:xfrm>
          <a:prstGeom prst="rect">
            <a:avLst/>
          </a:prstGeom>
        </p:spPr>
        <p:txBody>
          <a:bodyPr wrap="square">
            <a:spAutoFit/>
          </a:bodyPr>
          <a:lstStyle/>
          <a:p>
            <a:pPr>
              <a:lnSpc>
                <a:spcPct val="120000"/>
              </a:lnSpc>
            </a:pPr>
            <a:r>
              <a:rPr lang="en-US" altLang="zh-CN" sz="1400" smtClean="0">
                <a:solidFill>
                  <a:srgbClr val="E20000"/>
                </a:solidFill>
              </a:rPr>
              <a:t>2016</a:t>
            </a:r>
            <a:r>
              <a:rPr lang="zh-CN" altLang="en-US" sz="1400" smtClean="0">
                <a:solidFill>
                  <a:srgbClr val="E20000"/>
                </a:solidFill>
              </a:rPr>
              <a:t>年5月17日，中共中央总书记、国家主席、中央军委主席习近平在北京主持召开哲学社会科学工作座谈会并发表重要讲话。</a:t>
            </a:r>
            <a:endParaRPr lang="zh-CN" altLang="en-US" sz="1400">
              <a:solidFill>
                <a:srgbClr val="E20000"/>
              </a:solidFill>
            </a:endParaRPr>
          </a:p>
        </p:txBody>
      </p:sp>
      <p:grpSp>
        <p:nvGrpSpPr>
          <p:cNvPr id="10" name="组合 9"/>
          <p:cNvGrpSpPr/>
          <p:nvPr/>
        </p:nvGrpSpPr>
        <p:grpSpPr>
          <a:xfrm>
            <a:off x="1940449" y="3879706"/>
            <a:ext cx="2235200" cy="60325"/>
            <a:chOff x="2026926" y="3734897"/>
            <a:chExt cx="2235200" cy="60325"/>
          </a:xfrm>
        </p:grpSpPr>
        <p:cxnSp>
          <p:nvCxnSpPr>
            <p:cNvPr id="8" name="直接连接符 7"/>
            <p:cNvCxnSpPr/>
            <p:nvPr/>
          </p:nvCxnSpPr>
          <p:spPr>
            <a:xfrm>
              <a:off x="2026926" y="3795222"/>
              <a:ext cx="2235200" cy="0"/>
            </a:xfrm>
            <a:prstGeom prst="line">
              <a:avLst/>
            </a:prstGeom>
            <a:ln>
              <a:solidFill>
                <a:srgbClr val="AD000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26926" y="3734897"/>
              <a:ext cx="2235200" cy="0"/>
            </a:xfrm>
            <a:prstGeom prst="line">
              <a:avLst/>
            </a:prstGeom>
            <a:ln>
              <a:solidFill>
                <a:srgbClr val="AD0004"/>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812784" y="1847121"/>
            <a:ext cx="6476311" cy="975995"/>
            <a:chOff x="4725089" y="2785927"/>
            <a:chExt cx="6476311" cy="975995"/>
          </a:xfrm>
        </p:grpSpPr>
        <p:sp>
          <p:nvSpPr>
            <p:cNvPr id="11" name="圆角矩形 10"/>
            <p:cNvSpPr/>
            <p:nvPr/>
          </p:nvSpPr>
          <p:spPr>
            <a:xfrm>
              <a:off x="4725089" y="2934112"/>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t>守规矩</a:t>
              </a:r>
              <a:endParaRPr lang="zh-CN" altLang="en-US" sz="1600"/>
            </a:p>
          </p:txBody>
        </p:sp>
        <p:sp>
          <p:nvSpPr>
            <p:cNvPr id="20" name="矩形 19"/>
            <p:cNvSpPr/>
            <p:nvPr/>
          </p:nvSpPr>
          <p:spPr>
            <a:xfrm>
              <a:off x="6157188" y="2785927"/>
              <a:ext cx="5044212" cy="975995"/>
            </a:xfrm>
            <a:prstGeom prst="rect">
              <a:avLst/>
            </a:prstGeom>
          </p:spPr>
          <p:txBody>
            <a:bodyPr wrap="square">
              <a:spAutoFit/>
            </a:bodyPr>
            <a:lstStyle/>
            <a:p>
              <a:pPr>
                <a:lnSpc>
                  <a:spcPct val="120000"/>
                </a:lnSpc>
              </a:pPr>
              <a:r>
                <a:rPr lang="zh-CN" altLang="en-US" sz="1600">
                  <a:solidFill>
                    <a:srgbClr val="E20000"/>
                  </a:solidFill>
                </a:rPr>
                <a:t>要树立良好学术道德，自觉遵守学术规范，讲究博学、审问、慎思、明辨、笃行，崇尚“士以弘道”的价值追求，真正把做人、做事、做学问统一起来。</a:t>
              </a:r>
              <a:endParaRPr lang="zh-CN" altLang="en-US" sz="1600">
                <a:solidFill>
                  <a:srgbClr val="E20000"/>
                </a:solidFill>
              </a:endParaRPr>
            </a:p>
          </p:txBody>
        </p:sp>
      </p:grpSp>
      <p:grpSp>
        <p:nvGrpSpPr>
          <p:cNvPr id="25" name="组合 24"/>
          <p:cNvGrpSpPr/>
          <p:nvPr/>
        </p:nvGrpSpPr>
        <p:grpSpPr>
          <a:xfrm>
            <a:off x="4812784" y="2898543"/>
            <a:ext cx="6476311" cy="975995"/>
            <a:chOff x="4725089" y="2812821"/>
            <a:chExt cx="6476311" cy="975995"/>
          </a:xfrm>
        </p:grpSpPr>
        <p:sp>
          <p:nvSpPr>
            <p:cNvPr id="26" name="圆角矩形 25"/>
            <p:cNvSpPr/>
            <p:nvPr/>
          </p:nvSpPr>
          <p:spPr>
            <a:xfrm>
              <a:off x="4725089" y="2934112"/>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t>知坚守</a:t>
              </a:r>
              <a:endParaRPr lang="zh-CN" altLang="en-US" sz="1600"/>
            </a:p>
          </p:txBody>
        </p:sp>
        <p:sp>
          <p:nvSpPr>
            <p:cNvPr id="27" name="矩形 26"/>
            <p:cNvSpPr/>
            <p:nvPr/>
          </p:nvSpPr>
          <p:spPr>
            <a:xfrm>
              <a:off x="6157188" y="2812821"/>
              <a:ext cx="5044212" cy="975995"/>
            </a:xfrm>
            <a:prstGeom prst="rect">
              <a:avLst/>
            </a:prstGeom>
          </p:spPr>
          <p:txBody>
            <a:bodyPr wrap="square">
              <a:spAutoFit/>
            </a:bodyPr>
            <a:lstStyle/>
            <a:p>
              <a:pPr>
                <a:lnSpc>
                  <a:spcPct val="120000"/>
                </a:lnSpc>
              </a:pPr>
              <a:r>
                <a:rPr lang="zh-CN" altLang="en-US" sz="1600">
                  <a:solidFill>
                    <a:srgbClr val="E20000"/>
                  </a:solidFill>
                </a:rPr>
                <a:t>要有“板凳要坐十年冷，文章不写一句空”的执着坚守，耐得住寂寞，经得起诱惑，守得住底线，立志做大学问、做真学问。</a:t>
              </a:r>
              <a:endParaRPr lang="zh-CN" altLang="en-US" sz="1600">
                <a:solidFill>
                  <a:srgbClr val="E20000"/>
                </a:solidFill>
              </a:endParaRPr>
            </a:p>
          </p:txBody>
        </p:sp>
      </p:grpSp>
      <p:grpSp>
        <p:nvGrpSpPr>
          <p:cNvPr id="28" name="组合 27"/>
          <p:cNvGrpSpPr/>
          <p:nvPr/>
        </p:nvGrpSpPr>
        <p:grpSpPr>
          <a:xfrm>
            <a:off x="4812784" y="3881419"/>
            <a:ext cx="6183630" cy="1565910"/>
            <a:chOff x="4725089" y="3505322"/>
            <a:chExt cx="6183630" cy="1565910"/>
          </a:xfrm>
        </p:grpSpPr>
        <p:sp>
          <p:nvSpPr>
            <p:cNvPr id="29" name="圆角矩形 28"/>
            <p:cNvSpPr/>
            <p:nvPr/>
          </p:nvSpPr>
          <p:spPr>
            <a:xfrm>
              <a:off x="4725089" y="3519221"/>
              <a:ext cx="1303303" cy="360000"/>
            </a:xfrm>
            <a:prstGeom prst="roundRect">
              <a:avLst/>
            </a:prstGeom>
            <a:solidFill>
              <a:srgbClr val="AD00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t>勇担责</a:t>
              </a:r>
              <a:endParaRPr lang="zh-CN" altLang="en-US" sz="1600"/>
            </a:p>
          </p:txBody>
        </p:sp>
        <p:sp>
          <p:nvSpPr>
            <p:cNvPr id="30" name="文本框 29"/>
            <p:cNvSpPr txBox="1"/>
            <p:nvPr/>
          </p:nvSpPr>
          <p:spPr>
            <a:xfrm>
              <a:off x="6157014" y="3505322"/>
              <a:ext cx="4751705" cy="1565910"/>
            </a:xfrm>
            <a:prstGeom prst="rect">
              <a:avLst/>
            </a:prstGeom>
          </p:spPr>
          <p:txBody>
            <a:bodyPr wrap="square">
              <a:spAutoFit/>
            </a:bodyPr>
            <a:lstStyle>
              <a:defPPr>
                <a:defRPr lang="zh-CN"/>
              </a:defPPr>
              <a:lvl1pPr>
                <a:lnSpc>
                  <a:spcPct val="120000"/>
                </a:lnSpc>
                <a:defRPr sz="1600">
                  <a:solidFill>
                    <a:srgbClr val="E20000"/>
                  </a:solidFill>
                </a:defRPr>
              </a:lvl1pPr>
            </a:lstStyle>
            <a:p>
              <a:r>
                <a:rPr lang="zh-CN" altLang="en-US"/>
                <a:t>要把社会责任放在首位，严肃对待学术研究的社会效果，自觉践行社会主义核心价值观，做真善美的追求者和传播者，以深厚的学识修养赢得尊重，以高尚的人格魅力引领风气，在为祖国、为人民立德立言中成就自我、实现价值。</a:t>
              </a:r>
              <a:endParaRPr lang="zh-CN" altLang="en-US"/>
            </a:p>
          </p:txBody>
        </p:sp>
      </p:grpSp>
      <p:cxnSp>
        <p:nvCxnSpPr>
          <p:cNvPr id="34" name="直接连接符 33"/>
          <p:cNvCxnSpPr/>
          <p:nvPr/>
        </p:nvCxnSpPr>
        <p:spPr>
          <a:xfrm>
            <a:off x="6383720" y="2856663"/>
            <a:ext cx="4613275"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383720" y="3880973"/>
            <a:ext cx="4613275"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383720" y="5389787"/>
            <a:ext cx="3676650"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1052830" y="1506220"/>
            <a:ext cx="4196080" cy="398780"/>
          </a:xfrm>
          <a:prstGeom prst="rect">
            <a:avLst/>
          </a:prstGeom>
          <a:noFill/>
        </p:spPr>
        <p:txBody>
          <a:bodyPr wrap="square" rtlCol="0">
            <a:spAutoFit/>
          </a:bodyPr>
          <a:p>
            <a:r>
              <a:rPr lang="zh-CN" altLang="en-US" sz="2000" b="1">
                <a:solidFill>
                  <a:srgbClr val="E20000"/>
                </a:solidFill>
              </a:rPr>
              <a:t>（二）掌握专业知识  提升自身本领</a:t>
            </a:r>
            <a:endParaRPr lang="zh-CN" altLang="en-US" sz="2000" b="1">
              <a:solidFill>
                <a:srgbClr val="E2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5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hidden="1"/>
          <p:cNvPicPr>
            <a:picLocks noChangeAspect="1"/>
          </p:cNvPicPr>
          <p:nvPr/>
        </p:nvPicPr>
        <p:blipFill>
          <a:blip r:embed="rId1"/>
          <a:stretch>
            <a:fillRect/>
          </a:stretch>
        </p:blipFill>
        <p:spPr>
          <a:xfrm>
            <a:off x="6869565" y="2324780"/>
            <a:ext cx="3514725" cy="2181225"/>
          </a:xfrm>
          <a:prstGeom prst="rect">
            <a:avLst/>
          </a:prstGeom>
        </p:spPr>
      </p:pic>
      <p:grpSp>
        <p:nvGrpSpPr>
          <p:cNvPr id="11" name="组合 10" hidden="1"/>
          <p:cNvGrpSpPr/>
          <p:nvPr/>
        </p:nvGrpSpPr>
        <p:grpSpPr>
          <a:xfrm>
            <a:off x="1437760" y="4035107"/>
            <a:ext cx="3918012" cy="941796"/>
            <a:chOff x="751960" y="701782"/>
            <a:chExt cx="4344282" cy="850809"/>
          </a:xfrm>
        </p:grpSpPr>
        <p:grpSp>
          <p:nvGrpSpPr>
            <p:cNvPr id="12" name="组合 11"/>
            <p:cNvGrpSpPr/>
            <p:nvPr/>
          </p:nvGrpSpPr>
          <p:grpSpPr>
            <a:xfrm>
              <a:off x="751960" y="701782"/>
              <a:ext cx="4344282" cy="850809"/>
              <a:chOff x="1293878" y="1030825"/>
              <a:chExt cx="4344282" cy="850809"/>
            </a:xfrm>
          </p:grpSpPr>
          <p:sp>
            <p:nvSpPr>
              <p:cNvPr id="14" name="平行四边形 13"/>
              <p:cNvSpPr/>
              <p:nvPr/>
            </p:nvSpPr>
            <p:spPr>
              <a:xfrm>
                <a:off x="1447476" y="1279074"/>
                <a:ext cx="4070600" cy="423904"/>
              </a:xfrm>
              <a:prstGeom prst="parallelogram">
                <a:avLst>
                  <a:gd name="adj" fmla="val 44636"/>
                </a:avLst>
              </a:prstGeom>
              <a:solidFill>
                <a:srgbClr val="9E9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平行四边形 14"/>
              <p:cNvSpPr/>
              <p:nvPr/>
            </p:nvSpPr>
            <p:spPr>
              <a:xfrm>
                <a:off x="1404338" y="1222265"/>
                <a:ext cx="4070600" cy="423904"/>
              </a:xfrm>
              <a:prstGeom prst="parallelogram">
                <a:avLst>
                  <a:gd name="adj" fmla="val 44636"/>
                </a:avLst>
              </a:prstGeom>
              <a:solidFill>
                <a:srgbClr val="E9E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任意多边形 15"/>
              <p:cNvSpPr/>
              <p:nvPr/>
            </p:nvSpPr>
            <p:spPr>
              <a:xfrm rot="6000440" flipH="1">
                <a:off x="1258914" y="1483765"/>
                <a:ext cx="432833" cy="362905"/>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9E466"/>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等腰三角形 16"/>
              <p:cNvSpPr/>
              <p:nvPr/>
            </p:nvSpPr>
            <p:spPr>
              <a:xfrm rot="15792280">
                <a:off x="5285046" y="776769"/>
                <a:ext cx="99057" cy="607170"/>
              </a:xfrm>
              <a:prstGeom prst="triangle">
                <a:avLst/>
              </a:prstGeom>
              <a:solidFill>
                <a:srgbClr val="E9E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13" name="矩形 12"/>
            <p:cNvSpPr/>
            <p:nvPr/>
          </p:nvSpPr>
          <p:spPr>
            <a:xfrm>
              <a:off x="1279646" y="855565"/>
              <a:ext cx="3288911" cy="383689"/>
            </a:xfrm>
            <a:prstGeom prst="rect">
              <a:avLst/>
            </a:prstGeom>
          </p:spPr>
          <p:txBody>
            <a:bodyPr wrap="square">
              <a:spAutoFit/>
            </a:bodyPr>
            <a:lstStyle/>
            <a:p>
              <a:pPr>
                <a:lnSpc>
                  <a:spcPct val="130000"/>
                </a:lnSpc>
              </a:pPr>
              <a:r>
                <a:rPr lang="zh-CN" altLang="en-US" dirty="0">
                  <a:solidFill>
                    <a:srgbClr val="9E9816"/>
                  </a:solidFill>
                  <a:latin typeface="微软雅黑" panose="020B0503020204020204" charset="-122"/>
                  <a:ea typeface="微软雅黑" panose="020B0503020204020204" charset="-122"/>
                </a:rPr>
                <a:t>中国首家演示设计交易平台</a:t>
              </a:r>
              <a:endParaRPr lang="zh-CN" altLang="en-US" dirty="0">
                <a:solidFill>
                  <a:srgbClr val="9E9816"/>
                </a:solidFill>
                <a:latin typeface="微软雅黑" panose="020B0503020204020204" charset="-122"/>
                <a:ea typeface="微软雅黑" panose="020B0503020204020204" charset="-122"/>
              </a:endParaRPr>
            </a:p>
          </p:txBody>
        </p:sp>
      </p:grpSp>
      <p:grpSp>
        <p:nvGrpSpPr>
          <p:cNvPr id="18" name="组合 17"/>
          <p:cNvGrpSpPr/>
          <p:nvPr/>
        </p:nvGrpSpPr>
        <p:grpSpPr>
          <a:xfrm>
            <a:off x="2067733" y="1855377"/>
            <a:ext cx="3648590" cy="859971"/>
            <a:chOff x="1437760" y="1981199"/>
            <a:chExt cx="3648590" cy="859971"/>
          </a:xfrm>
        </p:grpSpPr>
        <p:sp>
          <p:nvSpPr>
            <p:cNvPr id="7" name="平行四边形 6"/>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平行四边形 7"/>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任意多边形 8"/>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等腰三角形 9"/>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矩形 5"/>
            <p:cNvSpPr/>
            <p:nvPr/>
          </p:nvSpPr>
          <p:spPr>
            <a:xfrm>
              <a:off x="1778244" y="2152825"/>
              <a:ext cx="2966196" cy="450850"/>
            </a:xfrm>
            <a:prstGeom prst="rect">
              <a:avLst/>
            </a:prstGeom>
          </p:spPr>
          <p:txBody>
            <a:bodyPr wrap="square">
              <a:spAutoFit/>
            </a:bodyPr>
            <a:lstStyle/>
            <a:p>
              <a:pPr algn="ctr">
                <a:lnSpc>
                  <a:spcPct val="130000"/>
                </a:lnSpc>
              </a:pPr>
              <a:r>
                <a:rPr lang="zh-CN" altLang="en-US" dirty="0">
                  <a:solidFill>
                    <a:schemeClr val="bg1"/>
                  </a:solidFill>
                  <a:latin typeface="微软雅黑" panose="020B0503020204020204" charset="-122"/>
                  <a:ea typeface="微软雅黑" panose="020B0503020204020204" charset="-122"/>
                </a:rPr>
                <a:t>在实践中增长才干</a:t>
              </a:r>
              <a:endParaRPr lang="zh-CN" altLang="en-US" dirty="0">
                <a:solidFill>
                  <a:schemeClr val="bg1"/>
                </a:solidFill>
                <a:latin typeface="微软雅黑" panose="020B0503020204020204" charset="-122"/>
                <a:ea typeface="微软雅黑" panose="020B0503020204020204" charset="-122"/>
              </a:endParaRPr>
            </a:p>
          </p:txBody>
        </p:sp>
      </p:grpSp>
      <p:grpSp>
        <p:nvGrpSpPr>
          <p:cNvPr id="19" name="组合 18"/>
          <p:cNvGrpSpPr/>
          <p:nvPr/>
        </p:nvGrpSpPr>
        <p:grpSpPr>
          <a:xfrm>
            <a:off x="2067733" y="4071116"/>
            <a:ext cx="3648590" cy="859971"/>
            <a:chOff x="1437760" y="1981199"/>
            <a:chExt cx="3648590" cy="859971"/>
          </a:xfrm>
        </p:grpSpPr>
        <p:sp>
          <p:nvSpPr>
            <p:cNvPr id="20" name="平行四边形 19"/>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平行四边形 20"/>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任意多边形 21"/>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等腰三角形 22"/>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矩形 23"/>
            <p:cNvSpPr/>
            <p:nvPr/>
          </p:nvSpPr>
          <p:spPr>
            <a:xfrm>
              <a:off x="1778244" y="2152825"/>
              <a:ext cx="2966196" cy="450850"/>
            </a:xfrm>
            <a:prstGeom prst="rect">
              <a:avLst/>
            </a:prstGeom>
          </p:spPr>
          <p:txBody>
            <a:bodyPr wrap="square">
              <a:spAutoFit/>
            </a:bodyPr>
            <a:lstStyle/>
            <a:p>
              <a:pPr algn="ctr">
                <a:lnSpc>
                  <a:spcPct val="130000"/>
                </a:lnSpc>
              </a:pPr>
              <a:r>
                <a:rPr lang="zh-CN" altLang="en-US" dirty="0">
                  <a:solidFill>
                    <a:schemeClr val="bg1"/>
                  </a:solidFill>
                  <a:latin typeface="微软雅黑" panose="020B0503020204020204" charset="-122"/>
                  <a:ea typeface="微软雅黑" panose="020B0503020204020204" charset="-122"/>
                </a:rPr>
                <a:t>在成长中直面得失</a:t>
              </a:r>
              <a:endParaRPr lang="zh-CN" altLang="en-US" dirty="0">
                <a:solidFill>
                  <a:schemeClr val="bg1"/>
                </a:solidFill>
                <a:latin typeface="微软雅黑" panose="020B0503020204020204" charset="-122"/>
                <a:ea typeface="微软雅黑" panose="020B0503020204020204" charset="-122"/>
              </a:endParaRPr>
            </a:p>
          </p:txBody>
        </p:sp>
      </p:grpSp>
      <p:grpSp>
        <p:nvGrpSpPr>
          <p:cNvPr id="25" name="组合 24"/>
          <p:cNvGrpSpPr/>
          <p:nvPr/>
        </p:nvGrpSpPr>
        <p:grpSpPr>
          <a:xfrm>
            <a:off x="7079303" y="2520586"/>
            <a:ext cx="3648590" cy="859971"/>
            <a:chOff x="1437760" y="1981199"/>
            <a:chExt cx="3648590" cy="859971"/>
          </a:xfrm>
        </p:grpSpPr>
        <p:sp>
          <p:nvSpPr>
            <p:cNvPr id="26" name="平行四边形 25"/>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平行四边形 26"/>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任意多边形 27"/>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9" name="等腰三角形 28"/>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 name="矩形 29"/>
            <p:cNvSpPr/>
            <p:nvPr/>
          </p:nvSpPr>
          <p:spPr>
            <a:xfrm>
              <a:off x="1778244" y="2152825"/>
              <a:ext cx="2966196" cy="450850"/>
            </a:xfrm>
            <a:prstGeom prst="rect">
              <a:avLst/>
            </a:prstGeom>
          </p:spPr>
          <p:txBody>
            <a:bodyPr wrap="square">
              <a:spAutoFit/>
            </a:bodyPr>
            <a:lstStyle/>
            <a:p>
              <a:pPr algn="ctr">
                <a:lnSpc>
                  <a:spcPct val="130000"/>
                </a:lnSpc>
              </a:pPr>
              <a:r>
                <a:rPr lang="zh-CN" altLang="en-US" dirty="0">
                  <a:solidFill>
                    <a:schemeClr val="bg1"/>
                  </a:solidFill>
                  <a:latin typeface="微软雅黑" panose="020B0503020204020204" charset="-122"/>
                  <a:ea typeface="微软雅黑" panose="020B0503020204020204" charset="-122"/>
                </a:rPr>
                <a:t>到基层去建功立业</a:t>
              </a:r>
              <a:endParaRPr lang="zh-CN" altLang="en-US" dirty="0">
                <a:solidFill>
                  <a:schemeClr val="bg1"/>
                </a:solidFill>
                <a:latin typeface="微软雅黑" panose="020B0503020204020204" charset="-122"/>
                <a:ea typeface="微软雅黑" panose="020B0503020204020204" charset="-122"/>
              </a:endParaRPr>
            </a:p>
          </p:txBody>
        </p:sp>
      </p:grpSp>
      <p:sp>
        <p:nvSpPr>
          <p:cNvPr id="33" name="矩形 32"/>
          <p:cNvSpPr/>
          <p:nvPr/>
        </p:nvSpPr>
        <p:spPr>
          <a:xfrm>
            <a:off x="6743700" y="3368040"/>
            <a:ext cx="3884295" cy="975995"/>
          </a:xfrm>
          <a:prstGeom prst="rect">
            <a:avLst/>
          </a:prstGeom>
        </p:spPr>
        <p:txBody>
          <a:bodyPr wrap="square">
            <a:spAutoFit/>
          </a:bodyPr>
          <a:lstStyle/>
          <a:p>
            <a:pPr>
              <a:lnSpc>
                <a:spcPct val="120000"/>
              </a:lnSpc>
            </a:pPr>
            <a:r>
              <a:rPr lang="zh-CN" altLang="en-US" sz="1600">
                <a:solidFill>
                  <a:srgbClr val="E20000"/>
                </a:solidFill>
              </a:rPr>
              <a:t>到基层和人民中去建功立业，让青春之花绽放在祖国最需要的地方，在实现中国梦的伟大实践中书写别样精彩的人生。</a:t>
            </a:r>
            <a:endParaRPr lang="zh-CN" altLang="en-US" sz="1600">
              <a:solidFill>
                <a:srgbClr val="E20000"/>
              </a:solidFill>
            </a:endParaRPr>
          </a:p>
        </p:txBody>
      </p:sp>
      <p:sp>
        <p:nvSpPr>
          <p:cNvPr id="34" name="矩形 33"/>
          <p:cNvSpPr/>
          <p:nvPr/>
        </p:nvSpPr>
        <p:spPr>
          <a:xfrm>
            <a:off x="2099823" y="2614139"/>
            <a:ext cx="3451061" cy="975995"/>
          </a:xfrm>
          <a:prstGeom prst="rect">
            <a:avLst/>
          </a:prstGeom>
        </p:spPr>
        <p:txBody>
          <a:bodyPr wrap="square">
            <a:spAutoFit/>
          </a:bodyPr>
          <a:lstStyle/>
          <a:p>
            <a:pPr>
              <a:lnSpc>
                <a:spcPct val="120000"/>
              </a:lnSpc>
            </a:pPr>
            <a:r>
              <a:rPr lang="zh-CN" altLang="en-US" sz="1600">
                <a:solidFill>
                  <a:srgbClr val="E20000"/>
                </a:solidFill>
              </a:rPr>
              <a:t>不怕困难、攻坚克难，勇于到条件艰苦的基层、国家建设的一线、项目攻关的前沿，经受锻炼，增长才干。</a:t>
            </a:r>
            <a:endParaRPr lang="zh-CN" altLang="en-US" sz="1600">
              <a:solidFill>
                <a:srgbClr val="E20000"/>
              </a:solidFill>
            </a:endParaRPr>
          </a:p>
        </p:txBody>
      </p:sp>
      <p:sp>
        <p:nvSpPr>
          <p:cNvPr id="35" name="矩形 34"/>
          <p:cNvSpPr/>
          <p:nvPr/>
        </p:nvSpPr>
        <p:spPr>
          <a:xfrm>
            <a:off x="2119687" y="4939679"/>
            <a:ext cx="3451061" cy="975995"/>
          </a:xfrm>
          <a:prstGeom prst="rect">
            <a:avLst/>
          </a:prstGeom>
        </p:spPr>
        <p:txBody>
          <a:bodyPr wrap="square">
            <a:spAutoFit/>
          </a:bodyPr>
          <a:lstStyle/>
          <a:p>
            <a:pPr>
              <a:lnSpc>
                <a:spcPct val="120000"/>
              </a:lnSpc>
            </a:pPr>
            <a:r>
              <a:rPr lang="zh-CN" altLang="en-US" sz="1600" smtClean="0">
                <a:solidFill>
                  <a:srgbClr val="E20000"/>
                </a:solidFill>
              </a:rPr>
              <a:t>正确对待一时的成败得失，处优而不养尊，受挫而不短志，使顺境逆境都能成为人生的财富，而不是包袱。</a:t>
            </a:r>
            <a:endParaRPr lang="zh-CN" altLang="en-US" sz="1600">
              <a:solidFill>
                <a:srgbClr val="E20000"/>
              </a:solidFill>
            </a:endParaRPr>
          </a:p>
        </p:txBody>
      </p:sp>
      <p:sp>
        <p:nvSpPr>
          <p:cNvPr id="48" name="文本框 47"/>
          <p:cNvSpPr txBox="1"/>
          <p:nvPr/>
        </p:nvSpPr>
        <p:spPr>
          <a:xfrm>
            <a:off x="1253490" y="1483995"/>
            <a:ext cx="4578985" cy="398780"/>
          </a:xfrm>
          <a:prstGeom prst="rect">
            <a:avLst/>
          </a:prstGeom>
          <a:noFill/>
        </p:spPr>
        <p:txBody>
          <a:bodyPr wrap="square" rtlCol="0">
            <a:spAutoFit/>
          </a:bodyPr>
          <a:p>
            <a:r>
              <a:rPr lang="zh-CN" altLang="en-US" sz="2000" b="1">
                <a:solidFill>
                  <a:srgbClr val="E20000"/>
                </a:solidFill>
              </a:rPr>
              <a:t>（三）培养实践能力  磨炼意志品质</a:t>
            </a:r>
            <a:endParaRPr lang="zh-CN" altLang="en-US" sz="2000" b="1">
              <a:solidFill>
                <a:srgbClr val="E2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6" presetClass="entr" presetSubtype="37"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outVertical)">
                                      <p:cBhvr>
                                        <p:cTn id="10" dur="500"/>
                                        <p:tgtEl>
                                          <p:spTgt spid="18"/>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90"/>
                                          </p:val>
                                        </p:tav>
                                        <p:tav tm="100000">
                                          <p:val>
                                            <p:fltVal val="0"/>
                                          </p:val>
                                        </p:tav>
                                      </p:tavLst>
                                    </p:anim>
                                    <p:animEffect transition="in" filter="fade">
                                      <p:cBhvr>
                                        <p:cTn id="17" dur="500"/>
                                        <p:tgtEl>
                                          <p:spTgt spid="34"/>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style.rotation</p:attrName>
                                        </p:attrNameLst>
                                      </p:cBhvr>
                                      <p:tavLst>
                                        <p:tav tm="0">
                                          <p:val>
                                            <p:fltVal val="90"/>
                                          </p:val>
                                        </p:tav>
                                        <p:tav tm="100000">
                                          <p:val>
                                            <p:fltVal val="0"/>
                                          </p:val>
                                        </p:tav>
                                      </p:tavLst>
                                    </p:anim>
                                    <p:animEffect transition="in" filter="fade">
                                      <p:cBhvr>
                                        <p:cTn id="28" dur="500"/>
                                        <p:tgtEl>
                                          <p:spTgt spid="35"/>
                                        </p:tgtEl>
                                      </p:cBhvr>
                                    </p:animEffect>
                                  </p:childTnLst>
                                </p:cTn>
                              </p:par>
                            </p:childTnLst>
                          </p:cTn>
                        </p:par>
                        <p:par>
                          <p:cTn id="29" fill="hold">
                            <p:stCondLst>
                              <p:cond delay="2000"/>
                            </p:stCondLst>
                            <p:childTnLst>
                              <p:par>
                                <p:cTn id="30" presetID="16" presetClass="entr" presetSubtype="37"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outVertical)">
                                      <p:cBhvr>
                                        <p:cTn id="32" dur="500"/>
                                        <p:tgtEl>
                                          <p:spTgt spid="25"/>
                                        </p:tgtEl>
                                      </p:cBhvr>
                                    </p:animEffect>
                                  </p:childTnLst>
                                </p:cTn>
                              </p:par>
                            </p:childTnLst>
                          </p:cTn>
                        </p:par>
                        <p:par>
                          <p:cTn id="33" fill="hold">
                            <p:stCondLst>
                              <p:cond delay="2500"/>
                            </p:stCondLst>
                            <p:childTnLst>
                              <p:par>
                                <p:cTn id="34" presetID="31"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 calcmode="lin" valueType="num">
                                      <p:cBhvr>
                                        <p:cTn id="38" dur="500" fill="hold"/>
                                        <p:tgtEl>
                                          <p:spTgt spid="33"/>
                                        </p:tgtEl>
                                        <p:attrNameLst>
                                          <p:attrName>style.rotation</p:attrName>
                                        </p:attrNameLst>
                                      </p:cBhvr>
                                      <p:tavLst>
                                        <p:tav tm="0">
                                          <p:val>
                                            <p:fltVal val="90"/>
                                          </p:val>
                                        </p:tav>
                                        <p:tav tm="100000">
                                          <p:val>
                                            <p:fltVal val="0"/>
                                          </p:val>
                                        </p:tav>
                                      </p:tavLst>
                                    </p:anim>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hidden="1"/>
          <p:cNvSpPr txBox="1"/>
          <p:nvPr/>
        </p:nvSpPr>
        <p:spPr>
          <a:xfrm>
            <a:off x="1649572" y="2337560"/>
            <a:ext cx="8892856" cy="2308324"/>
          </a:xfrm>
          <a:prstGeom prst="rect">
            <a:avLst/>
          </a:prstGeom>
          <a:noFill/>
        </p:spPr>
        <p:txBody>
          <a:bodyPr wrap="square" rtlCol="0">
            <a:spAutoFit/>
            <a:scene3d>
              <a:camera prst="orthographicFront"/>
              <a:lightRig rig="threePt" dir="t"/>
            </a:scene3d>
          </a:bodyPr>
          <a:lstStyle/>
          <a:p>
            <a:pPr algn="ctr"/>
            <a:r>
              <a:rPr lang="zh-CN" altLang="en-US" sz="7200" b="1" smtClean="0">
                <a:solidFill>
                  <a:srgbClr val="FF0000"/>
                </a:solidFill>
                <a:effectLst>
                  <a:outerShdw blurRad="114300" dist="63500" dir="2700000" algn="tl" rotWithShape="0">
                    <a:srgbClr val="FFC000">
                      <a:alpha val="40000"/>
                    </a:srgbClr>
                  </a:outerShdw>
                </a:effectLst>
                <a:latin typeface="草檀斋毛泽东字体" panose="02010601030101010101" pitchFamily="2" charset="-122"/>
                <a:ea typeface="草檀斋毛泽东字体" panose="02010601030101010101" pitchFamily="2" charset="-122"/>
              </a:rPr>
              <a:t>热烈庆祝中国人民解放军建军</a:t>
            </a:r>
            <a:r>
              <a:rPr lang="en-US" altLang="zh-CN" sz="7200" b="1" smtClean="0">
                <a:solidFill>
                  <a:srgbClr val="FF0000"/>
                </a:solidFill>
                <a:effectLst>
                  <a:outerShdw blurRad="114300" dist="63500" dir="2700000" algn="tl" rotWithShape="0">
                    <a:srgbClr val="FFC000">
                      <a:alpha val="40000"/>
                    </a:srgbClr>
                  </a:outerShdw>
                </a:effectLst>
                <a:latin typeface="草檀斋毛泽东字体" panose="02010601030101010101" pitchFamily="2" charset="-122"/>
                <a:ea typeface="草檀斋毛泽东字体" panose="02010601030101010101" pitchFamily="2" charset="-122"/>
              </a:rPr>
              <a:t>88</a:t>
            </a:r>
            <a:r>
              <a:rPr lang="zh-CN" altLang="en-US" sz="7200" b="1" smtClean="0">
                <a:solidFill>
                  <a:srgbClr val="FF0000"/>
                </a:solidFill>
                <a:effectLst>
                  <a:outerShdw blurRad="114300" dist="63500" dir="2700000" algn="tl" rotWithShape="0">
                    <a:srgbClr val="FFC000">
                      <a:alpha val="40000"/>
                    </a:srgbClr>
                  </a:outerShdw>
                </a:effectLst>
                <a:latin typeface="草檀斋毛泽东字体" panose="02010601030101010101" pitchFamily="2" charset="-122"/>
                <a:ea typeface="草檀斋毛泽东字体" panose="02010601030101010101" pitchFamily="2" charset="-122"/>
              </a:rPr>
              <a:t>周年</a:t>
            </a:r>
            <a:endParaRPr lang="zh-CN" altLang="en-US" sz="7200" b="1">
              <a:solidFill>
                <a:srgbClr val="FF0000"/>
              </a:solidFill>
              <a:effectLst>
                <a:outerShdw blurRad="114300" dist="63500" dir="2700000" algn="tl" rotWithShape="0">
                  <a:srgbClr val="FFC000">
                    <a:alpha val="40000"/>
                  </a:srgbClr>
                </a:outerShdw>
              </a:effectLst>
              <a:latin typeface="草檀斋毛泽东字体" panose="02010601030101010101" pitchFamily="2" charset="-122"/>
              <a:ea typeface="草檀斋毛泽东字体" panose="02010601030101010101" pitchFamily="2" charset="-122"/>
            </a:endParaRPr>
          </a:p>
        </p:txBody>
      </p:sp>
      <p:sp>
        <p:nvSpPr>
          <p:cNvPr id="6" name="文本框 5"/>
          <p:cNvSpPr txBox="1"/>
          <p:nvPr/>
        </p:nvSpPr>
        <p:spPr>
          <a:xfrm>
            <a:off x="5191990" y="2890405"/>
            <a:ext cx="2341418" cy="1200329"/>
          </a:xfrm>
          <a:prstGeom prst="rect">
            <a:avLst/>
          </a:prstGeom>
          <a:noFill/>
        </p:spPr>
        <p:txBody>
          <a:bodyPr wrap="square" rtlCol="0">
            <a:spAutoFit/>
          </a:bodyPr>
          <a:lstStyle/>
          <a:p>
            <a:r>
              <a:rPr lang="zh-CN" altLang="en-US" sz="7200" b="1" dirty="0" smtClean="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rPr>
              <a:t>谢谢！</a:t>
            </a:r>
            <a:endParaRPr lang="zh-CN" altLang="en-US" sz="7200" b="1" dirty="0">
              <a:solidFill>
                <a:srgbClr val="E20000"/>
              </a:solidFill>
              <a:effectLst>
                <a:outerShdw blurRad="63500" dist="25400" dir="2700000" algn="tl" rotWithShape="0">
                  <a:srgbClr val="FFC000">
                    <a:alpha val="40000"/>
                  </a:srgbClr>
                </a:outerShdw>
              </a:effectLst>
              <a:latin typeface="德彪钢笔行书字库" panose="02000000000000000000" pitchFamily="2" charset="-122"/>
              <a:ea typeface="德彪钢笔行书字库" panose="02000000000000000000"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64114" y="2205602"/>
            <a:ext cx="8476344" cy="1585595"/>
          </a:xfrm>
          <a:prstGeom prst="rect">
            <a:avLst/>
          </a:prstGeom>
        </p:spPr>
        <p:txBody>
          <a:bodyPr wrap="square">
            <a:spAutoFit/>
          </a:bodyPr>
          <a:lstStyle/>
          <a:p>
            <a:pPr indent="457200" algn="just">
              <a:lnSpc>
                <a:spcPct val="180000"/>
              </a:lnSpc>
              <a:spcBef>
                <a:spcPts val="0"/>
              </a:spcBef>
              <a:spcAft>
                <a:spcPts val="0"/>
              </a:spcAft>
            </a:pPr>
            <a:r>
              <a:rPr lang="en-US" altLang="zh-CN" dirty="0">
                <a:solidFill>
                  <a:srgbClr val="E20000"/>
                </a:solidFill>
              </a:rPr>
              <a:t>2017</a:t>
            </a:r>
            <a:r>
              <a:rPr lang="zh-CN" altLang="en-US" dirty="0">
                <a:solidFill>
                  <a:srgbClr val="E20000"/>
                </a:solidFill>
              </a:rPr>
              <a:t>年</a:t>
            </a:r>
            <a:r>
              <a:rPr lang="en-US" altLang="zh-CN" dirty="0">
                <a:solidFill>
                  <a:srgbClr val="E20000"/>
                </a:solidFill>
              </a:rPr>
              <a:t>10</a:t>
            </a:r>
            <a:r>
              <a:rPr lang="zh-CN" altLang="en-US" dirty="0">
                <a:solidFill>
                  <a:srgbClr val="E20000"/>
                </a:solidFill>
              </a:rPr>
              <a:t>月</a:t>
            </a:r>
            <a:r>
              <a:rPr lang="en-US" altLang="zh-CN" dirty="0">
                <a:solidFill>
                  <a:srgbClr val="E20000"/>
                </a:solidFill>
              </a:rPr>
              <a:t>18</a:t>
            </a:r>
            <a:r>
              <a:rPr lang="zh-CN" altLang="en-US" dirty="0">
                <a:solidFill>
                  <a:srgbClr val="E20000"/>
                </a:solidFill>
              </a:rPr>
              <a:t>日，中国共产党召开了主题为</a:t>
            </a:r>
            <a:r>
              <a:rPr lang="en-US" altLang="zh-CN" dirty="0">
                <a:solidFill>
                  <a:srgbClr val="E20000"/>
                </a:solidFill>
              </a:rPr>
              <a:t>“</a:t>
            </a:r>
            <a:r>
              <a:rPr dirty="0">
                <a:solidFill>
                  <a:srgbClr val="E20000"/>
                </a:solidFill>
                <a:sym typeface="+mn-ea"/>
              </a:rPr>
              <a:t>不忘初心，牢记使命，高举中国特色社会主义伟大旗帜，决胜全面建成小康社会，夺取新时代中国特色社会主义伟大胜利，为实现中华民族伟大复兴的中国梦不懈奋斗</a:t>
            </a:r>
            <a:r>
              <a:rPr lang="en-US" altLang="zh-CN" dirty="0">
                <a:solidFill>
                  <a:srgbClr val="E20000"/>
                </a:solidFill>
              </a:rPr>
              <a:t>”</a:t>
            </a:r>
            <a:r>
              <a:rPr lang="zh-CN" altLang="en-US" dirty="0">
                <a:solidFill>
                  <a:srgbClr val="E20000"/>
                </a:solidFill>
              </a:rPr>
              <a:t>的第十九次代表大会。</a:t>
            </a:r>
            <a:endParaRPr lang="zh-CN" altLang="en-US" dirty="0">
              <a:solidFill>
                <a:srgbClr val="E20000"/>
              </a:solidFill>
            </a:endParaRPr>
          </a:p>
        </p:txBody>
      </p:sp>
      <p:sp>
        <p:nvSpPr>
          <p:cNvPr id="5" name="矩形 4"/>
          <p:cNvSpPr/>
          <p:nvPr/>
        </p:nvSpPr>
        <p:spPr>
          <a:xfrm>
            <a:off x="4198711" y="1648797"/>
            <a:ext cx="1067921" cy="369332"/>
          </a:xfrm>
          <a:prstGeom prst="rect">
            <a:avLst/>
          </a:prstGeom>
        </p:spPr>
        <p:txBody>
          <a:bodyPr wrap="none">
            <a:spAutoFit/>
          </a:bodyPr>
          <a:lstStyle/>
          <a:p>
            <a:r>
              <a:rPr lang="en-US" altLang="zh-CN" smtClean="0">
                <a:solidFill>
                  <a:srgbClr val="FFC000"/>
                </a:solidFill>
                <a:latin typeface="冬青黑体简体中文 W3" panose="020B0300000000000000" pitchFamily="34" charset="-122"/>
                <a:ea typeface="冬青黑体简体中文 W3" panose="020B0300000000000000" pitchFamily="34" charset="-122"/>
              </a:rPr>
              <a:t>preface</a:t>
            </a:r>
            <a:endParaRPr lang="zh-CN" altLang="en-US">
              <a:solidFill>
                <a:srgbClr val="FFC000"/>
              </a:solidFill>
              <a:latin typeface="冬青黑体简体中文 W3" panose="020B0300000000000000" pitchFamily="34" charset="-122"/>
              <a:ea typeface="冬青黑体简体中文 W3" panose="020B0300000000000000" pitchFamily="34" charset="-122"/>
            </a:endParaRPr>
          </a:p>
        </p:txBody>
      </p:sp>
      <p:sp>
        <p:nvSpPr>
          <p:cNvPr id="6" name="文本框 5"/>
          <p:cNvSpPr txBox="1"/>
          <p:nvPr/>
        </p:nvSpPr>
        <p:spPr>
          <a:xfrm>
            <a:off x="3164114" y="1426031"/>
            <a:ext cx="1117601" cy="646331"/>
          </a:xfrm>
          <a:prstGeom prst="rect">
            <a:avLst/>
          </a:prstGeom>
          <a:noFill/>
        </p:spPr>
        <p:txBody>
          <a:bodyPr wrap="square" rtlCol="0">
            <a:spAutoFit/>
          </a:bodyPr>
          <a:lstStyle/>
          <a:p>
            <a:r>
              <a:rPr lang="zh-CN" altLang="en-US" sz="3600" b="1" smtClean="0">
                <a:solidFill>
                  <a:srgbClr val="FFC000"/>
                </a:solidFill>
                <a:latin typeface="+mn-ea"/>
              </a:rPr>
              <a:t>前言</a:t>
            </a:r>
            <a:endParaRPr lang="zh-CN" altLang="en-US" sz="3600" b="1">
              <a:solidFill>
                <a:srgbClr val="FFC000"/>
              </a:solidFill>
              <a:latin typeface="+mn-ea"/>
            </a:endParaRPr>
          </a:p>
        </p:txBody>
      </p:sp>
      <p:sp>
        <p:nvSpPr>
          <p:cNvPr id="8" name="任意多边形 7"/>
          <p:cNvSpPr/>
          <p:nvPr/>
        </p:nvSpPr>
        <p:spPr>
          <a:xfrm>
            <a:off x="3303814" y="4394192"/>
            <a:ext cx="229726" cy="197639"/>
          </a:xfrm>
          <a:custGeom>
            <a:avLst/>
            <a:gdLst/>
            <a:ahLst/>
            <a:cxnLst/>
            <a:rect l="l" t="t" r="r" b="b"/>
            <a:pathLst>
              <a:path w="602994" h="518770">
                <a:moveTo>
                  <a:pt x="525880" y="0"/>
                </a:moveTo>
                <a:lnTo>
                  <a:pt x="588973" y="92888"/>
                </a:lnTo>
                <a:cubicBezTo>
                  <a:pt x="537637" y="106215"/>
                  <a:pt x="502731" y="124691"/>
                  <a:pt x="484256" y="148314"/>
                </a:cubicBezTo>
                <a:cubicBezTo>
                  <a:pt x="465780" y="171938"/>
                  <a:pt x="456287" y="210130"/>
                  <a:pt x="455776" y="262890"/>
                </a:cubicBezTo>
                <a:lnTo>
                  <a:pt x="602994" y="262890"/>
                </a:lnTo>
                <a:lnTo>
                  <a:pt x="602994" y="518770"/>
                </a:lnTo>
                <a:lnTo>
                  <a:pt x="345362" y="518770"/>
                </a:lnTo>
                <a:lnTo>
                  <a:pt x="345362" y="262890"/>
                </a:lnTo>
                <a:cubicBezTo>
                  <a:pt x="344121" y="189500"/>
                  <a:pt x="356681" y="133855"/>
                  <a:pt x="383043" y="95955"/>
                </a:cubicBezTo>
                <a:cubicBezTo>
                  <a:pt x="409405" y="58055"/>
                  <a:pt x="457017" y="26070"/>
                  <a:pt x="525880" y="0"/>
                </a:cubicBezTo>
                <a:close/>
                <a:moveTo>
                  <a:pt x="180618" y="0"/>
                </a:moveTo>
                <a:lnTo>
                  <a:pt x="243711" y="92888"/>
                </a:lnTo>
                <a:cubicBezTo>
                  <a:pt x="192375" y="106215"/>
                  <a:pt x="157469" y="124691"/>
                  <a:pt x="138993" y="148314"/>
                </a:cubicBezTo>
                <a:cubicBezTo>
                  <a:pt x="120518" y="171938"/>
                  <a:pt x="111025" y="210130"/>
                  <a:pt x="110514" y="262890"/>
                </a:cubicBezTo>
                <a:lnTo>
                  <a:pt x="257732" y="262890"/>
                </a:lnTo>
                <a:lnTo>
                  <a:pt x="257732" y="518770"/>
                </a:lnTo>
                <a:lnTo>
                  <a:pt x="100" y="518770"/>
                </a:lnTo>
                <a:lnTo>
                  <a:pt x="100" y="262890"/>
                </a:lnTo>
                <a:cubicBezTo>
                  <a:pt x="-1251" y="189500"/>
                  <a:pt x="11090" y="133855"/>
                  <a:pt x="37123" y="95955"/>
                </a:cubicBezTo>
                <a:cubicBezTo>
                  <a:pt x="63157" y="58055"/>
                  <a:pt x="110988" y="26070"/>
                  <a:pt x="180618" y="0"/>
                </a:cubicBezTo>
                <a:close/>
              </a:path>
            </a:pathLst>
          </a:cu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3637915" y="4411980"/>
            <a:ext cx="5589905" cy="1014730"/>
          </a:xfrm>
          <a:prstGeom prst="rect">
            <a:avLst/>
          </a:prstGeom>
        </p:spPr>
        <p:txBody>
          <a:bodyPr wrap="square">
            <a:spAutoFit/>
          </a:bodyPr>
          <a:lstStyle/>
          <a:p>
            <a:r>
              <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不忘初心，方得始终。</a:t>
            </a:r>
            <a:endPar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a:p>
            <a:r>
              <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中国共产党人的初心和使命，</a:t>
            </a:r>
            <a:endPar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a:p>
            <a:r>
              <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就是为中国人民谋幸福，为中华民族谋复兴。</a:t>
            </a:r>
            <a:endPar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sp>
        <p:nvSpPr>
          <p:cNvPr id="10" name="任意多边形 9"/>
          <p:cNvSpPr/>
          <p:nvPr/>
        </p:nvSpPr>
        <p:spPr>
          <a:xfrm flipH="1" flipV="1">
            <a:off x="8918650" y="4977612"/>
            <a:ext cx="229726" cy="197639"/>
          </a:xfrm>
          <a:custGeom>
            <a:avLst/>
            <a:gdLst/>
            <a:ahLst/>
            <a:cxnLst/>
            <a:rect l="l" t="t" r="r" b="b"/>
            <a:pathLst>
              <a:path w="602994" h="518770">
                <a:moveTo>
                  <a:pt x="525880" y="0"/>
                </a:moveTo>
                <a:lnTo>
                  <a:pt x="588973" y="92888"/>
                </a:lnTo>
                <a:cubicBezTo>
                  <a:pt x="537637" y="106215"/>
                  <a:pt x="502731" y="124691"/>
                  <a:pt x="484256" y="148314"/>
                </a:cubicBezTo>
                <a:cubicBezTo>
                  <a:pt x="465780" y="171938"/>
                  <a:pt x="456287" y="210130"/>
                  <a:pt x="455776" y="262890"/>
                </a:cubicBezTo>
                <a:lnTo>
                  <a:pt x="602994" y="262890"/>
                </a:lnTo>
                <a:lnTo>
                  <a:pt x="602994" y="518770"/>
                </a:lnTo>
                <a:lnTo>
                  <a:pt x="345362" y="518770"/>
                </a:lnTo>
                <a:lnTo>
                  <a:pt x="345362" y="262890"/>
                </a:lnTo>
                <a:cubicBezTo>
                  <a:pt x="344121" y="189500"/>
                  <a:pt x="356681" y="133855"/>
                  <a:pt x="383043" y="95955"/>
                </a:cubicBezTo>
                <a:cubicBezTo>
                  <a:pt x="409405" y="58055"/>
                  <a:pt x="457017" y="26070"/>
                  <a:pt x="525880" y="0"/>
                </a:cubicBezTo>
                <a:close/>
                <a:moveTo>
                  <a:pt x="180618" y="0"/>
                </a:moveTo>
                <a:lnTo>
                  <a:pt x="243711" y="92888"/>
                </a:lnTo>
                <a:cubicBezTo>
                  <a:pt x="192375" y="106215"/>
                  <a:pt x="157469" y="124691"/>
                  <a:pt x="138993" y="148314"/>
                </a:cubicBezTo>
                <a:cubicBezTo>
                  <a:pt x="120518" y="171938"/>
                  <a:pt x="111025" y="210130"/>
                  <a:pt x="110514" y="262890"/>
                </a:cubicBezTo>
                <a:lnTo>
                  <a:pt x="257732" y="262890"/>
                </a:lnTo>
                <a:lnTo>
                  <a:pt x="257732" y="518770"/>
                </a:lnTo>
                <a:lnTo>
                  <a:pt x="100" y="518770"/>
                </a:lnTo>
                <a:lnTo>
                  <a:pt x="100" y="262890"/>
                </a:lnTo>
                <a:cubicBezTo>
                  <a:pt x="-1251" y="189500"/>
                  <a:pt x="11090" y="133855"/>
                  <a:pt x="37123" y="95955"/>
                </a:cubicBezTo>
                <a:cubicBezTo>
                  <a:pt x="63157" y="58055"/>
                  <a:pt x="110988" y="26070"/>
                  <a:pt x="180618" y="0"/>
                </a:cubicBezTo>
                <a:close/>
              </a:path>
            </a:pathLst>
          </a:cu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8013737" y="5547008"/>
            <a:ext cx="1630755" cy="400110"/>
          </a:xfrm>
          <a:prstGeom prst="rect">
            <a:avLst/>
          </a:prstGeom>
        </p:spPr>
        <p:txBody>
          <a:bodyPr wrap="square">
            <a:spAutoFit/>
          </a:bodyPr>
          <a:lstStyle>
            <a:defPPr>
              <a:defRPr lang="zh-CN"/>
            </a:defPPr>
            <a:lvl1pPr>
              <a:defRPr sz="200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defRPr>
            </a:lvl1pPr>
          </a:lstStyle>
          <a:p>
            <a:r>
              <a:rPr lang="en-US" altLang="zh-CN"/>
              <a:t>——</a:t>
            </a:r>
            <a:r>
              <a:rPr lang="zh-CN" altLang="en-US"/>
              <a:t>习近平</a:t>
            </a:r>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50" fill="hold"/>
                                        <p:tgtEl>
                                          <p:spTgt spid="10"/>
                                        </p:tgtEl>
                                        <p:attrNameLst>
                                          <p:attrName>ppt_x</p:attrName>
                                        </p:attrNameLst>
                                      </p:cBhvr>
                                      <p:tavLst>
                                        <p:tav tm="0">
                                          <p:val>
                                            <p:strVal val="#ppt_x"/>
                                          </p:val>
                                        </p:tav>
                                        <p:tav tm="100000">
                                          <p:val>
                                            <p:strVal val="#ppt_x"/>
                                          </p:val>
                                        </p:tav>
                                      </p:tavLst>
                                    </p:anim>
                                    <p:anim calcmode="lin" valueType="num">
                                      <p:cBhvr additive="base">
                                        <p:cTn id="30" dur="25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p:bldP spid="10" grpId="0" bldLvl="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03789" y="2000497"/>
            <a:ext cx="8476344" cy="2084070"/>
          </a:xfrm>
          <a:prstGeom prst="rect">
            <a:avLst/>
          </a:prstGeom>
        </p:spPr>
        <p:txBody>
          <a:bodyPr wrap="square">
            <a:spAutoFit/>
          </a:bodyPr>
          <a:lstStyle/>
          <a:p>
            <a:pPr indent="457200" algn="just">
              <a:lnSpc>
                <a:spcPct val="180000"/>
              </a:lnSpc>
              <a:spcBef>
                <a:spcPts val="0"/>
              </a:spcBef>
              <a:spcAft>
                <a:spcPts val="0"/>
              </a:spcAft>
            </a:pPr>
            <a:r>
              <a:rPr dirty="0">
                <a:solidFill>
                  <a:srgbClr val="E20000"/>
                </a:solidFill>
              </a:rPr>
              <a:t>中国梦是历史的、现实的，也是未来的；是我们这一代的，更是青年一代的。中华民族伟大复兴的中国梦终将在一代代青年的接力奋斗中变为现实</a:t>
            </a:r>
            <a:r>
              <a:rPr lang="zh-CN" dirty="0">
                <a:solidFill>
                  <a:srgbClr val="E20000"/>
                </a:solidFill>
              </a:rPr>
              <a:t>。</a:t>
            </a:r>
            <a:r>
              <a:rPr dirty="0">
                <a:solidFill>
                  <a:srgbClr val="E20000"/>
                </a:solidFill>
              </a:rPr>
              <a:t>广大青年要坚定理想信念，志存高远，脚踏实地，勇做时代的弄潮儿，在实现中国梦的生动实践中放飞青春梦想，在为人民利益的不懈奋斗中书写人生华章！</a:t>
            </a:r>
            <a:endParaRPr dirty="0">
              <a:solidFill>
                <a:srgbClr val="E20000"/>
              </a:solidFill>
            </a:endParaRPr>
          </a:p>
        </p:txBody>
      </p:sp>
      <p:sp>
        <p:nvSpPr>
          <p:cNvPr id="5" name="矩形 4"/>
          <p:cNvSpPr/>
          <p:nvPr/>
        </p:nvSpPr>
        <p:spPr>
          <a:xfrm>
            <a:off x="4198711" y="1648797"/>
            <a:ext cx="1067921" cy="369332"/>
          </a:xfrm>
          <a:prstGeom prst="rect">
            <a:avLst/>
          </a:prstGeom>
        </p:spPr>
        <p:txBody>
          <a:bodyPr wrap="none">
            <a:spAutoFit/>
          </a:bodyPr>
          <a:lstStyle/>
          <a:p>
            <a:r>
              <a:rPr lang="en-US" altLang="zh-CN" smtClean="0">
                <a:solidFill>
                  <a:srgbClr val="FFC000"/>
                </a:solidFill>
                <a:latin typeface="冬青黑体简体中文 W3" panose="020B0300000000000000" pitchFamily="34" charset="-122"/>
                <a:ea typeface="冬青黑体简体中文 W3" panose="020B0300000000000000" pitchFamily="34" charset="-122"/>
              </a:rPr>
              <a:t>preface</a:t>
            </a:r>
            <a:endParaRPr lang="zh-CN" altLang="en-US">
              <a:solidFill>
                <a:srgbClr val="FFC000"/>
              </a:solidFill>
              <a:latin typeface="冬青黑体简体中文 W3" panose="020B0300000000000000" pitchFamily="34" charset="-122"/>
              <a:ea typeface="冬青黑体简体中文 W3" panose="020B0300000000000000" pitchFamily="34" charset="-122"/>
            </a:endParaRPr>
          </a:p>
        </p:txBody>
      </p:sp>
      <p:sp>
        <p:nvSpPr>
          <p:cNvPr id="6" name="文本框 5"/>
          <p:cNvSpPr txBox="1"/>
          <p:nvPr/>
        </p:nvSpPr>
        <p:spPr>
          <a:xfrm>
            <a:off x="3164114" y="1426031"/>
            <a:ext cx="1117601" cy="646331"/>
          </a:xfrm>
          <a:prstGeom prst="rect">
            <a:avLst/>
          </a:prstGeom>
          <a:noFill/>
        </p:spPr>
        <p:txBody>
          <a:bodyPr wrap="square" rtlCol="0">
            <a:spAutoFit/>
          </a:bodyPr>
          <a:lstStyle/>
          <a:p>
            <a:r>
              <a:rPr lang="zh-CN" altLang="en-US" sz="3600" b="1" smtClean="0">
                <a:solidFill>
                  <a:srgbClr val="FFC000"/>
                </a:solidFill>
                <a:latin typeface="+mn-ea"/>
              </a:rPr>
              <a:t>前言</a:t>
            </a:r>
            <a:endParaRPr lang="zh-CN" altLang="en-US" sz="3600" b="1">
              <a:solidFill>
                <a:srgbClr val="FFC000"/>
              </a:solidFill>
              <a:latin typeface="+mn-ea"/>
            </a:endParaRPr>
          </a:p>
        </p:txBody>
      </p:sp>
      <p:sp>
        <p:nvSpPr>
          <p:cNvPr id="8" name="任意多边形 7"/>
          <p:cNvSpPr/>
          <p:nvPr/>
        </p:nvSpPr>
        <p:spPr>
          <a:xfrm>
            <a:off x="3303814" y="4394192"/>
            <a:ext cx="229726" cy="197639"/>
          </a:xfrm>
          <a:custGeom>
            <a:avLst/>
            <a:gdLst/>
            <a:ahLst/>
            <a:cxnLst/>
            <a:rect l="l" t="t" r="r" b="b"/>
            <a:pathLst>
              <a:path w="602994" h="518770">
                <a:moveTo>
                  <a:pt x="525880" y="0"/>
                </a:moveTo>
                <a:lnTo>
                  <a:pt x="588973" y="92888"/>
                </a:lnTo>
                <a:cubicBezTo>
                  <a:pt x="537637" y="106215"/>
                  <a:pt x="502731" y="124691"/>
                  <a:pt x="484256" y="148314"/>
                </a:cubicBezTo>
                <a:cubicBezTo>
                  <a:pt x="465780" y="171938"/>
                  <a:pt x="456287" y="210130"/>
                  <a:pt x="455776" y="262890"/>
                </a:cubicBezTo>
                <a:lnTo>
                  <a:pt x="602994" y="262890"/>
                </a:lnTo>
                <a:lnTo>
                  <a:pt x="602994" y="518770"/>
                </a:lnTo>
                <a:lnTo>
                  <a:pt x="345362" y="518770"/>
                </a:lnTo>
                <a:lnTo>
                  <a:pt x="345362" y="262890"/>
                </a:lnTo>
                <a:cubicBezTo>
                  <a:pt x="344121" y="189500"/>
                  <a:pt x="356681" y="133855"/>
                  <a:pt x="383043" y="95955"/>
                </a:cubicBezTo>
                <a:cubicBezTo>
                  <a:pt x="409405" y="58055"/>
                  <a:pt x="457017" y="26070"/>
                  <a:pt x="525880" y="0"/>
                </a:cubicBezTo>
                <a:close/>
                <a:moveTo>
                  <a:pt x="180618" y="0"/>
                </a:moveTo>
                <a:lnTo>
                  <a:pt x="243711" y="92888"/>
                </a:lnTo>
                <a:cubicBezTo>
                  <a:pt x="192375" y="106215"/>
                  <a:pt x="157469" y="124691"/>
                  <a:pt x="138993" y="148314"/>
                </a:cubicBezTo>
                <a:cubicBezTo>
                  <a:pt x="120518" y="171938"/>
                  <a:pt x="111025" y="210130"/>
                  <a:pt x="110514" y="262890"/>
                </a:cubicBezTo>
                <a:lnTo>
                  <a:pt x="257732" y="262890"/>
                </a:lnTo>
                <a:lnTo>
                  <a:pt x="257732" y="518770"/>
                </a:lnTo>
                <a:lnTo>
                  <a:pt x="100" y="518770"/>
                </a:lnTo>
                <a:lnTo>
                  <a:pt x="100" y="262890"/>
                </a:lnTo>
                <a:cubicBezTo>
                  <a:pt x="-1251" y="189500"/>
                  <a:pt x="11090" y="133855"/>
                  <a:pt x="37123" y="95955"/>
                </a:cubicBezTo>
                <a:cubicBezTo>
                  <a:pt x="63157" y="58055"/>
                  <a:pt x="110988" y="26070"/>
                  <a:pt x="180618" y="0"/>
                </a:cubicBezTo>
                <a:close/>
              </a:path>
            </a:pathLst>
          </a:cu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3638005" y="4412120"/>
            <a:ext cx="4978401" cy="1014730"/>
          </a:xfrm>
          <a:prstGeom prst="rect">
            <a:avLst/>
          </a:prstGeom>
        </p:spPr>
        <p:txBody>
          <a:bodyPr wrap="square">
            <a:spAutoFit/>
          </a:bodyPr>
          <a:lstStyle/>
          <a:p>
            <a:r>
              <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青年兴则国家兴，青年强则国家强。</a:t>
            </a:r>
            <a:endPar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a:p>
            <a:r>
              <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青年一代有理想、有本领、有担当，</a:t>
            </a:r>
            <a:endPar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a:p>
            <a:r>
              <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国家就有前途，民族就有希望。</a:t>
            </a:r>
            <a:endParaRPr lang="zh-CN" altLang="en-US" sz="20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sp>
        <p:nvSpPr>
          <p:cNvPr id="10" name="任意多边形 9"/>
          <p:cNvSpPr/>
          <p:nvPr/>
        </p:nvSpPr>
        <p:spPr>
          <a:xfrm flipH="1" flipV="1">
            <a:off x="7784540" y="5086197"/>
            <a:ext cx="229726" cy="197639"/>
          </a:xfrm>
          <a:custGeom>
            <a:avLst/>
            <a:gdLst/>
            <a:ahLst/>
            <a:cxnLst/>
            <a:rect l="l" t="t" r="r" b="b"/>
            <a:pathLst>
              <a:path w="602994" h="518770">
                <a:moveTo>
                  <a:pt x="525880" y="0"/>
                </a:moveTo>
                <a:lnTo>
                  <a:pt x="588973" y="92888"/>
                </a:lnTo>
                <a:cubicBezTo>
                  <a:pt x="537637" y="106215"/>
                  <a:pt x="502731" y="124691"/>
                  <a:pt x="484256" y="148314"/>
                </a:cubicBezTo>
                <a:cubicBezTo>
                  <a:pt x="465780" y="171938"/>
                  <a:pt x="456287" y="210130"/>
                  <a:pt x="455776" y="262890"/>
                </a:cubicBezTo>
                <a:lnTo>
                  <a:pt x="602994" y="262890"/>
                </a:lnTo>
                <a:lnTo>
                  <a:pt x="602994" y="518770"/>
                </a:lnTo>
                <a:lnTo>
                  <a:pt x="345362" y="518770"/>
                </a:lnTo>
                <a:lnTo>
                  <a:pt x="345362" y="262890"/>
                </a:lnTo>
                <a:cubicBezTo>
                  <a:pt x="344121" y="189500"/>
                  <a:pt x="356681" y="133855"/>
                  <a:pt x="383043" y="95955"/>
                </a:cubicBezTo>
                <a:cubicBezTo>
                  <a:pt x="409405" y="58055"/>
                  <a:pt x="457017" y="26070"/>
                  <a:pt x="525880" y="0"/>
                </a:cubicBezTo>
                <a:close/>
                <a:moveTo>
                  <a:pt x="180618" y="0"/>
                </a:moveTo>
                <a:lnTo>
                  <a:pt x="243711" y="92888"/>
                </a:lnTo>
                <a:cubicBezTo>
                  <a:pt x="192375" y="106215"/>
                  <a:pt x="157469" y="124691"/>
                  <a:pt x="138993" y="148314"/>
                </a:cubicBezTo>
                <a:cubicBezTo>
                  <a:pt x="120518" y="171938"/>
                  <a:pt x="111025" y="210130"/>
                  <a:pt x="110514" y="262890"/>
                </a:cubicBezTo>
                <a:lnTo>
                  <a:pt x="257732" y="262890"/>
                </a:lnTo>
                <a:lnTo>
                  <a:pt x="257732" y="518770"/>
                </a:lnTo>
                <a:lnTo>
                  <a:pt x="100" y="518770"/>
                </a:lnTo>
                <a:lnTo>
                  <a:pt x="100" y="262890"/>
                </a:lnTo>
                <a:cubicBezTo>
                  <a:pt x="-1251" y="189500"/>
                  <a:pt x="11090" y="133855"/>
                  <a:pt x="37123" y="95955"/>
                </a:cubicBezTo>
                <a:cubicBezTo>
                  <a:pt x="63157" y="58055"/>
                  <a:pt x="110988" y="26070"/>
                  <a:pt x="180618" y="0"/>
                </a:cubicBezTo>
                <a:close/>
              </a:path>
            </a:pathLst>
          </a:cu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7531137" y="5595268"/>
            <a:ext cx="1630755" cy="400110"/>
          </a:xfrm>
          <a:prstGeom prst="rect">
            <a:avLst/>
          </a:prstGeom>
        </p:spPr>
        <p:txBody>
          <a:bodyPr wrap="square">
            <a:spAutoFit/>
          </a:bodyPr>
          <a:lstStyle>
            <a:defPPr>
              <a:defRPr lang="zh-CN"/>
            </a:defPPr>
            <a:lvl1pPr>
              <a:defRPr sz="200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defRPr>
            </a:lvl1pPr>
          </a:lstStyle>
          <a:p>
            <a:r>
              <a:rPr lang="en-US" altLang="zh-CN"/>
              <a:t>——</a:t>
            </a:r>
            <a:r>
              <a:rPr lang="zh-CN" altLang="en-US"/>
              <a:t>习近平</a:t>
            </a:r>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50" fill="hold"/>
                                        <p:tgtEl>
                                          <p:spTgt spid="10"/>
                                        </p:tgtEl>
                                        <p:attrNameLst>
                                          <p:attrName>ppt_x</p:attrName>
                                        </p:attrNameLst>
                                      </p:cBhvr>
                                      <p:tavLst>
                                        <p:tav tm="0">
                                          <p:val>
                                            <p:strVal val="#ppt_x"/>
                                          </p:val>
                                        </p:tav>
                                        <p:tav tm="100000">
                                          <p:val>
                                            <p:strVal val="#ppt_x"/>
                                          </p:val>
                                        </p:tav>
                                      </p:tavLst>
                                    </p:anim>
                                    <p:anim calcmode="lin" valueType="num">
                                      <p:cBhvr additive="base">
                                        <p:cTn id="30" dur="25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bldLvl="0" animBg="1"/>
      <p:bldP spid="9" grpId="0"/>
      <p:bldP spid="10" grpId="0" bldLvl="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email">
            <a:extLst>
              <a:ext uri="{BEBA8EAE-BF5A-486C-A8C5-ECC9F3942E4B}">
                <a14:imgProps xmlns:a14="http://schemas.microsoft.com/office/drawing/2010/main">
                  <a14:imgLayer r:embed="rId2">
                    <a14:imgEffect>
                      <a14:backgroundRemoval t="0" b="100000" l="0" r="100000">
                        <a14:foregroundMark x1="19173" y1="12000" x2="20677" y2="13455"/>
                        <a14:foregroundMark x1="74812" y1="10909" x2="75188" y2="16000"/>
                        <a14:foregroundMark x1="77820" y1="11636" x2="74060" y2="16000"/>
                        <a14:foregroundMark x1="94361" y1="66182" x2="90226" y2="65091"/>
                        <a14:foregroundMark x1="7519" y1="80000" x2="7519" y2="77455"/>
                        <a14:foregroundMark x1="8271" y1="76364" x2="8271" y2="77091"/>
                        <a14:foregroundMark x1="11278" y1="73455" x2="9398" y2="76000"/>
                      </a14:backgroundRemoval>
                    </a14:imgEffect>
                  </a14:imgLayer>
                </a14:imgProps>
              </a:ext>
            </a:extLst>
          </a:blip>
          <a:srcRect/>
          <a:stretch>
            <a:fillRect/>
          </a:stretch>
        </p:blipFill>
        <p:spPr>
          <a:xfrm>
            <a:off x="2424113" y="2260426"/>
            <a:ext cx="642938" cy="663871"/>
          </a:xfrm>
          <a:prstGeom prst="rect">
            <a:avLst/>
          </a:prstGeom>
        </p:spPr>
      </p:pic>
      <p:sp>
        <p:nvSpPr>
          <p:cNvPr id="12" name="文本框 11"/>
          <p:cNvSpPr txBox="1"/>
          <p:nvPr/>
        </p:nvSpPr>
        <p:spPr>
          <a:xfrm>
            <a:off x="3390900" y="2330751"/>
            <a:ext cx="4362450" cy="583565"/>
          </a:xfrm>
          <a:prstGeom prst="rect">
            <a:avLst/>
          </a:prstGeom>
          <a:noFill/>
        </p:spPr>
        <p:txBody>
          <a:bodyPr wrap="square" rtlCol="0">
            <a:spAutoFit/>
          </a:bodyPr>
          <a:lstStyle/>
          <a:p>
            <a:r>
              <a:rPr lang="zh-CN" altLang="en-US" sz="3200" b="1">
                <a:solidFill>
                  <a:srgbClr val="E20000"/>
                </a:solidFill>
                <a:effectLst>
                  <a:reflection blurRad="6350" stA="55000" endA="300" endPos="45500" dir="5400000" sy="-100000" algn="bl" rotWithShape="0"/>
                </a:effectLst>
              </a:rPr>
              <a:t>忆往昔，伟人寄语</a:t>
            </a:r>
            <a:endParaRPr lang="zh-CN" altLang="en-US" sz="3200" b="1">
              <a:solidFill>
                <a:srgbClr val="E20000"/>
              </a:solidFill>
              <a:effectLst>
                <a:reflection blurRad="6350" stA="55000" endA="300" endPos="45500" dir="5400000" sy="-100000" algn="bl" rotWithShape="0"/>
              </a:effectLst>
            </a:endParaRPr>
          </a:p>
        </p:txBody>
      </p:sp>
      <p:pic>
        <p:nvPicPr>
          <p:cNvPr id="18" name="图片 17"/>
          <p:cNvPicPr>
            <a:picLocks noChangeAspect="1"/>
          </p:cNvPicPr>
          <p:nvPr/>
        </p:nvPicPr>
        <p:blipFill rotWithShape="1">
          <a:blip r:embed="rId1" cstate="email">
            <a:extLst>
              <a:ext uri="{BEBA8EAE-BF5A-486C-A8C5-ECC9F3942E4B}">
                <a14:imgProps xmlns:a14="http://schemas.microsoft.com/office/drawing/2010/main">
                  <a14:imgLayer r:embed="rId2">
                    <a14:imgEffect>
                      <a14:backgroundRemoval t="0" b="100000" l="0" r="100000">
                        <a14:foregroundMark x1="19173" y1="12000" x2="20677" y2="13455"/>
                        <a14:foregroundMark x1="74812" y1="10909" x2="75188" y2="16000"/>
                        <a14:foregroundMark x1="77820" y1="11636" x2="74060" y2="16000"/>
                        <a14:foregroundMark x1="94361" y1="66182" x2="90226" y2="65091"/>
                        <a14:foregroundMark x1="7519" y1="80000" x2="7519" y2="77455"/>
                        <a14:foregroundMark x1="8271" y1="76364" x2="8271" y2="77091"/>
                        <a14:foregroundMark x1="11278" y1="73455" x2="9398" y2="76000"/>
                      </a14:backgroundRemoval>
                    </a14:imgEffect>
                  </a14:imgLayer>
                </a14:imgProps>
              </a:ext>
            </a:extLst>
          </a:blip>
          <a:srcRect/>
          <a:stretch>
            <a:fillRect/>
          </a:stretch>
        </p:blipFill>
        <p:spPr>
          <a:xfrm>
            <a:off x="4986973" y="3713941"/>
            <a:ext cx="642938" cy="663871"/>
          </a:xfrm>
          <a:prstGeom prst="rect">
            <a:avLst/>
          </a:prstGeom>
        </p:spPr>
      </p:pic>
      <p:sp>
        <p:nvSpPr>
          <p:cNvPr id="19" name="文本框 18"/>
          <p:cNvSpPr txBox="1"/>
          <p:nvPr/>
        </p:nvSpPr>
        <p:spPr>
          <a:xfrm>
            <a:off x="5768975" y="3714416"/>
            <a:ext cx="4362450" cy="583565"/>
          </a:xfrm>
          <a:prstGeom prst="rect">
            <a:avLst/>
          </a:prstGeom>
          <a:noFill/>
        </p:spPr>
        <p:txBody>
          <a:bodyPr wrap="square" rtlCol="0">
            <a:spAutoFit/>
          </a:bodyPr>
          <a:lstStyle/>
          <a:p>
            <a:r>
              <a:rPr lang="zh-CN" altLang="en-US" sz="3200" b="1">
                <a:solidFill>
                  <a:srgbClr val="E20000"/>
                </a:solidFill>
                <a:effectLst>
                  <a:reflection blurRad="6350" stA="55000" endA="300" endPos="45500" dir="5400000" sy="-100000" algn="bl" rotWithShape="0"/>
                </a:effectLst>
              </a:rPr>
              <a:t>展未来，砥砺前行</a:t>
            </a:r>
            <a:endParaRPr lang="zh-CN" altLang="en-US" sz="3200" b="1">
              <a:solidFill>
                <a:srgbClr val="E20000"/>
              </a:solidFill>
              <a:effectLst>
                <a:reflection blurRad="6350" stA="55000" endA="300" endPos="45500" dir="5400000" sy="-100000" algn="bl" rotWithShape="0"/>
              </a:effectLst>
            </a:endParaRPr>
          </a:p>
        </p:txBody>
      </p:sp>
      <p:cxnSp>
        <p:nvCxnSpPr>
          <p:cNvPr id="21" name="直接连接符 20" hidden="1"/>
          <p:cNvCxnSpPr/>
          <p:nvPr/>
        </p:nvCxnSpPr>
        <p:spPr>
          <a:xfrm>
            <a:off x="2424113" y="2333097"/>
            <a:ext cx="3257550" cy="32575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hidden="1"/>
          <p:cNvCxnSpPr/>
          <p:nvPr/>
        </p:nvCxnSpPr>
        <p:spPr>
          <a:xfrm>
            <a:off x="2424113" y="2333097"/>
            <a:ext cx="3257550" cy="32575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200650" y="3454015"/>
            <a:ext cx="4362450" cy="583565"/>
          </a:xfrm>
          <a:prstGeom prst="rect">
            <a:avLst/>
          </a:prstGeom>
          <a:noFill/>
        </p:spPr>
        <p:txBody>
          <a:bodyPr wrap="square" rtlCol="0">
            <a:spAutoFit/>
          </a:bodyPr>
          <a:lstStyle/>
          <a:p>
            <a:r>
              <a:rPr lang="zh-CN" altLang="en-US" sz="3200" b="1">
                <a:solidFill>
                  <a:srgbClr val="E20000"/>
                </a:solidFill>
                <a:effectLst>
                  <a:reflection blurRad="6350" stA="55000" endA="300" endPos="45500" dir="5400000" sy="-100000" algn="bl" rotWithShape="0"/>
                </a:effectLst>
                <a:sym typeface="+mn-ea"/>
              </a:rPr>
              <a:t>忆往昔，伟人寄语</a:t>
            </a:r>
            <a:endParaRPr lang="zh-CN" altLang="en-US" sz="3200" b="1">
              <a:solidFill>
                <a:srgbClr val="E20000"/>
              </a:solidFill>
              <a:effectLst>
                <a:reflection blurRad="6350" stA="55000" endA="300" endPos="45500" dir="5400000" sy="-100000" algn="bl" rotWithShape="0"/>
              </a:effectLst>
            </a:endParaRPr>
          </a:p>
        </p:txBody>
      </p:sp>
      <p:sp>
        <p:nvSpPr>
          <p:cNvPr id="9" name="文本框 8"/>
          <p:cNvSpPr txBox="1"/>
          <p:nvPr/>
        </p:nvSpPr>
        <p:spPr>
          <a:xfrm>
            <a:off x="2514600" y="2562207"/>
            <a:ext cx="2190750" cy="2215991"/>
          </a:xfrm>
          <a:prstGeom prst="rect">
            <a:avLst/>
          </a:prstGeom>
          <a:noFill/>
        </p:spPr>
        <p:txBody>
          <a:bodyPr wrap="square" rtlCol="0">
            <a:spAutoFit/>
          </a:bodyPr>
          <a:lstStyle/>
          <a:p>
            <a:r>
              <a:rPr lang="en-US" altLang="zh-CN" sz="13800" b="1" i="1" dirty="0" smtClean="0">
                <a:gradFill flip="none" rotWithShape="1">
                  <a:gsLst>
                    <a:gs pos="27000">
                      <a:srgbClr val="C00000"/>
                    </a:gs>
                    <a:gs pos="84000">
                      <a:srgbClr val="FFC000"/>
                    </a:gs>
                  </a:gsLst>
                  <a:lin ang="13500000" scaled="1"/>
                  <a:tileRect/>
                </a:gradFill>
                <a:effectLst>
                  <a:outerShdw blurRad="114300" dist="38100" dir="2400000" algn="tl" rotWithShape="0">
                    <a:srgbClr val="FFFF00">
                      <a:alpha val="40000"/>
                    </a:srgbClr>
                  </a:outerShdw>
                </a:effectLst>
              </a:rPr>
              <a:t>01</a:t>
            </a:r>
            <a:endParaRPr lang="zh-CN" altLang="en-US" sz="13800" b="1" i="1" dirty="0">
              <a:gradFill flip="none" rotWithShape="1">
                <a:gsLst>
                  <a:gs pos="27000">
                    <a:srgbClr val="C00000"/>
                  </a:gs>
                  <a:gs pos="84000">
                    <a:srgbClr val="FFC000"/>
                  </a:gs>
                </a:gsLst>
                <a:lin ang="13500000" scaled="1"/>
                <a:tileRect/>
              </a:gradFill>
              <a:effectLst>
                <a:outerShdw blurRad="114300" dist="38100" dir="2400000" algn="tl" rotWithShape="0">
                  <a:srgbClr val="FFFF00">
                    <a:alpha val="40000"/>
                  </a:srgbClr>
                </a:outerShdw>
              </a:effectLs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97915" y="1565910"/>
            <a:ext cx="2621280" cy="460375"/>
          </a:xfrm>
          <a:prstGeom prst="rect">
            <a:avLst/>
          </a:prstGeom>
          <a:noFill/>
        </p:spPr>
        <p:txBody>
          <a:bodyPr wrap="none" rtlCol="0">
            <a:spAutoFit/>
          </a:bodyPr>
          <a:lstStyle/>
          <a:p>
            <a:pPr algn="l"/>
            <a:r>
              <a:rPr lang="zh-CN" altLang="en-US" sz="2400" b="1">
                <a:solidFill>
                  <a:srgbClr val="E20000"/>
                </a:solidFill>
                <a:effectLst>
                  <a:reflection blurRad="6350" stA="55000" endA="300" endPos="45500" dir="5400000" sy="-100000" algn="bl" rotWithShape="0"/>
                </a:effectLst>
                <a:sym typeface="+mn-ea"/>
              </a:rPr>
              <a:t>忆往昔，伟人寄语</a:t>
            </a:r>
            <a:endParaRPr lang="zh-CN" altLang="en-US" sz="2400" b="1" spc="300">
              <a:solidFill>
                <a:srgbClr val="E20000"/>
              </a:solidFill>
            </a:endParaRPr>
          </a:p>
        </p:txBody>
      </p:sp>
      <p:pic>
        <p:nvPicPr>
          <p:cNvPr id="3" name="图片 2" descr="IMG_257"/>
          <p:cNvPicPr>
            <a:picLocks noChangeAspect="1"/>
          </p:cNvPicPr>
          <p:nvPr/>
        </p:nvPicPr>
        <p:blipFill>
          <a:blip r:embed="rId1"/>
          <a:stretch>
            <a:fillRect/>
          </a:stretch>
        </p:blipFill>
        <p:spPr>
          <a:xfrm>
            <a:off x="7891145" y="1987550"/>
            <a:ext cx="3877310" cy="2143125"/>
          </a:xfrm>
          <a:prstGeom prst="rect">
            <a:avLst/>
          </a:prstGeom>
          <a:noFill/>
          <a:ln w="9525">
            <a:noFill/>
          </a:ln>
          <a:effectLst>
            <a:softEdge rad="50800"/>
          </a:effectLst>
        </p:spPr>
      </p:pic>
      <p:sp>
        <p:nvSpPr>
          <p:cNvPr id="4" name="矩形 3"/>
          <p:cNvSpPr/>
          <p:nvPr/>
        </p:nvSpPr>
        <p:spPr>
          <a:xfrm>
            <a:off x="1778000" y="2614295"/>
            <a:ext cx="5786120" cy="1383665"/>
          </a:xfrm>
          <a:prstGeom prst="rect">
            <a:avLst/>
          </a:prstGeom>
        </p:spPr>
        <p:txBody>
          <a:bodyPr wrap="square">
            <a:spAutoFit/>
          </a:bodyPr>
          <a:p>
            <a:r>
              <a:rPr lang="en-US" altLang="zh-CN"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       </a:t>
            </a:r>
            <a:r>
              <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1957年11月17日，毛主席在莫斯科大学接见留学生时，一开头就对留学生们说：</a:t>
            </a:r>
            <a:endPar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sp>
        <p:nvSpPr>
          <p:cNvPr id="5" name="矩形 4"/>
          <p:cNvSpPr/>
          <p:nvPr/>
        </p:nvSpPr>
        <p:spPr>
          <a:xfrm>
            <a:off x="1778000" y="4154805"/>
            <a:ext cx="7829550" cy="1814830"/>
          </a:xfrm>
          <a:prstGeom prst="rect">
            <a:avLst/>
          </a:prstGeom>
        </p:spPr>
        <p:txBody>
          <a:bodyPr wrap="square">
            <a:spAutoFit/>
          </a:bodyPr>
          <a:p>
            <a:r>
              <a:rPr lang="en-US" altLang="zh-CN"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    </a:t>
            </a:r>
            <a:r>
              <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“世界是你们的，也是我们的，但是归根结底是你们的。你们青年人朝气蓬勃，正在兴旺时期，好像早晨八九点钟的太阳。希望寄托在你们身上。”</a:t>
            </a:r>
            <a:endPar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20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p:stCondLst>
                                  <p:cond delay="17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par>
                              <p:cTn id="19" fill="hold">
                                <p:stCondLst>
                                  <p:cond delay="2200"/>
                                </p:stCondLst>
                                <p:childTnLst>
                                  <p:par>
                                    <p:cTn id="20" presetID="16" presetClass="entr" presetSubtype="26" fill="hold" grpId="0" nodeType="after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20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p:stCondLst>
                                  <p:cond delay="17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par>
                              <p:cTn id="19" fill="hold">
                                <p:stCondLst>
                                  <p:cond delay="2200"/>
                                </p:stCondLst>
                                <p:childTnLst>
                                  <p:par>
                                    <p:cTn id="20" presetID="16" presetClass="entr" presetSubtype="26" fill="hold" grpId="0" nodeType="after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97915" y="1565910"/>
            <a:ext cx="2621280" cy="460375"/>
          </a:xfrm>
          <a:prstGeom prst="rect">
            <a:avLst/>
          </a:prstGeom>
          <a:noFill/>
        </p:spPr>
        <p:txBody>
          <a:bodyPr wrap="none" rtlCol="0">
            <a:spAutoFit/>
          </a:bodyPr>
          <a:lstStyle/>
          <a:p>
            <a:pPr algn="l"/>
            <a:r>
              <a:rPr lang="zh-CN" altLang="en-US" sz="2400" b="1">
                <a:solidFill>
                  <a:srgbClr val="E20000"/>
                </a:solidFill>
                <a:effectLst>
                  <a:reflection blurRad="6350" stA="55000" endA="300" endPos="45500" dir="5400000" sy="-100000" algn="bl" rotWithShape="0"/>
                </a:effectLst>
                <a:sym typeface="+mn-ea"/>
              </a:rPr>
              <a:t>忆往昔，伟人寄语</a:t>
            </a:r>
            <a:endParaRPr lang="zh-CN" altLang="en-US" sz="2400" b="1" spc="300">
              <a:solidFill>
                <a:srgbClr val="E20000"/>
              </a:solidFill>
            </a:endParaRPr>
          </a:p>
        </p:txBody>
      </p:sp>
      <p:sp>
        <p:nvSpPr>
          <p:cNvPr id="4" name="矩形 3"/>
          <p:cNvSpPr/>
          <p:nvPr/>
        </p:nvSpPr>
        <p:spPr>
          <a:xfrm>
            <a:off x="1778000" y="2614295"/>
            <a:ext cx="5786120" cy="1383665"/>
          </a:xfrm>
          <a:prstGeom prst="rect">
            <a:avLst/>
          </a:prstGeom>
        </p:spPr>
        <p:txBody>
          <a:bodyPr wrap="square">
            <a:spAutoFit/>
          </a:bodyPr>
          <a:p>
            <a:r>
              <a:rPr lang="en-US" altLang="zh-CN"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       </a:t>
            </a:r>
            <a:r>
              <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1949年9月21日、22日，邓小平在南京给西南服务团团员作中国青年与党的关系的报告：</a:t>
            </a:r>
            <a:endPar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sp>
        <p:nvSpPr>
          <p:cNvPr id="5" name="矩形 4"/>
          <p:cNvSpPr/>
          <p:nvPr/>
        </p:nvSpPr>
        <p:spPr>
          <a:xfrm>
            <a:off x="1778000" y="4154805"/>
            <a:ext cx="7829550" cy="1383665"/>
          </a:xfrm>
          <a:prstGeom prst="rect">
            <a:avLst/>
          </a:prstGeom>
        </p:spPr>
        <p:txBody>
          <a:bodyPr wrap="square">
            <a:spAutoFit/>
          </a:bodyPr>
          <a:p>
            <a:r>
              <a:rPr lang="en-US" altLang="zh-CN"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    </a:t>
            </a:r>
            <a:r>
              <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“青年是我们的未来，革命事业要靠年轻一代去完成。没有青年进来，就好像人缺乏新鲜血液一样。”</a:t>
            </a:r>
            <a:endPar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pic>
        <p:nvPicPr>
          <p:cNvPr id="2" name="图片 1"/>
          <p:cNvPicPr>
            <a:picLocks noChangeAspect="1"/>
          </p:cNvPicPr>
          <p:nvPr/>
        </p:nvPicPr>
        <p:blipFill>
          <a:blip r:embed="rId1"/>
          <a:stretch>
            <a:fillRect/>
          </a:stretch>
        </p:blipFill>
        <p:spPr>
          <a:xfrm>
            <a:off x="7929880" y="1774825"/>
            <a:ext cx="3333115" cy="2379980"/>
          </a:xfrm>
          <a:prstGeom prst="rect">
            <a:avLst/>
          </a:prstGeom>
          <a:effectLst>
            <a:softEdge rad="88900"/>
          </a:effectLst>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20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par>
                              <p:cTn id="15" fill="hold">
                                <p:stCondLst>
                                  <p:cond delay="17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par>
                              <p:cTn id="19" fill="hold">
                                <p:stCondLst>
                                  <p:cond delay="2200"/>
                                </p:stCondLst>
                                <p:childTnLst>
                                  <p:par>
                                    <p:cTn id="20" presetID="16" presetClass="entr" presetSubtype="26" fill="hold" grpId="0" nodeType="after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20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par>
                              <p:cTn id="15" fill="hold">
                                <p:stCondLst>
                                  <p:cond delay="17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par>
                              <p:cTn id="19" fill="hold">
                                <p:stCondLst>
                                  <p:cond delay="2200"/>
                                </p:stCondLst>
                                <p:childTnLst>
                                  <p:par>
                                    <p:cTn id="20" presetID="16" presetClass="entr" presetSubtype="26" fill="hold" grpId="0" nodeType="after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97915" y="1565910"/>
            <a:ext cx="2621280" cy="460375"/>
          </a:xfrm>
          <a:prstGeom prst="rect">
            <a:avLst/>
          </a:prstGeom>
          <a:noFill/>
        </p:spPr>
        <p:txBody>
          <a:bodyPr wrap="none" rtlCol="0">
            <a:spAutoFit/>
          </a:bodyPr>
          <a:lstStyle/>
          <a:p>
            <a:pPr algn="l"/>
            <a:r>
              <a:rPr lang="zh-CN" altLang="en-US" sz="2400" b="1">
                <a:solidFill>
                  <a:srgbClr val="E20000"/>
                </a:solidFill>
                <a:effectLst>
                  <a:reflection blurRad="6350" stA="55000" endA="300" endPos="45500" dir="5400000" sy="-100000" algn="bl" rotWithShape="0"/>
                </a:effectLst>
                <a:sym typeface="+mn-ea"/>
              </a:rPr>
              <a:t>忆往昔，伟人寄语</a:t>
            </a:r>
            <a:endParaRPr lang="zh-CN" altLang="en-US" sz="2400" b="1" spc="300">
              <a:solidFill>
                <a:srgbClr val="E20000"/>
              </a:solidFill>
            </a:endParaRPr>
          </a:p>
        </p:txBody>
      </p:sp>
      <p:sp>
        <p:nvSpPr>
          <p:cNvPr id="4" name="矩形 3"/>
          <p:cNvSpPr/>
          <p:nvPr/>
        </p:nvSpPr>
        <p:spPr>
          <a:xfrm>
            <a:off x="1778000" y="2614295"/>
            <a:ext cx="6068060" cy="953135"/>
          </a:xfrm>
          <a:prstGeom prst="rect">
            <a:avLst/>
          </a:prstGeom>
        </p:spPr>
        <p:txBody>
          <a:bodyPr wrap="square">
            <a:spAutoFit/>
          </a:bodyPr>
          <a:p>
            <a:r>
              <a:rPr lang="en-US" altLang="zh-CN"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       </a:t>
            </a:r>
            <a:r>
              <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2001年7月1日，江泽民在庆祝中国共产党成立八十周年大会上指出：</a:t>
            </a:r>
            <a:endPar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sp>
        <p:nvSpPr>
          <p:cNvPr id="5" name="矩形 4"/>
          <p:cNvSpPr/>
          <p:nvPr/>
        </p:nvSpPr>
        <p:spPr>
          <a:xfrm>
            <a:off x="1633220" y="3708400"/>
            <a:ext cx="7144385" cy="1814830"/>
          </a:xfrm>
          <a:prstGeom prst="rect">
            <a:avLst/>
          </a:prstGeom>
        </p:spPr>
        <p:txBody>
          <a:bodyPr wrap="square">
            <a:spAutoFit/>
          </a:bodyPr>
          <a:p>
            <a:r>
              <a:rPr lang="en-US" altLang="zh-CN"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    </a:t>
            </a:r>
            <a:r>
              <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“全国各族青年，代表着我们祖国和民族的未来，代表着我们事业兴旺发达的希望。社会主义现代化的宏伟事业需要你们去建设，中华民族的伟大复兴将在你们手中实现。”</a:t>
            </a:r>
            <a:endPar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pic>
        <p:nvPicPr>
          <p:cNvPr id="3" name="图片 2"/>
          <p:cNvPicPr>
            <a:picLocks noChangeAspect="1"/>
          </p:cNvPicPr>
          <p:nvPr/>
        </p:nvPicPr>
        <p:blipFill>
          <a:blip r:embed="rId1"/>
          <a:stretch>
            <a:fillRect/>
          </a:stretch>
        </p:blipFill>
        <p:spPr>
          <a:xfrm>
            <a:off x="8777605" y="1679575"/>
            <a:ext cx="2235835" cy="3058160"/>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20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p:stCondLst>
                                  <p:cond delay="17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par>
                              <p:cTn id="19" fill="hold">
                                <p:stCondLst>
                                  <p:cond delay="2200"/>
                                </p:stCondLst>
                                <p:childTnLst>
                                  <p:par>
                                    <p:cTn id="20" presetID="16" presetClass="entr" presetSubtype="26" fill="hold" grpId="0" nodeType="after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20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p:stCondLst>
                                  <p:cond delay="17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par>
                              <p:cTn id="19" fill="hold">
                                <p:stCondLst>
                                  <p:cond delay="2200"/>
                                </p:stCondLst>
                                <p:childTnLst>
                                  <p:par>
                                    <p:cTn id="20" presetID="16" presetClass="entr" presetSubtype="26" fill="hold" grpId="0" nodeType="after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97915" y="1565910"/>
            <a:ext cx="2621280" cy="460375"/>
          </a:xfrm>
          <a:prstGeom prst="rect">
            <a:avLst/>
          </a:prstGeom>
          <a:noFill/>
        </p:spPr>
        <p:txBody>
          <a:bodyPr wrap="none" rtlCol="0">
            <a:spAutoFit/>
          </a:bodyPr>
          <a:lstStyle/>
          <a:p>
            <a:pPr algn="l"/>
            <a:r>
              <a:rPr lang="zh-CN" altLang="en-US" sz="2400" b="1">
                <a:solidFill>
                  <a:srgbClr val="E20000"/>
                </a:solidFill>
                <a:effectLst>
                  <a:reflection blurRad="6350" stA="55000" endA="300" endPos="45500" dir="5400000" sy="-100000" algn="bl" rotWithShape="0"/>
                </a:effectLst>
                <a:sym typeface="+mn-ea"/>
              </a:rPr>
              <a:t>忆往昔，伟人寄语</a:t>
            </a:r>
            <a:endParaRPr lang="zh-CN" altLang="en-US" sz="2400" b="1" spc="300">
              <a:solidFill>
                <a:srgbClr val="E20000"/>
              </a:solidFill>
            </a:endParaRPr>
          </a:p>
        </p:txBody>
      </p:sp>
      <p:sp>
        <p:nvSpPr>
          <p:cNvPr id="4" name="矩形 3"/>
          <p:cNvSpPr/>
          <p:nvPr/>
        </p:nvSpPr>
        <p:spPr>
          <a:xfrm>
            <a:off x="1778000" y="2614295"/>
            <a:ext cx="5786120" cy="1383665"/>
          </a:xfrm>
          <a:prstGeom prst="rect">
            <a:avLst/>
          </a:prstGeom>
        </p:spPr>
        <p:txBody>
          <a:bodyPr wrap="square">
            <a:spAutoFit/>
          </a:bodyPr>
          <a:p>
            <a:r>
              <a:rPr lang="en-US" altLang="zh-CN"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       </a:t>
            </a:r>
            <a:r>
              <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2012年5月4日，胡锦涛在纪念中国共产主义青年团成立90周年大会上讲话时指出：</a:t>
            </a:r>
            <a:endPar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sp>
        <p:nvSpPr>
          <p:cNvPr id="5" name="矩形 4"/>
          <p:cNvSpPr/>
          <p:nvPr/>
        </p:nvSpPr>
        <p:spPr>
          <a:xfrm>
            <a:off x="1778000" y="4154805"/>
            <a:ext cx="7829550" cy="1814830"/>
          </a:xfrm>
          <a:prstGeom prst="rect">
            <a:avLst/>
          </a:prstGeom>
        </p:spPr>
        <p:txBody>
          <a:bodyPr wrap="square">
            <a:spAutoFit/>
          </a:bodyPr>
          <a:p>
            <a:r>
              <a:rPr lang="en-US" altLang="zh-CN"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    </a:t>
            </a:r>
            <a:r>
              <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rPr>
              <a:t>“当代青年是无比幸运的一代，又是责任重大的一代。祖国发展的巨大成就为青年成长进步创造了良好条件，祖国建设的艰巨任务为青年大展身手提供了广阔舞台。”</a:t>
            </a:r>
            <a:endParaRPr lang="zh-CN" altLang="en-US" sz="2800" dirty="0">
              <a:gradFill flip="none" rotWithShape="1">
                <a:gsLst>
                  <a:gs pos="2000">
                    <a:srgbClr val="C00000"/>
                  </a:gs>
                  <a:gs pos="100000">
                    <a:srgbClr val="FFC000"/>
                  </a:gs>
                </a:gsLst>
                <a:lin ang="8100000" scaled="1"/>
                <a:tileRect/>
              </a:gradFill>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1"/>
          <a:stretch>
            <a:fillRect/>
          </a:stretch>
        </p:blipFill>
        <p:spPr>
          <a:xfrm>
            <a:off x="7654290" y="1583690"/>
            <a:ext cx="3761740" cy="2571115"/>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20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par>
                              <p:cTn id="15" fill="hold">
                                <p:stCondLst>
                                  <p:cond delay="17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par>
                              <p:cTn id="19" fill="hold">
                                <p:stCondLst>
                                  <p:cond delay="2200"/>
                                </p:stCondLst>
                                <p:childTnLst>
                                  <p:par>
                                    <p:cTn id="20" presetID="16" presetClass="entr" presetSubtype="26" fill="hold" grpId="0" nodeType="after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20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par>
                              <p:cTn id="15" fill="hold">
                                <p:stCondLst>
                                  <p:cond delay="17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par>
                              <p:cTn id="19" fill="hold">
                                <p:stCondLst>
                                  <p:cond delay="2200"/>
                                </p:stCondLst>
                                <p:childTnLst>
                                  <p:par>
                                    <p:cTn id="20" presetID="16" presetClass="entr" presetSubtype="26" fill="hold" grpId="0" nodeType="after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的">
      <a:majorFont>
        <a:latin typeface="Arial"/>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2198</Words>
  <Application>WPS 演示</Application>
  <PresentationFormat>宽屏</PresentationFormat>
  <Paragraphs>143</Paragraphs>
  <Slides>17</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德彪钢笔行书字库</vt:lpstr>
      <vt:lpstr>冬青黑体简体中文 W3</vt:lpstr>
      <vt:lpstr>黑体</vt:lpstr>
      <vt:lpstr>华文行楷</vt:lpstr>
      <vt:lpstr>微软雅黑</vt:lpstr>
      <vt:lpstr>Arial Unicode MS</vt:lpstr>
      <vt:lpstr>Calibri</vt:lpstr>
      <vt:lpstr>草檀斋毛泽东字体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森森Elva</dc:creator>
  <cp:lastModifiedBy>朱瑞华</cp:lastModifiedBy>
  <cp:revision>200</cp:revision>
  <dcterms:created xsi:type="dcterms:W3CDTF">2015-07-21T05:22:00Z</dcterms:created>
  <dcterms:modified xsi:type="dcterms:W3CDTF">2019-10-19T09:08:04Z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