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4"/>
  </p:notesMasterIdLst>
  <p:sldIdLst>
    <p:sldId id="724" r:id="rId2"/>
    <p:sldId id="444" r:id="rId3"/>
    <p:sldId id="673" r:id="rId4"/>
    <p:sldId id="443" r:id="rId5"/>
    <p:sldId id="706" r:id="rId6"/>
    <p:sldId id="648" r:id="rId7"/>
    <p:sldId id="620" r:id="rId8"/>
    <p:sldId id="705" r:id="rId9"/>
    <p:sldId id="703" r:id="rId10"/>
    <p:sldId id="701" r:id="rId11"/>
    <p:sldId id="702" r:id="rId12"/>
    <p:sldId id="621" r:id="rId13"/>
    <p:sldId id="649" r:id="rId14"/>
    <p:sldId id="711" r:id="rId15"/>
    <p:sldId id="712" r:id="rId16"/>
    <p:sldId id="714" r:id="rId17"/>
    <p:sldId id="715" r:id="rId18"/>
    <p:sldId id="716" r:id="rId19"/>
    <p:sldId id="717" r:id="rId20"/>
    <p:sldId id="718" r:id="rId21"/>
    <p:sldId id="719" r:id="rId22"/>
    <p:sldId id="720" r:id="rId23"/>
    <p:sldId id="721" r:id="rId24"/>
    <p:sldId id="722" r:id="rId25"/>
    <p:sldId id="723" r:id="rId26"/>
    <p:sldId id="750" r:id="rId27"/>
    <p:sldId id="751" r:id="rId28"/>
    <p:sldId id="752" r:id="rId29"/>
    <p:sldId id="753" r:id="rId30"/>
    <p:sldId id="754" r:id="rId31"/>
    <p:sldId id="755" r:id="rId32"/>
    <p:sldId id="756" r:id="rId33"/>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9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89977" autoAdjust="0"/>
  </p:normalViewPr>
  <p:slideViewPr>
    <p:cSldViewPr>
      <p:cViewPr varScale="1">
        <p:scale>
          <a:sx n="80" d="100"/>
          <a:sy n="80" d="100"/>
        </p:scale>
        <p:origin x="-102" y="-942"/>
      </p:cViewPr>
      <p:guideLst>
        <p:guide orient="horz" pos="1650"/>
        <p:guide orient="horz" pos="2635"/>
        <p:guide orient="horz" pos="2775"/>
        <p:guide orient="horz" pos="3220"/>
        <p:guide orient="horz" pos="2961"/>
        <p:guide orient="horz" pos="3471"/>
        <p:guide orient="horz" pos="3733"/>
        <p:guide orient="horz" pos="3552"/>
        <p:guide orient="horz" pos="4300"/>
        <p:guide pos="2872"/>
        <p:guide pos="5757"/>
        <p:guide pos="3998"/>
        <p:guide pos="3068"/>
        <p:guide pos="3328"/>
        <p:guide pos="3850"/>
        <p:guide pos="4081"/>
        <p:guide pos="4142"/>
        <p:guide pos="6624"/>
      </p:guideLst>
    </p:cSldViewPr>
  </p:slideViewPr>
  <p:notesTextViewPr>
    <p:cViewPr>
      <p:scale>
        <a:sx n="100" d="100"/>
        <a:sy n="100" d="100"/>
      </p:scale>
      <p:origin x="0" y="0"/>
    </p:cViewPr>
  </p:notesTextViewPr>
  <p:sorterViewPr>
    <p:cViewPr>
      <p:scale>
        <a:sx n="52" d="100"/>
        <a:sy n="52" d="100"/>
      </p:scale>
      <p:origin x="0" y="0"/>
    </p:cViewPr>
  </p:sorterViewPr>
  <p:notesViewPr>
    <p:cSldViewPr showGuides="1">
      <p:cViewPr varScale="1">
        <p:scale>
          <a:sx n="54" d="100"/>
          <a:sy n="54" d="100"/>
        </p:scale>
        <p:origin x="-2928" y="-84"/>
      </p:cViewPr>
      <p:guideLst>
        <p:guide orient="horz" pos="2887"/>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t>2019-10-15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t>‹#›</a:t>
            </a:fld>
            <a:endParaRPr lang="zh-CN" altLang="en-US"/>
          </a:p>
        </p:txBody>
      </p:sp>
    </p:spTree>
    <p:extLst>
      <p:ext uri="{BB962C8B-B14F-4D97-AF65-F5344CB8AC3E}">
        <p14:creationId xmlns:p14="http://schemas.microsoft.com/office/powerpoint/2010/main" val="1661318955"/>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165" algn="l" defTabSz="1218565" rtl="0" eaLnBrk="1" latinLnBrk="0" hangingPunct="1">
      <a:defRPr sz="1600" kern="1200">
        <a:solidFill>
          <a:schemeClr val="tx1"/>
        </a:solidFill>
        <a:latin typeface="+mn-lt"/>
        <a:ea typeface="+mn-ea"/>
        <a:cs typeface="+mn-cs"/>
      </a:defRPr>
    </a:lvl4pPr>
    <a:lvl5pPr marL="2437765" algn="l" defTabSz="1218565" rtl="0" eaLnBrk="1" latinLnBrk="0" hangingPunct="1">
      <a:defRPr sz="1600" kern="1200">
        <a:solidFill>
          <a:schemeClr val="tx1"/>
        </a:solidFill>
        <a:latin typeface="+mn-lt"/>
        <a:ea typeface="+mn-ea"/>
        <a:cs typeface="+mn-cs"/>
      </a:defRPr>
    </a:lvl5pPr>
    <a:lvl6pPr marL="3047365" algn="l" defTabSz="1218565" rtl="0" eaLnBrk="1" latinLnBrk="0" hangingPunct="1">
      <a:defRPr sz="1600" kern="1200">
        <a:solidFill>
          <a:schemeClr val="tx1"/>
        </a:solidFill>
        <a:latin typeface="+mn-lt"/>
        <a:ea typeface="+mn-ea"/>
        <a:cs typeface="+mn-cs"/>
      </a:defRPr>
    </a:lvl6pPr>
    <a:lvl7pPr marL="3656965" algn="l" defTabSz="1218565" rtl="0" eaLnBrk="1" latinLnBrk="0" hangingPunct="1">
      <a:defRPr sz="1600" kern="1200">
        <a:solidFill>
          <a:schemeClr val="tx1"/>
        </a:solidFill>
        <a:latin typeface="+mn-lt"/>
        <a:ea typeface="+mn-ea"/>
        <a:cs typeface="+mn-cs"/>
      </a:defRPr>
    </a:lvl7pPr>
    <a:lvl8pPr marL="4266565" algn="l" defTabSz="1218565" rtl="0" eaLnBrk="1" latinLnBrk="0" hangingPunct="1">
      <a:defRPr sz="1600" kern="1200">
        <a:solidFill>
          <a:schemeClr val="tx1"/>
        </a:solidFill>
        <a:latin typeface="+mn-lt"/>
        <a:ea typeface="+mn-ea"/>
        <a:cs typeface="+mn-cs"/>
      </a:defRPr>
    </a:lvl8pPr>
    <a:lvl9pPr marL="487553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solidFill>
                  <a:prstClr val="black"/>
                </a:solidFill>
              </a:rPr>
              <a:t>32</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3" name="文本占位符 2"/>
          <p:cNvSpPr>
            <a:spLocks noGrp="1"/>
          </p:cNvSpPr>
          <p:nvPr>
            <p:ph type="body" sz="quarter" idx="10" hasCustomPrompt="1"/>
          </p:nvPr>
        </p:nvSpPr>
        <p:spPr>
          <a:xfrm>
            <a:off x="1630710" y="693490"/>
            <a:ext cx="5472608" cy="575867"/>
          </a:xfrm>
        </p:spPr>
        <p:txBody>
          <a:bodyPr>
            <a:normAutofit/>
          </a:bodyPr>
          <a:lstStyle>
            <a:lvl1pPr marL="0" indent="0">
              <a:buNone/>
              <a:defRPr sz="2000" b="1"/>
            </a:lvl1pPr>
          </a:lstStyle>
          <a:p>
            <a:r>
              <a:rPr lang="zh-CN" altLang="en-US" dirty="0">
                <a:solidFill>
                  <a:srgbClr val="C00000"/>
                </a:solidFill>
                <a:latin typeface="微软雅黑" panose="020B0503020204020204" pitchFamily="82" charset="2"/>
                <a:ea typeface="微软雅黑" panose="020B0503020204020204" pitchFamily="82" charset="2"/>
              </a:rPr>
              <a:t>  增强四个意识，维护党中央权威</a:t>
            </a:r>
          </a:p>
        </p:txBody>
      </p:sp>
      <p:sp>
        <p:nvSpPr>
          <p:cNvPr id="33" name="文本框 32"/>
          <p:cNvSpPr txBox="1"/>
          <p:nvPr userDrawn="1"/>
        </p:nvSpPr>
        <p:spPr>
          <a:xfrm>
            <a:off x="35110" y="7205543"/>
            <a:ext cx="1368401" cy="1108253"/>
          </a:xfrm>
          <a:prstGeom prst="rect">
            <a:avLst/>
          </a:prstGeom>
          <a:noFill/>
        </p:spPr>
        <p:txBody>
          <a:bodyPr wrap="square" lIns="121881" tIns="60940" rIns="121881" bIns="60940" rtlCol="0">
            <a:spAutoFit/>
          </a:bodyPr>
          <a:lstStyle/>
          <a:p>
            <a:r>
              <a:rPr lang="zh-CN" altLang="en-US" sz="3200" dirty="0"/>
              <a:t>延时符</a:t>
            </a:r>
          </a:p>
        </p:txBody>
      </p:sp>
      <p:pic>
        <p:nvPicPr>
          <p:cNvPr id="4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57927" y="117427"/>
            <a:ext cx="4832486" cy="114347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3" name="Picture 5"/>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flipH="1">
            <a:off x="-97482" y="1251853"/>
            <a:ext cx="12287895" cy="163010"/>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userDrawn="1"/>
        </p:nvPicPr>
        <p:blipFill>
          <a:blip r:embed="rId4"/>
          <a:stretch>
            <a:fillRect/>
          </a:stretch>
        </p:blipFill>
        <p:spPr>
          <a:xfrm>
            <a:off x="206520" y="162703"/>
            <a:ext cx="1568205" cy="10291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 name="矩形 3"/>
          <p:cNvSpPr/>
          <p:nvPr userDrawn="1"/>
        </p:nvSpPr>
        <p:spPr>
          <a:xfrm>
            <a:off x="0" y="0"/>
            <a:ext cx="12224771" cy="6859588"/>
          </a:xfrm>
          <a:prstGeom prst="rect">
            <a:avLst/>
          </a:prstGeom>
          <a:solidFill>
            <a:srgbClr val="FDE6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2" y="274702"/>
            <a:ext cx="10971372" cy="1143265"/>
          </a:xfrm>
          <a:prstGeom prst="rect">
            <a:avLst/>
          </a:prstGeom>
        </p:spPr>
        <p:txBody>
          <a:bodyPr vert="horz" lIns="121881" tIns="60940" rIns="121881" bIns="6094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2" y="1600573"/>
            <a:ext cx="10971372" cy="4527011"/>
          </a:xfrm>
          <a:prstGeom prst="rect">
            <a:avLst/>
          </a:prstGeom>
        </p:spPr>
        <p:txBody>
          <a:bodyPr vert="horz" lIns="121881" tIns="60940" rIns="121881" bIns="6094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2" y="6357824"/>
            <a:ext cx="2844430" cy="365210"/>
          </a:xfrm>
          <a:prstGeom prst="rect">
            <a:avLst/>
          </a:prstGeom>
        </p:spPr>
        <p:txBody>
          <a:bodyPr vert="horz" lIns="121881" tIns="60940" rIns="121881" bIns="60940" rtlCol="0" anchor="ctr"/>
          <a:lstStyle>
            <a:lvl1pPr algn="l">
              <a:defRPr sz="1600">
                <a:solidFill>
                  <a:schemeClr val="tx1">
                    <a:tint val="75000"/>
                  </a:schemeClr>
                </a:solidFill>
              </a:defRPr>
            </a:lvl1pPr>
          </a:lstStyle>
          <a:p>
            <a:fld id="{530820CF-B880-4189-942D-D702A7CBA730}" type="datetimeFigureOut">
              <a:rPr lang="zh-CN" altLang="en-US" smtClean="0"/>
              <a:t>2019-10-15</a:t>
            </a:fld>
            <a:endParaRPr lang="zh-CN" altLang="en-US"/>
          </a:p>
        </p:txBody>
      </p:sp>
      <p:sp>
        <p:nvSpPr>
          <p:cNvPr id="5" name="页脚占位符 4"/>
          <p:cNvSpPr>
            <a:spLocks noGrp="1"/>
          </p:cNvSpPr>
          <p:nvPr>
            <p:ph type="ftr" sz="quarter" idx="3"/>
          </p:nvPr>
        </p:nvSpPr>
        <p:spPr>
          <a:xfrm>
            <a:off x="4165059" y="6357824"/>
            <a:ext cx="3860297" cy="365210"/>
          </a:xfrm>
          <a:prstGeom prst="rect">
            <a:avLst/>
          </a:prstGeom>
        </p:spPr>
        <p:txBody>
          <a:bodyPr vert="horz" lIns="121881" tIns="60940" rIns="121881" bIns="6094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4" y="6357824"/>
            <a:ext cx="2844430" cy="365210"/>
          </a:xfrm>
          <a:prstGeom prst="rect">
            <a:avLst/>
          </a:prstGeom>
        </p:spPr>
        <p:txBody>
          <a:bodyPr vert="horz" lIns="121881" tIns="60940" rIns="121881" bIns="6094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365"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GIF"/><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3.GI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GIF"/><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3.GIF"/><Relationship Id="rId4" Type="http://schemas.openxmlformats.org/officeDocument/2006/relationships/image" Target="../media/image8.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GIF"/><Relationship Id="rId4" Type="http://schemas.openxmlformats.org/officeDocument/2006/relationships/image" Target="../media/image4.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GIF"/><Relationship Id="rId4" Type="http://schemas.openxmlformats.org/officeDocument/2006/relationships/image" Target="../media/image4.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00023"/>
            <a:ext cx="12287894" cy="4407253"/>
          </a:xfrm>
          <a:prstGeom prst="rect">
            <a:avLst/>
          </a:prstGeom>
        </p:spPr>
      </p:pic>
      <p:grpSp>
        <p:nvGrpSpPr>
          <p:cNvPr id="6" name="组合 5"/>
          <p:cNvGrpSpPr/>
          <p:nvPr/>
        </p:nvGrpSpPr>
        <p:grpSpPr>
          <a:xfrm>
            <a:off x="10111178" y="1053530"/>
            <a:ext cx="1595758" cy="1064873"/>
            <a:chOff x="6935916" y="343637"/>
            <a:chExt cx="1713877" cy="1135367"/>
          </a:xfrm>
        </p:grpSpPr>
        <p:pic>
          <p:nvPicPr>
            <p:cNvPr id="32"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文本框 8"/>
          <p:cNvSpPr txBox="1"/>
          <p:nvPr/>
        </p:nvSpPr>
        <p:spPr>
          <a:xfrm>
            <a:off x="1846734" y="1601272"/>
            <a:ext cx="8060582" cy="2585293"/>
          </a:xfrm>
          <a:prstGeom prst="rect">
            <a:avLst/>
          </a:prstGeom>
          <a:noFill/>
        </p:spPr>
        <p:txBody>
          <a:bodyPr wrap="square" lIns="121891" tIns="60945" rIns="121891" bIns="60945" rtlCol="0">
            <a:spAutoFit/>
          </a:bodyPr>
          <a:lstStyle/>
          <a:p>
            <a:pPr algn="ctr"/>
            <a:r>
              <a:rPr lang="en-US" altLang="zh-CN" sz="3200" b="1" dirty="0">
                <a:solidFill>
                  <a:srgbClr val="C00000"/>
                </a:solidFill>
                <a:latin typeface="+mj-lt"/>
              </a:rPr>
              <a:t>“</a:t>
            </a:r>
            <a:r>
              <a:rPr lang="zh-CN" altLang="zh-CN" sz="3200" b="1" dirty="0">
                <a:solidFill>
                  <a:srgbClr val="C00000"/>
                </a:solidFill>
                <a:latin typeface="+mj-lt"/>
              </a:rPr>
              <a:t>不忘初心、牢记使命”主题教育调研报告</a:t>
            </a:r>
            <a:endParaRPr lang="en-US" altLang="zh-CN" sz="3200" b="1" dirty="0">
              <a:solidFill>
                <a:srgbClr val="C00000"/>
              </a:solidFill>
              <a:latin typeface="+mj-lt"/>
            </a:endParaRPr>
          </a:p>
          <a:p>
            <a:pPr algn="ctr"/>
            <a:endParaRPr lang="zh-CN" altLang="zh-CN" sz="3200" b="1" dirty="0">
              <a:solidFill>
                <a:srgbClr val="C00000"/>
              </a:solidFill>
              <a:latin typeface="+mj-lt"/>
            </a:endParaRPr>
          </a:p>
          <a:p>
            <a:pPr algn="ctr"/>
            <a:r>
              <a:rPr lang="en-US" altLang="zh-CN" sz="3200" b="1" dirty="0">
                <a:solidFill>
                  <a:srgbClr val="C00000"/>
                </a:solidFill>
                <a:latin typeface="+mj-lt"/>
              </a:rPr>
              <a:t>    </a:t>
            </a:r>
            <a:r>
              <a:rPr lang="zh-CN" altLang="zh-CN" sz="3200" b="1" dirty="0">
                <a:solidFill>
                  <a:srgbClr val="C00000"/>
                </a:solidFill>
                <a:latin typeface="+mj-lt"/>
              </a:rPr>
              <a:t>——新形势下提高二级党组织效能</a:t>
            </a:r>
            <a:endParaRPr lang="en-US" altLang="zh-CN" sz="3200" b="1" dirty="0">
              <a:solidFill>
                <a:srgbClr val="C00000"/>
              </a:solidFill>
              <a:latin typeface="+mj-lt"/>
            </a:endParaRPr>
          </a:p>
          <a:p>
            <a:pPr algn="ctr"/>
            <a:r>
              <a:rPr lang="en-US" altLang="zh-CN" sz="3200" b="1" dirty="0">
                <a:solidFill>
                  <a:srgbClr val="C00000"/>
                </a:solidFill>
                <a:latin typeface="+mj-lt"/>
              </a:rPr>
              <a:t> </a:t>
            </a:r>
          </a:p>
          <a:p>
            <a:pPr algn="ctr"/>
            <a:r>
              <a:rPr lang="zh-CN" altLang="en-US" sz="3200" b="1" dirty="0">
                <a:solidFill>
                  <a:srgbClr val="C00000"/>
                </a:solidFill>
                <a:latin typeface="+mj-lt"/>
              </a:rPr>
              <a:t>朱君璇</a:t>
            </a:r>
            <a:endParaRPr lang="zh-CN" altLang="zh-CN" sz="3200" b="1" dirty="0">
              <a:solidFill>
                <a:srgbClr val="C0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250">
        <p14:ripp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1+#ppt_w/2"/>
                                          </p:val>
                                        </p:tav>
                                        <p:tav tm="100000">
                                          <p:val>
                                            <p:strVal val="#ppt_x"/>
                                          </p:val>
                                        </p:tav>
                                      </p:tavLst>
                                    </p:anim>
                                    <p:anim calcmode="lin" valueType="num">
                                      <p:cBhvr additive="base">
                                        <p:cTn id="14" dur="1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1000"/>
                                        <p:tgtEl>
                                          <p:spTgt spid="11">
                                            <p:txEl>
                                              <p:pRg st="0" end="0"/>
                                            </p:txEl>
                                          </p:spTgt>
                                        </p:tgtEl>
                                      </p:cBhvr>
                                    </p:animEffect>
                                    <p:anim calcmode="lin" valueType="num">
                                      <p:cBhvr>
                                        <p:cTn id="1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42" presetClass="entr" presetSubtype="0" fill="hold"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1000"/>
                                        <p:tgtEl>
                                          <p:spTgt spid="11">
                                            <p:txEl>
                                              <p:pRg st="2" end="2"/>
                                            </p:txEl>
                                          </p:spTgt>
                                        </p:tgtEl>
                                      </p:cBhvr>
                                    </p:animEffect>
                                    <p:anim calcmode="lin" valueType="num">
                                      <p:cBhvr>
                                        <p:cTn id="2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42" presetClass="entr" presetSubtype="0" fill="hold" nodeType="after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fade">
                                      <p:cBhvr>
                                        <p:cTn id="30" dur="1000"/>
                                        <p:tgtEl>
                                          <p:spTgt spid="11">
                                            <p:txEl>
                                              <p:pRg st="3" end="3"/>
                                            </p:txEl>
                                          </p:spTgt>
                                        </p:tgtEl>
                                      </p:cBhvr>
                                    </p:animEffect>
                                    <p:anim calcmode="lin" valueType="num">
                                      <p:cBhvr>
                                        <p:cTn id="31"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5500"/>
                            </p:stCondLst>
                            <p:childTnLst>
                              <p:par>
                                <p:cTn id="34" presetID="42" presetClass="entr" presetSubtype="0" fill="hold" nodeType="after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fade">
                                      <p:cBhvr>
                                        <p:cTn id="36" dur="1000"/>
                                        <p:tgtEl>
                                          <p:spTgt spid="11">
                                            <p:txEl>
                                              <p:pRg st="4" end="4"/>
                                            </p:txEl>
                                          </p:spTgt>
                                        </p:tgtEl>
                                      </p:cBhvr>
                                    </p:animEffect>
                                    <p:anim calcmode="lin" valueType="num">
                                      <p:cBhvr>
                                        <p:cTn id="37"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23" presetClass="entr" presetSubtype="32" fill="hold" grpId="0" nodeType="afterEffect">
                                  <p:stCondLst>
                                    <p:cond delay="67"/>
                                  </p:stCondLst>
                                  <p:iterate type="lt">
                                    <p:tmPct val="126667"/>
                                  </p:iterate>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strVal val="4*#ppt_w"/>
                                          </p:val>
                                        </p:tav>
                                        <p:tav tm="100000">
                                          <p:val>
                                            <p:strVal val="#ppt_w"/>
                                          </p:val>
                                        </p:tav>
                                      </p:tavLst>
                                    </p:anim>
                                    <p:anim calcmode="lin" valueType="num">
                                      <p:cBhvr>
                                        <p:cTn id="43" dur="50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0131597" y="1495724"/>
            <a:ext cx="1316653" cy="955957"/>
            <a:chOff x="6935916" y="343637"/>
            <a:chExt cx="1713877" cy="1135367"/>
          </a:xfrm>
        </p:grpSpPr>
        <p:pic>
          <p:nvPicPr>
            <p:cNvPr id="35" name="Picture 4" descr="C:\Users\Administrator\Desktop\线稿长城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H="1">
            <a:off x="-345652" y="5720243"/>
            <a:ext cx="3535776" cy="1341561"/>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圆角 1"/>
          <p:cNvSpPr/>
          <p:nvPr/>
        </p:nvSpPr>
        <p:spPr>
          <a:xfrm>
            <a:off x="190550" y="1495724"/>
            <a:ext cx="3350895" cy="600075"/>
          </a:xfrm>
          <a:prstGeom prst="roundRect">
            <a:avLst>
              <a:gd name="adj" fmla="val 48749"/>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文本框 24"/>
          <p:cNvSpPr txBox="1"/>
          <p:nvPr/>
        </p:nvSpPr>
        <p:spPr>
          <a:xfrm>
            <a:off x="416444" y="1568079"/>
            <a:ext cx="2773680" cy="398780"/>
          </a:xfrm>
          <a:prstGeom prst="rect">
            <a:avLst/>
          </a:prstGeom>
          <a:noFill/>
        </p:spPr>
        <p:txBody>
          <a:bodyPr wrap="none" rtlCol="0">
            <a:spAutoFit/>
          </a:bodyPr>
          <a:lstStyle/>
          <a:p>
            <a:pPr algn="l"/>
            <a:r>
              <a:rPr lang="en-US" altLang="zh-CN" sz="2000" b="1" dirty="0">
                <a:solidFill>
                  <a:srgbClr val="C00000"/>
                </a:solidFill>
                <a:latin typeface="微软雅黑" panose="020B0503020204020204" pitchFamily="82" charset="2"/>
                <a:ea typeface="微软雅黑" panose="020B0503020204020204" pitchFamily="82" charset="2"/>
              </a:rPr>
              <a:t>3. </a:t>
            </a:r>
            <a:r>
              <a:rPr lang="zh-CN" altLang="en-US" sz="2000" b="1" dirty="0">
                <a:solidFill>
                  <a:srgbClr val="C00000"/>
                </a:solidFill>
                <a:latin typeface="微软雅黑" panose="020B0503020204020204" pitchFamily="82" charset="2"/>
                <a:ea typeface="微软雅黑" panose="020B0503020204020204" pitchFamily="82" charset="2"/>
              </a:rPr>
              <a:t>党建工作机制不完善</a:t>
            </a:r>
          </a:p>
        </p:txBody>
      </p:sp>
      <p:sp>
        <p:nvSpPr>
          <p:cNvPr id="26" name="文本框 25"/>
          <p:cNvSpPr txBox="1"/>
          <p:nvPr/>
        </p:nvSpPr>
        <p:spPr>
          <a:xfrm>
            <a:off x="6652962" y="3161197"/>
            <a:ext cx="4164330" cy="1938020"/>
          </a:xfrm>
          <a:prstGeom prst="rect">
            <a:avLst/>
          </a:prstGeom>
          <a:noFill/>
        </p:spPr>
        <p:txBody>
          <a:bodyPr wrap="square" rtlCol="0">
            <a:spAutoFit/>
          </a:bodyPr>
          <a:lstStyle/>
          <a:p>
            <a:pPr>
              <a:lnSpc>
                <a:spcPct val="150000"/>
              </a:lnSpc>
            </a:pPr>
            <a:r>
              <a:rPr lang="zh-CN" altLang="en-US" sz="1600" dirty="0">
                <a:solidFill>
                  <a:srgbClr val="C00000"/>
                </a:solidFill>
                <a:latin typeface="微软雅黑" panose="020B0503020204020204" pitchFamily="82" charset="2"/>
                <a:ea typeface="微软雅黑" panose="020B0503020204020204" pitchFamily="82" charset="2"/>
              </a:rPr>
              <a:t>       </a:t>
            </a:r>
            <a:r>
              <a:rPr sz="1600" dirty="0">
                <a:solidFill>
                  <a:srgbClr val="C00000"/>
                </a:solidFill>
                <a:latin typeface="微软雅黑" panose="020B0503020204020204" pitchFamily="82" charset="2"/>
                <a:ea typeface="微软雅黑" panose="020B0503020204020204" pitchFamily="82" charset="2"/>
              </a:rPr>
              <a:t>党建工作的考核奖惩办法、党员的教育管理制度和激励约束机制没有建立、健全和完善，党建工作缺乏必要的实施手段，号召力不强，推动力不够，开展工作抓手有待进一步加强。</a:t>
            </a:r>
          </a:p>
        </p:txBody>
      </p:sp>
      <p:sp>
        <p:nvSpPr>
          <p:cNvPr id="55" name="标题 4"/>
          <p:cNvSpPr txBox="1"/>
          <p:nvPr/>
        </p:nvSpPr>
        <p:spPr>
          <a:xfrm>
            <a:off x="1918959" y="3075746"/>
            <a:ext cx="1978792" cy="401739"/>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accent1"/>
                </a:solidFill>
                <a:latin typeface="微软雅黑" panose="020B0503020204020204" pitchFamily="82" charset="2"/>
                <a:ea typeface="微软雅黑" panose="020B0503020204020204" pitchFamily="82" charset="2"/>
              </a:rPr>
              <a:t>考核奖惩办法</a:t>
            </a:r>
          </a:p>
        </p:txBody>
      </p:sp>
      <p:sp>
        <p:nvSpPr>
          <p:cNvPr id="56" name="标题 4"/>
          <p:cNvSpPr txBox="1"/>
          <p:nvPr/>
        </p:nvSpPr>
        <p:spPr>
          <a:xfrm>
            <a:off x="1918959" y="3731051"/>
            <a:ext cx="3328950"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accent1"/>
                </a:solidFill>
              </a:rPr>
              <a:t>教育管理体制</a:t>
            </a:r>
          </a:p>
        </p:txBody>
      </p:sp>
      <p:sp>
        <p:nvSpPr>
          <p:cNvPr id="57" name="标题 4"/>
          <p:cNvSpPr txBox="1"/>
          <p:nvPr/>
        </p:nvSpPr>
        <p:spPr>
          <a:xfrm>
            <a:off x="1918959" y="4313022"/>
            <a:ext cx="3328950" cy="525001"/>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accent1"/>
                </a:solidFill>
              </a:rPr>
              <a:t>激励约束机制</a:t>
            </a:r>
          </a:p>
        </p:txBody>
      </p:sp>
      <p:grpSp>
        <p:nvGrpSpPr>
          <p:cNvPr id="58" name="组合 57"/>
          <p:cNvGrpSpPr/>
          <p:nvPr/>
        </p:nvGrpSpPr>
        <p:grpSpPr>
          <a:xfrm>
            <a:off x="190550" y="3028606"/>
            <a:ext cx="5232443" cy="541310"/>
            <a:chOff x="3779912" y="971744"/>
            <a:chExt cx="4680520" cy="484037"/>
          </a:xfrm>
        </p:grpSpPr>
        <p:sp>
          <p:nvSpPr>
            <p:cNvPr id="59" name="矩形 58"/>
            <p:cNvSpPr/>
            <p:nvPr/>
          </p:nvSpPr>
          <p:spPr>
            <a:xfrm>
              <a:off x="3779912" y="971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sp>
          <p:nvSpPr>
            <p:cNvPr id="60"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61" name="标题 4"/>
            <p:cNvSpPr txBox="1"/>
            <p:nvPr/>
          </p:nvSpPr>
          <p:spPr>
            <a:xfrm>
              <a:off x="3913641" y="1028075"/>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Impact" panose="020B0806030902050204" pitchFamily="34" charset="0"/>
                  <a:ea typeface="微软雅黑" panose="020B0503020204020204" pitchFamily="34" charset="-122"/>
                </a:rPr>
                <a:t>   01</a:t>
              </a:r>
              <a:endParaRPr lang="zh-CN" altLang="en-US" sz="1050" dirty="0">
                <a:solidFill>
                  <a:schemeClr val="bg1"/>
                </a:solidFill>
                <a:latin typeface="Impact" panose="020B0806030902050204" pitchFamily="34" charset="0"/>
                <a:ea typeface="微软雅黑" panose="020B0503020204020204" pitchFamily="34" charset="-122"/>
              </a:endParaRPr>
            </a:p>
            <a:p>
              <a:pPr algn="l"/>
              <a:endParaRPr lang="en-US" altLang="zh-CN" sz="1100" b="1" dirty="0">
                <a:solidFill>
                  <a:schemeClr val="bg1"/>
                </a:solidFill>
                <a:latin typeface="Impact" panose="020B0806030902050204" pitchFamily="34" charset="0"/>
                <a:ea typeface="微软雅黑" panose="020B0503020204020204" pitchFamily="34" charset="-122"/>
              </a:endParaRPr>
            </a:p>
          </p:txBody>
        </p:sp>
      </p:grpSp>
      <p:grpSp>
        <p:nvGrpSpPr>
          <p:cNvPr id="62" name="组合 61"/>
          <p:cNvGrpSpPr/>
          <p:nvPr/>
        </p:nvGrpSpPr>
        <p:grpSpPr>
          <a:xfrm>
            <a:off x="190550" y="3657395"/>
            <a:ext cx="5232443" cy="620629"/>
            <a:chOff x="3779912" y="1491881"/>
            <a:chExt cx="4680520" cy="554964"/>
          </a:xfrm>
        </p:grpSpPr>
        <p:sp>
          <p:nvSpPr>
            <p:cNvPr id="63" name="矩形 62"/>
            <p:cNvSpPr/>
            <p:nvPr/>
          </p:nvSpPr>
          <p:spPr>
            <a:xfrm>
              <a:off x="3779912" y="1557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grpSp>
          <p:nvGrpSpPr>
            <p:cNvPr id="64" name="组合 63"/>
            <p:cNvGrpSpPr/>
            <p:nvPr/>
          </p:nvGrpSpPr>
          <p:grpSpPr>
            <a:xfrm>
              <a:off x="3983050" y="1491881"/>
              <a:ext cx="480923" cy="554964"/>
              <a:chOff x="3983050" y="1491881"/>
              <a:chExt cx="480923" cy="554964"/>
            </a:xfrm>
          </p:grpSpPr>
          <p:sp>
            <p:nvSpPr>
              <p:cNvPr id="65"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66" name="标题 4"/>
              <p:cNvSpPr txBox="1"/>
              <p:nvPr/>
            </p:nvSpPr>
            <p:spPr>
              <a:xfrm>
                <a:off x="3983050" y="1491881"/>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Impact" panose="020B0806030902050204" pitchFamily="34" charset="0"/>
                    <a:ea typeface="微软雅黑" panose="020B0503020204020204" pitchFamily="34" charset="-122"/>
                  </a:rPr>
                  <a:t>   02</a:t>
                </a:r>
                <a:endParaRPr lang="zh-CN" altLang="en-US" sz="1050" dirty="0">
                  <a:solidFill>
                    <a:schemeClr val="bg1"/>
                  </a:solidFill>
                  <a:latin typeface="Impact" panose="020B0806030902050204" pitchFamily="34" charset="0"/>
                  <a:ea typeface="微软雅黑" panose="020B0503020204020204" pitchFamily="34" charset="-122"/>
                </a:endParaRPr>
              </a:p>
              <a:p>
                <a:pPr algn="l"/>
                <a:endParaRPr lang="en-US" altLang="zh-CN" sz="1100" b="1" dirty="0">
                  <a:solidFill>
                    <a:schemeClr val="bg1"/>
                  </a:solidFill>
                  <a:latin typeface="Impact" panose="020B0806030902050204" pitchFamily="34" charset="0"/>
                  <a:ea typeface="微软雅黑" panose="020B0503020204020204" pitchFamily="34" charset="-122"/>
                </a:endParaRPr>
              </a:p>
            </p:txBody>
          </p:sp>
        </p:grpSp>
      </p:grpSp>
      <p:grpSp>
        <p:nvGrpSpPr>
          <p:cNvPr id="67" name="组合 66"/>
          <p:cNvGrpSpPr/>
          <p:nvPr/>
        </p:nvGrpSpPr>
        <p:grpSpPr>
          <a:xfrm>
            <a:off x="190550" y="4312663"/>
            <a:ext cx="5232443" cy="569322"/>
            <a:chOff x="3779912" y="2119943"/>
            <a:chExt cx="4680520" cy="509085"/>
          </a:xfrm>
        </p:grpSpPr>
        <p:sp>
          <p:nvSpPr>
            <p:cNvPr id="68" name="矩形 67"/>
            <p:cNvSpPr/>
            <p:nvPr/>
          </p:nvSpPr>
          <p:spPr>
            <a:xfrm>
              <a:off x="3779912" y="2143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grpSp>
          <p:nvGrpSpPr>
            <p:cNvPr id="69" name="组合 68"/>
            <p:cNvGrpSpPr/>
            <p:nvPr/>
          </p:nvGrpSpPr>
          <p:grpSpPr>
            <a:xfrm>
              <a:off x="3977856" y="2119943"/>
              <a:ext cx="480923" cy="509085"/>
              <a:chOff x="3977856" y="1537760"/>
              <a:chExt cx="480923" cy="509085"/>
            </a:xfrm>
          </p:grpSpPr>
          <p:sp>
            <p:nvSpPr>
              <p:cNvPr id="70" name="等腰三角形 219"/>
              <p:cNvSpPr/>
              <p:nvPr/>
            </p:nvSpPr>
            <p:spPr>
              <a:xfrm rot="5400000" flipV="1">
                <a:off x="3994310"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71" name="标题 4"/>
              <p:cNvSpPr txBox="1"/>
              <p:nvPr/>
            </p:nvSpPr>
            <p:spPr>
              <a:xfrm>
                <a:off x="3977856" y="1537760"/>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Impact" panose="020B0806030902050204" pitchFamily="34" charset="0"/>
                    <a:ea typeface="微软雅黑" panose="020B0503020204020204" pitchFamily="34" charset="-122"/>
                  </a:rPr>
                  <a:t>   03</a:t>
                </a:r>
                <a:endParaRPr lang="zh-CN" altLang="en-US" sz="1050" dirty="0">
                  <a:solidFill>
                    <a:schemeClr val="bg1"/>
                  </a:solidFill>
                  <a:latin typeface="Impact" panose="020B0806030902050204" pitchFamily="34" charset="0"/>
                  <a:ea typeface="微软雅黑" panose="020B0503020204020204" pitchFamily="34" charset="-122"/>
                </a:endParaRPr>
              </a:p>
              <a:p>
                <a:pPr algn="l"/>
                <a:endParaRPr lang="en-US" altLang="zh-CN" sz="1100" b="1" dirty="0">
                  <a:solidFill>
                    <a:schemeClr val="bg1"/>
                  </a:solidFill>
                  <a:latin typeface="Impact" panose="020B0806030902050204" pitchFamily="34" charset="0"/>
                  <a:ea typeface="微软雅黑" panose="020B0503020204020204" pitchFamily="34" charset="-122"/>
                </a:endParaRPr>
              </a:p>
            </p:txBody>
          </p:sp>
        </p:grpSp>
      </p:grpSp>
      <p:sp>
        <p:nvSpPr>
          <p:cNvPr id="72" name="标题 4"/>
          <p:cNvSpPr txBox="1"/>
          <p:nvPr/>
        </p:nvSpPr>
        <p:spPr>
          <a:xfrm>
            <a:off x="1918959" y="5112838"/>
            <a:ext cx="3328950"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accent1"/>
                </a:solidFill>
              </a:rPr>
              <a:t>缺乏实施手段</a:t>
            </a:r>
          </a:p>
        </p:txBody>
      </p:sp>
      <p:grpSp>
        <p:nvGrpSpPr>
          <p:cNvPr id="73" name="组合 72"/>
          <p:cNvGrpSpPr/>
          <p:nvPr/>
        </p:nvGrpSpPr>
        <p:grpSpPr>
          <a:xfrm>
            <a:off x="190550" y="4992073"/>
            <a:ext cx="5232443" cy="620629"/>
            <a:chOff x="3779912" y="1491881"/>
            <a:chExt cx="4680520" cy="554964"/>
          </a:xfrm>
        </p:grpSpPr>
        <p:sp>
          <p:nvSpPr>
            <p:cNvPr id="74" name="矩形 73"/>
            <p:cNvSpPr/>
            <p:nvPr/>
          </p:nvSpPr>
          <p:spPr>
            <a:xfrm>
              <a:off x="3779912" y="1557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grpSp>
          <p:nvGrpSpPr>
            <p:cNvPr id="75" name="组合 74"/>
            <p:cNvGrpSpPr/>
            <p:nvPr/>
          </p:nvGrpSpPr>
          <p:grpSpPr>
            <a:xfrm>
              <a:off x="3983050" y="1491881"/>
              <a:ext cx="480923" cy="554964"/>
              <a:chOff x="3983050" y="1491881"/>
              <a:chExt cx="480923" cy="554964"/>
            </a:xfrm>
          </p:grpSpPr>
          <p:sp>
            <p:nvSpPr>
              <p:cNvPr id="76"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77" name="标题 4"/>
              <p:cNvSpPr txBox="1"/>
              <p:nvPr/>
            </p:nvSpPr>
            <p:spPr>
              <a:xfrm>
                <a:off x="3983050" y="1491881"/>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Impact" panose="020B0806030902050204" pitchFamily="34" charset="0"/>
                    <a:ea typeface="微软雅黑" panose="020B0503020204020204" pitchFamily="34" charset="-122"/>
                  </a:rPr>
                  <a:t>   04</a:t>
                </a:r>
                <a:endParaRPr lang="zh-CN" altLang="en-US" sz="1050" dirty="0">
                  <a:solidFill>
                    <a:schemeClr val="bg1"/>
                  </a:solidFill>
                  <a:latin typeface="Impact" panose="020B0806030902050204" pitchFamily="34" charset="0"/>
                  <a:ea typeface="微软雅黑" panose="020B0503020204020204" pitchFamily="34" charset="-122"/>
                </a:endParaRPr>
              </a:p>
              <a:p>
                <a:pPr algn="l"/>
                <a:endParaRPr lang="en-US" altLang="zh-CN" sz="1100" b="1" dirty="0">
                  <a:solidFill>
                    <a:schemeClr val="bg1"/>
                  </a:solidFill>
                  <a:latin typeface="Impact" panose="020B0806030902050204" pitchFamily="34" charset="0"/>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2" presetClass="entr" presetSubtype="4"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1000" fill="hold"/>
                                        <p:tgtEl>
                                          <p:spTgt spid="39"/>
                                        </p:tgtEl>
                                        <p:attrNameLst>
                                          <p:attrName>ppt_x</p:attrName>
                                        </p:attrNameLst>
                                      </p:cBhvr>
                                      <p:tavLst>
                                        <p:tav tm="0">
                                          <p:val>
                                            <p:strVal val="#ppt_x"/>
                                          </p:val>
                                        </p:tav>
                                        <p:tav tm="100000">
                                          <p:val>
                                            <p:strVal val="#ppt_x"/>
                                          </p:val>
                                        </p:tav>
                                      </p:tavLst>
                                    </p:anim>
                                    <p:anim calcmode="lin" valueType="num">
                                      <p:cBhvr additive="base">
                                        <p:cTn id="14" dur="1000" fill="hold"/>
                                        <p:tgtEl>
                                          <p:spTgt spid="3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6"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200" fill="hold"/>
                                        <p:tgtEl>
                                          <p:spTgt spid="34"/>
                                        </p:tgtEl>
                                        <p:attrNameLst>
                                          <p:attrName>ppt_x</p:attrName>
                                        </p:attrNameLst>
                                      </p:cBhvr>
                                      <p:tavLst>
                                        <p:tav tm="0">
                                          <p:val>
                                            <p:strVal val="1+#ppt_w/2"/>
                                          </p:val>
                                        </p:tav>
                                        <p:tav tm="100000">
                                          <p:val>
                                            <p:strVal val="#ppt_x"/>
                                          </p:val>
                                        </p:tav>
                                      </p:tavLst>
                                    </p:anim>
                                    <p:anim calcmode="lin" valueType="num">
                                      <p:cBhvr additive="base">
                                        <p:cTn id="19" dur="1200" fill="hold"/>
                                        <p:tgtEl>
                                          <p:spTgt spid="34"/>
                                        </p:tgtEl>
                                        <p:attrNameLst>
                                          <p:attrName>ppt_y</p:attrName>
                                        </p:attrNameLst>
                                      </p:cBhvr>
                                      <p:tavLst>
                                        <p:tav tm="0">
                                          <p:val>
                                            <p:strVal val="1+#ppt_h/2"/>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1+#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5750"/>
                            </p:stCondLst>
                            <p:childTnLst>
                              <p:par>
                                <p:cTn id="25" presetID="10" presetClass="entr" presetSubtype="0"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par>
                          <p:cTn id="28" fill="hold">
                            <p:stCondLst>
                              <p:cond delay="6250"/>
                            </p:stCondLst>
                            <p:childTnLst>
                              <p:par>
                                <p:cTn id="29" presetID="22" presetClass="entr" presetSubtype="8"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childTnLst>
                          </p:cTn>
                        </p:par>
                        <p:par>
                          <p:cTn id="32" fill="hold">
                            <p:stCondLst>
                              <p:cond delay="6750"/>
                            </p:stCondLst>
                            <p:childTnLst>
                              <p:par>
                                <p:cTn id="33" presetID="10" presetClass="entr" presetSubtype="0"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par>
                          <p:cTn id="36" fill="hold">
                            <p:stCondLst>
                              <p:cond delay="7250"/>
                            </p:stCondLst>
                            <p:childTnLst>
                              <p:par>
                                <p:cTn id="37" presetID="22" presetClass="entr" presetSubtype="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7750"/>
                            </p:stCondLst>
                            <p:childTnLst>
                              <p:par>
                                <p:cTn id="41" presetID="10"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par>
                          <p:cTn id="44" fill="hold">
                            <p:stCondLst>
                              <p:cond delay="8250"/>
                            </p:stCondLst>
                            <p:childTnLst>
                              <p:par>
                                <p:cTn id="45" presetID="22" presetClass="entr" presetSubtype="8"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left)">
                                      <p:cBhvr>
                                        <p:cTn id="47" dur="500"/>
                                        <p:tgtEl>
                                          <p:spTgt spid="57"/>
                                        </p:tgtEl>
                                      </p:cBhvr>
                                    </p:animEffect>
                                  </p:childTnLst>
                                </p:cTn>
                              </p:par>
                            </p:childTnLst>
                          </p:cTn>
                        </p:par>
                        <p:par>
                          <p:cTn id="48" fill="hold">
                            <p:stCondLst>
                              <p:cond delay="8750"/>
                            </p:stCondLst>
                            <p:childTnLst>
                              <p:par>
                                <p:cTn id="49" presetID="10" presetClass="entr" presetSubtype="0"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childTnLst>
                          </p:cTn>
                        </p:par>
                        <p:par>
                          <p:cTn id="52" fill="hold">
                            <p:stCondLst>
                              <p:cond delay="925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p:bldP spid="26" grpId="0"/>
      <p:bldP spid="55" grpId="0"/>
      <p:bldP spid="56" grpId="0"/>
      <p:bldP spid="57"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0131597" y="1495724"/>
            <a:ext cx="1316653" cy="955957"/>
            <a:chOff x="6935916" y="343637"/>
            <a:chExt cx="1713877" cy="1135367"/>
          </a:xfrm>
        </p:grpSpPr>
        <p:pic>
          <p:nvPicPr>
            <p:cNvPr id="35" name="Picture 4" descr="C:\Users\Administrator\Desktop\线稿长城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H="1">
            <a:off x="-345652" y="5720243"/>
            <a:ext cx="3535776" cy="1341561"/>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圆角 1"/>
          <p:cNvSpPr/>
          <p:nvPr/>
        </p:nvSpPr>
        <p:spPr>
          <a:xfrm>
            <a:off x="274161" y="1654793"/>
            <a:ext cx="5821045" cy="600075"/>
          </a:xfrm>
          <a:prstGeom prst="roundRect">
            <a:avLst>
              <a:gd name="adj" fmla="val 48749"/>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文本框 24"/>
          <p:cNvSpPr txBox="1"/>
          <p:nvPr/>
        </p:nvSpPr>
        <p:spPr>
          <a:xfrm>
            <a:off x="473391" y="1759594"/>
            <a:ext cx="5313680" cy="398780"/>
          </a:xfrm>
          <a:prstGeom prst="rect">
            <a:avLst/>
          </a:prstGeom>
          <a:noFill/>
        </p:spPr>
        <p:txBody>
          <a:bodyPr wrap="none" rtlCol="0">
            <a:spAutoFit/>
          </a:bodyPr>
          <a:lstStyle/>
          <a:p>
            <a:pPr algn="l"/>
            <a:r>
              <a:rPr lang="en-US" altLang="zh-CN" sz="2000" b="1" dirty="0">
                <a:solidFill>
                  <a:srgbClr val="C00000"/>
                </a:solidFill>
                <a:latin typeface="微软雅黑" panose="020B0503020204020204" pitchFamily="82" charset="2"/>
                <a:ea typeface="微软雅黑" panose="020B0503020204020204" pitchFamily="82" charset="2"/>
              </a:rPr>
              <a:t>4. </a:t>
            </a:r>
            <a:r>
              <a:rPr lang="zh-CN" altLang="en-US" sz="2000" b="1" dirty="0">
                <a:solidFill>
                  <a:srgbClr val="C00000"/>
                </a:solidFill>
                <a:latin typeface="微软雅黑" panose="020B0503020204020204" pitchFamily="82" charset="2"/>
                <a:ea typeface="微软雅黑" panose="020B0503020204020204" pitchFamily="82" charset="2"/>
              </a:rPr>
              <a:t>党建工作的号召力、推动力有待进一步加强</a:t>
            </a:r>
          </a:p>
        </p:txBody>
      </p:sp>
      <p:sp>
        <p:nvSpPr>
          <p:cNvPr id="20" name="矩形 19"/>
          <p:cNvSpPr/>
          <p:nvPr/>
        </p:nvSpPr>
        <p:spPr>
          <a:xfrm>
            <a:off x="455045" y="2980978"/>
            <a:ext cx="520216" cy="686969"/>
          </a:xfrm>
          <a:prstGeom prst="rect">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１</a:t>
            </a:r>
          </a:p>
        </p:txBody>
      </p:sp>
      <p:sp>
        <p:nvSpPr>
          <p:cNvPr id="21" name="矩形 20"/>
          <p:cNvSpPr/>
          <p:nvPr/>
        </p:nvSpPr>
        <p:spPr>
          <a:xfrm>
            <a:off x="1136009" y="2987072"/>
            <a:ext cx="1800200" cy="68696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C00000"/>
                </a:solidFill>
                <a:latin typeface="微软雅黑" panose="020B0503020204020204" pitchFamily="34" charset="-122"/>
                <a:ea typeface="微软雅黑" panose="020B0503020204020204" pitchFamily="34" charset="-122"/>
              </a:rPr>
              <a:t>创新性</a:t>
            </a:r>
          </a:p>
        </p:txBody>
      </p:sp>
      <p:sp>
        <p:nvSpPr>
          <p:cNvPr id="15" name="矩形 14"/>
          <p:cNvSpPr/>
          <p:nvPr/>
        </p:nvSpPr>
        <p:spPr>
          <a:xfrm>
            <a:off x="415876" y="4114527"/>
            <a:ext cx="520216" cy="686969"/>
          </a:xfrm>
          <a:prstGeom prst="rect">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软雅黑" panose="020B0503020204020204" pitchFamily="34" charset="-122"/>
                <a:ea typeface="微软雅黑" panose="020B0503020204020204" pitchFamily="34" charset="-122"/>
              </a:rPr>
              <a:t>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135957" y="4120621"/>
            <a:ext cx="1800200" cy="68696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C00000"/>
                </a:solidFill>
                <a:latin typeface="微软雅黑" panose="020B0503020204020204" pitchFamily="34" charset="-122"/>
                <a:ea typeface="微软雅黑" panose="020B0503020204020204" pitchFamily="34" charset="-122"/>
              </a:rPr>
              <a:t>针对性</a:t>
            </a:r>
          </a:p>
        </p:txBody>
      </p:sp>
      <p:sp>
        <p:nvSpPr>
          <p:cNvPr id="2" name="箭头: V 形 14"/>
          <p:cNvSpPr/>
          <p:nvPr/>
        </p:nvSpPr>
        <p:spPr>
          <a:xfrm>
            <a:off x="3206169" y="3160432"/>
            <a:ext cx="244801" cy="39881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3" name="箭头: V 形 14"/>
          <p:cNvSpPr/>
          <p:nvPr/>
        </p:nvSpPr>
        <p:spPr>
          <a:xfrm>
            <a:off x="3215694" y="4289971"/>
            <a:ext cx="244801" cy="39881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27" name="矩形 26"/>
          <p:cNvSpPr/>
          <p:nvPr/>
        </p:nvSpPr>
        <p:spPr>
          <a:xfrm>
            <a:off x="3772466" y="2987040"/>
            <a:ext cx="6346825" cy="94234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C00000"/>
                </a:solidFill>
                <a:latin typeface="微软雅黑" panose="020B0503020204020204" pitchFamily="82" charset="2"/>
                <a:ea typeface="微软雅黑" panose="020B0503020204020204" pitchFamily="82" charset="2"/>
                <a:sym typeface="+mn-ea"/>
              </a:rPr>
              <a:t>     </a:t>
            </a:r>
            <a:r>
              <a:rPr sz="1400" dirty="0">
                <a:solidFill>
                  <a:srgbClr val="C00000"/>
                </a:solidFill>
                <a:latin typeface="微软雅黑" panose="020B0503020204020204" pitchFamily="82" charset="2"/>
                <a:ea typeface="微软雅黑" panose="020B0503020204020204" pitchFamily="82" charset="2"/>
                <a:sym typeface="+mn-ea"/>
              </a:rPr>
              <a:t>党内组织生活缺少创新意识和手段，存在流于形式的倾向，吸引力和凝聚力不够</a:t>
            </a:r>
            <a:r>
              <a:rPr lang="zh-CN" sz="1400" dirty="0">
                <a:solidFill>
                  <a:srgbClr val="C00000"/>
                </a:solidFill>
                <a:latin typeface="微软雅黑" panose="020B0503020204020204" pitchFamily="82" charset="2"/>
                <a:ea typeface="微软雅黑" panose="020B0503020204020204" pitchFamily="82" charset="2"/>
                <a:sym typeface="+mn-ea"/>
              </a:rPr>
              <a:t>。</a:t>
            </a:r>
          </a:p>
        </p:txBody>
      </p:sp>
      <p:sp>
        <p:nvSpPr>
          <p:cNvPr id="28" name="矩形 27"/>
          <p:cNvSpPr/>
          <p:nvPr/>
        </p:nvSpPr>
        <p:spPr>
          <a:xfrm>
            <a:off x="3772466" y="4114800"/>
            <a:ext cx="6356350" cy="68707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C00000"/>
                </a:solidFill>
                <a:latin typeface="微软雅黑" panose="020B0503020204020204" pitchFamily="82" charset="2"/>
                <a:ea typeface="微软雅黑" panose="020B0503020204020204" pitchFamily="82" charset="2"/>
                <a:sym typeface="+mn-ea"/>
              </a:rPr>
              <a:t>      </a:t>
            </a:r>
            <a:r>
              <a:rPr sz="1400" dirty="0">
                <a:solidFill>
                  <a:srgbClr val="C00000"/>
                </a:solidFill>
                <a:latin typeface="微软雅黑" panose="020B0503020204020204" pitchFamily="82" charset="2"/>
                <a:ea typeface="微软雅黑" panose="020B0503020204020204" pitchFamily="82" charset="2"/>
                <a:sym typeface="+mn-ea"/>
              </a:rPr>
              <a:t>部分党组织对党员的思想教育缺乏针对性，教育内容枯燥，方式方法单一，缺乏生机和活力</a:t>
            </a:r>
            <a:r>
              <a:rPr lang="zh-CN" sz="1400" dirty="0">
                <a:solidFill>
                  <a:srgbClr val="C00000"/>
                </a:solidFill>
                <a:latin typeface="微软雅黑" panose="020B0503020204020204" pitchFamily="82" charset="2"/>
                <a:ea typeface="微软雅黑" panose="020B0503020204020204" pitchFamily="82" charset="2"/>
                <a:sym typeface="+mn-ea"/>
              </a:rPr>
              <a:t>。</a:t>
            </a:r>
          </a:p>
        </p:txBody>
      </p:sp>
      <p:sp>
        <p:nvSpPr>
          <p:cNvPr id="4" name="矩形 3"/>
          <p:cNvSpPr/>
          <p:nvPr/>
        </p:nvSpPr>
        <p:spPr>
          <a:xfrm>
            <a:off x="406351" y="5127987"/>
            <a:ext cx="520216" cy="686969"/>
          </a:xfrm>
          <a:prstGeom prst="rect">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软雅黑" panose="020B0503020204020204" pitchFamily="34" charset="-122"/>
                <a:ea typeface="微软雅黑" panose="020B0503020204020204" pitchFamily="34" charset="-122"/>
              </a:rPr>
              <a:t>3</a:t>
            </a:r>
          </a:p>
        </p:txBody>
      </p:sp>
      <p:sp>
        <p:nvSpPr>
          <p:cNvPr id="5" name="矩形 4"/>
          <p:cNvSpPr/>
          <p:nvPr/>
        </p:nvSpPr>
        <p:spPr>
          <a:xfrm>
            <a:off x="1126432" y="5134081"/>
            <a:ext cx="1800200" cy="68696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C00000"/>
                </a:solidFill>
                <a:latin typeface="微软雅黑" panose="020B0503020204020204" pitchFamily="34" charset="-122"/>
                <a:ea typeface="微软雅黑" panose="020B0503020204020204" pitchFamily="34" charset="-122"/>
              </a:rPr>
              <a:t>特色性</a:t>
            </a:r>
          </a:p>
        </p:txBody>
      </p:sp>
      <p:sp>
        <p:nvSpPr>
          <p:cNvPr id="6" name="箭头: V 形 14"/>
          <p:cNvSpPr/>
          <p:nvPr/>
        </p:nvSpPr>
        <p:spPr>
          <a:xfrm>
            <a:off x="3206169" y="5303431"/>
            <a:ext cx="244801" cy="39881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7" name="矩形 6"/>
          <p:cNvSpPr/>
          <p:nvPr/>
        </p:nvSpPr>
        <p:spPr>
          <a:xfrm>
            <a:off x="3762941" y="5128260"/>
            <a:ext cx="6356350" cy="68707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C00000"/>
                </a:solidFill>
                <a:latin typeface="微软雅黑" panose="020B0503020204020204" pitchFamily="82" charset="2"/>
                <a:ea typeface="微软雅黑" panose="020B0503020204020204" pitchFamily="82" charset="2"/>
                <a:sym typeface="+mn-ea"/>
              </a:rPr>
              <a:t>     </a:t>
            </a:r>
            <a:r>
              <a:rPr sz="1400" dirty="0">
                <a:solidFill>
                  <a:srgbClr val="C00000"/>
                </a:solidFill>
                <a:latin typeface="微软雅黑" panose="020B0503020204020204" pitchFamily="82" charset="2"/>
                <a:ea typeface="微软雅黑" panose="020B0503020204020204" pitchFamily="82" charset="2"/>
                <a:sym typeface="+mn-ea"/>
              </a:rPr>
              <a:t>党建工作的载体创新不够，基层党建工作特色有待提升。</a:t>
            </a:r>
            <a:endParaRPr lang="zh-CN" altLang="en-US" sz="1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2" presetClass="entr" presetSubtype="4"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1000" fill="hold"/>
                                        <p:tgtEl>
                                          <p:spTgt spid="39"/>
                                        </p:tgtEl>
                                        <p:attrNameLst>
                                          <p:attrName>ppt_x</p:attrName>
                                        </p:attrNameLst>
                                      </p:cBhvr>
                                      <p:tavLst>
                                        <p:tav tm="0">
                                          <p:val>
                                            <p:strVal val="#ppt_x"/>
                                          </p:val>
                                        </p:tav>
                                        <p:tav tm="100000">
                                          <p:val>
                                            <p:strVal val="#ppt_x"/>
                                          </p:val>
                                        </p:tav>
                                      </p:tavLst>
                                    </p:anim>
                                    <p:anim calcmode="lin" valueType="num">
                                      <p:cBhvr additive="base">
                                        <p:cTn id="14" dur="1000" fill="hold"/>
                                        <p:tgtEl>
                                          <p:spTgt spid="3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6"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200" fill="hold"/>
                                        <p:tgtEl>
                                          <p:spTgt spid="34"/>
                                        </p:tgtEl>
                                        <p:attrNameLst>
                                          <p:attrName>ppt_x</p:attrName>
                                        </p:attrNameLst>
                                      </p:cBhvr>
                                      <p:tavLst>
                                        <p:tav tm="0">
                                          <p:val>
                                            <p:strVal val="1+#ppt_w/2"/>
                                          </p:val>
                                        </p:tav>
                                        <p:tav tm="100000">
                                          <p:val>
                                            <p:strVal val="#ppt_x"/>
                                          </p:val>
                                        </p:tav>
                                      </p:tavLst>
                                    </p:anim>
                                    <p:anim calcmode="lin" valueType="num">
                                      <p:cBhvr additive="base">
                                        <p:cTn id="19" dur="1200" fill="hold"/>
                                        <p:tgtEl>
                                          <p:spTgt spid="3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ppt_x</p:attrName>
                                        </p:attrNameLst>
                                      </p:cBhvr>
                                      <p:tavLst>
                                        <p:tav tm="0">
                                          <p:val>
                                            <p:strVal val="#ppt_x-#ppt_w*1.125000"/>
                                          </p:val>
                                        </p:tav>
                                        <p:tav tm="100000">
                                          <p:val>
                                            <p:strVal val="#ppt_x"/>
                                          </p:val>
                                        </p:tav>
                                      </p:tavLst>
                                    </p:anim>
                                    <p:animEffect transition="in" filter="wipe(right)">
                                      <p:cBhvr>
                                        <p:cTn id="24" dur="500"/>
                                        <p:tgtEl>
                                          <p:spTgt spid="20"/>
                                        </p:tgtEl>
                                      </p:cBhvr>
                                    </p:animEffect>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p:tgtEl>
                                          <p:spTgt spid="21"/>
                                        </p:tgtEl>
                                        <p:attrNameLst>
                                          <p:attrName>ppt_x</p:attrName>
                                        </p:attrNameLst>
                                      </p:cBhvr>
                                      <p:tavLst>
                                        <p:tav tm="0">
                                          <p:val>
                                            <p:strVal val="#ppt_x-#ppt_w*1.125000"/>
                                          </p:val>
                                        </p:tav>
                                        <p:tav tm="100000">
                                          <p:val>
                                            <p:strVal val="#ppt_x"/>
                                          </p:val>
                                        </p:tav>
                                      </p:tavLst>
                                    </p:anim>
                                    <p:animEffect transition="in" filter="wipe(right)">
                                      <p:cBhvr>
                                        <p:cTn id="29" dur="500"/>
                                        <p:tgtEl>
                                          <p:spTgt spid="21"/>
                                        </p:tgtEl>
                                      </p:cBhvr>
                                    </p:animEffect>
                                  </p:childTnLst>
                                </p:cTn>
                              </p:par>
                            </p:childTnLst>
                          </p:cTn>
                        </p:par>
                        <p:par>
                          <p:cTn id="30" fill="hold">
                            <p:stCondLst>
                              <p:cond delay="3000"/>
                            </p:stCondLst>
                            <p:childTnLst>
                              <p:par>
                                <p:cTn id="31" presetID="1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ppt_x</p:attrName>
                                        </p:attrNameLst>
                                      </p:cBhvr>
                                      <p:tavLst>
                                        <p:tav tm="0">
                                          <p:val>
                                            <p:strVal val="#ppt_x-#ppt_w*1.125000"/>
                                          </p:val>
                                        </p:tav>
                                        <p:tav tm="100000">
                                          <p:val>
                                            <p:strVal val="#ppt_x"/>
                                          </p:val>
                                        </p:tav>
                                      </p:tavLst>
                                    </p:anim>
                                    <p:animEffect transition="in" filter="wipe(right)">
                                      <p:cBhvr>
                                        <p:cTn id="34" dur="500"/>
                                        <p:tgtEl>
                                          <p:spTgt spid="15"/>
                                        </p:tgtEl>
                                      </p:cBhvr>
                                    </p:animEffect>
                                  </p:childTnLst>
                                </p:cTn>
                              </p:par>
                            </p:childTnLst>
                          </p:cTn>
                        </p:par>
                        <p:par>
                          <p:cTn id="35" fill="hold">
                            <p:stCondLst>
                              <p:cond delay="3500"/>
                            </p:stCondLst>
                            <p:childTnLst>
                              <p:par>
                                <p:cTn id="36" presetID="1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p:tgtEl>
                                          <p:spTgt spid="27"/>
                                        </p:tgtEl>
                                        <p:attrNameLst>
                                          <p:attrName>ppt_x</p:attrName>
                                        </p:attrNameLst>
                                      </p:cBhvr>
                                      <p:tavLst>
                                        <p:tav tm="0">
                                          <p:val>
                                            <p:strVal val="#ppt_x-#ppt_w*1.125000"/>
                                          </p:val>
                                        </p:tav>
                                        <p:tav tm="100000">
                                          <p:val>
                                            <p:strVal val="#ppt_x"/>
                                          </p:val>
                                        </p:tav>
                                      </p:tavLst>
                                    </p:anim>
                                    <p:animEffect transition="in" filter="wipe(right)">
                                      <p:cBhvr>
                                        <p:cTn id="58" dur="500"/>
                                        <p:tgtEl>
                                          <p:spTgt spid="27"/>
                                        </p:tgtEl>
                                      </p:cBhvr>
                                    </p:animEffect>
                                  </p:childTnLst>
                                </p:cTn>
                              </p:par>
                            </p:childTnLst>
                          </p:cTn>
                        </p:par>
                        <p:par>
                          <p:cTn id="59" fill="hold">
                            <p:stCondLst>
                              <p:cond delay="1500"/>
                            </p:stCondLst>
                            <p:childTnLst>
                              <p:par>
                                <p:cTn id="60" presetID="1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p:tgtEl>
                                          <p:spTgt spid="28"/>
                                        </p:tgtEl>
                                        <p:attrNameLst>
                                          <p:attrName>ppt_x</p:attrName>
                                        </p:attrNameLst>
                                      </p:cBhvr>
                                      <p:tavLst>
                                        <p:tav tm="0">
                                          <p:val>
                                            <p:strVal val="#ppt_x-#ppt_w*1.125000"/>
                                          </p:val>
                                        </p:tav>
                                        <p:tav tm="100000">
                                          <p:val>
                                            <p:strVal val="#ppt_x"/>
                                          </p:val>
                                        </p:tav>
                                      </p:tavLst>
                                    </p:anim>
                                    <p:animEffect transition="in" filter="wipe(right)">
                                      <p:cBhvr>
                                        <p:cTn id="63" dur="500"/>
                                        <p:tgtEl>
                                          <p:spTgt spid="28"/>
                                        </p:tgtEl>
                                      </p:cBhvr>
                                    </p:animEffect>
                                  </p:childTnLst>
                                </p:cTn>
                              </p:par>
                            </p:childTnLst>
                          </p:cTn>
                        </p:par>
                        <p:par>
                          <p:cTn id="64" fill="hold">
                            <p:stCondLst>
                              <p:cond delay="2000"/>
                            </p:stCondLst>
                            <p:childTnLst>
                              <p:par>
                                <p:cTn id="65" presetID="12" presetClass="entr" presetSubtype="8"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p:tgtEl>
                                          <p:spTgt spid="4"/>
                                        </p:tgtEl>
                                        <p:attrNameLst>
                                          <p:attrName>ppt_x</p:attrName>
                                        </p:attrNameLst>
                                      </p:cBhvr>
                                      <p:tavLst>
                                        <p:tav tm="0">
                                          <p:val>
                                            <p:strVal val="#ppt_x-#ppt_w*1.125000"/>
                                          </p:val>
                                        </p:tav>
                                        <p:tav tm="100000">
                                          <p:val>
                                            <p:strVal val="#ppt_x"/>
                                          </p:val>
                                        </p:tav>
                                      </p:tavLst>
                                    </p:anim>
                                    <p:animEffect transition="in" filter="wipe(right)">
                                      <p:cBhvr>
                                        <p:cTn id="68" dur="500"/>
                                        <p:tgtEl>
                                          <p:spTgt spid="4"/>
                                        </p:tgtEl>
                                      </p:cBhvr>
                                    </p:animEffect>
                                  </p:childTnLst>
                                </p:cTn>
                              </p:par>
                            </p:childTnLst>
                          </p:cTn>
                        </p:par>
                        <p:par>
                          <p:cTn id="69" fill="hold">
                            <p:stCondLst>
                              <p:cond delay="2500"/>
                            </p:stCondLst>
                            <p:childTnLst>
                              <p:par>
                                <p:cTn id="70" presetID="12" presetClass="entr" presetSubtype="8" fill="hold" grpId="0" nodeType="after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p:tgtEl>
                                          <p:spTgt spid="5"/>
                                        </p:tgtEl>
                                        <p:attrNameLst>
                                          <p:attrName>ppt_x</p:attrName>
                                        </p:attrNameLst>
                                      </p:cBhvr>
                                      <p:tavLst>
                                        <p:tav tm="0">
                                          <p:val>
                                            <p:strVal val="#ppt_x-#ppt_w*1.125000"/>
                                          </p:val>
                                        </p:tav>
                                        <p:tav tm="100000">
                                          <p:val>
                                            <p:strVal val="#ppt_x"/>
                                          </p:val>
                                        </p:tav>
                                      </p:tavLst>
                                    </p:anim>
                                    <p:animEffect transition="in" filter="wipe(right)">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000"/>
                                        <p:tgtEl>
                                          <p:spTgt spid="6"/>
                                        </p:tgtEl>
                                      </p:cBhvr>
                                    </p:animEffect>
                                    <p:anim calcmode="lin" valueType="num">
                                      <p:cBhvr>
                                        <p:cTn id="79" dur="1000" fill="hold"/>
                                        <p:tgtEl>
                                          <p:spTgt spid="6"/>
                                        </p:tgtEl>
                                        <p:attrNameLst>
                                          <p:attrName>ppt_x</p:attrName>
                                        </p:attrNameLst>
                                      </p:cBhvr>
                                      <p:tavLst>
                                        <p:tav tm="0">
                                          <p:val>
                                            <p:strVal val="#ppt_x"/>
                                          </p:val>
                                        </p:tav>
                                        <p:tav tm="100000">
                                          <p:val>
                                            <p:strVal val="#ppt_x"/>
                                          </p:val>
                                        </p:tav>
                                      </p:tavLst>
                                    </p:anim>
                                    <p:anim calcmode="lin" valueType="num">
                                      <p:cBhvr>
                                        <p:cTn id="80" dur="1000" fill="hold"/>
                                        <p:tgtEl>
                                          <p:spTgt spid="6"/>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12" presetClass="entr" presetSubtype="8"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additive="base">
                                        <p:cTn id="84" dur="500"/>
                                        <p:tgtEl>
                                          <p:spTgt spid="7"/>
                                        </p:tgtEl>
                                        <p:attrNameLst>
                                          <p:attrName>ppt_x</p:attrName>
                                        </p:attrNameLst>
                                      </p:cBhvr>
                                      <p:tavLst>
                                        <p:tav tm="0">
                                          <p:val>
                                            <p:strVal val="#ppt_x-#ppt_w*1.125000"/>
                                          </p:val>
                                        </p:tav>
                                        <p:tav tm="100000">
                                          <p:val>
                                            <p:strVal val="#ppt_x"/>
                                          </p:val>
                                        </p:tav>
                                      </p:tavLst>
                                    </p:anim>
                                    <p:animEffect transition="in" filter="wipe(right)">
                                      <p:cBhvr>
                                        <p:cTn id="8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p:bldP spid="20" grpId="0" bldLvl="0" animBg="1"/>
      <p:bldP spid="21" grpId="0" bldLvl="0" animBg="1"/>
      <p:bldP spid="15" grpId="0" bldLvl="0" animBg="1"/>
      <p:bldP spid="16" grpId="0" bldLvl="0" animBg="1"/>
      <p:bldP spid="2" grpId="0" bldLvl="0" animBg="1"/>
      <p:bldP spid="3" grpId="0" bldLvl="0" animBg="1"/>
      <p:bldP spid="27" grpId="0" bldLvl="0" animBg="1"/>
      <p:bldP spid="28" grpId="0" bldLvl="0" animBg="1"/>
      <p:bldP spid="4" grpId="0" bldLvl="0" animBg="1"/>
      <p:bldP spid="5" grpId="0" bldLvl="0" animBg="1"/>
      <p:bldP spid="6" grpId="0" bldLvl="0" animBg="1"/>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圆角 1"/>
          <p:cNvSpPr/>
          <p:nvPr/>
        </p:nvSpPr>
        <p:spPr>
          <a:xfrm>
            <a:off x="0" y="1637265"/>
            <a:ext cx="4276725" cy="600075"/>
          </a:xfrm>
          <a:prstGeom prst="roundRect">
            <a:avLst>
              <a:gd name="adj" fmla="val 48749"/>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47" name="组合 46"/>
          <p:cNvGrpSpPr/>
          <p:nvPr/>
        </p:nvGrpSpPr>
        <p:grpSpPr>
          <a:xfrm>
            <a:off x="0" y="3860659"/>
            <a:ext cx="12215886" cy="2998929"/>
            <a:chOff x="0" y="3860659"/>
            <a:chExt cx="12215886" cy="2998929"/>
          </a:xfrm>
        </p:grpSpPr>
        <p:pic>
          <p:nvPicPr>
            <p:cNvPr id="4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598146"/>
              <a:ext cx="12190413" cy="26144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Administrator\Desktop\Nipic_20180988_2015090911380252700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11"/>
            <a:stretch>
              <a:fillRect/>
            </a:stretch>
          </p:blipFill>
          <p:spPr bwMode="auto">
            <a:xfrm rot="10800000" flipV="1">
              <a:off x="9695606" y="3860659"/>
              <a:ext cx="2520280" cy="2730269"/>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文本框 16"/>
          <p:cNvSpPr txBox="1"/>
          <p:nvPr/>
        </p:nvSpPr>
        <p:spPr>
          <a:xfrm>
            <a:off x="196701" y="1737871"/>
            <a:ext cx="3714115" cy="398780"/>
          </a:xfrm>
          <a:prstGeom prst="rect">
            <a:avLst/>
          </a:prstGeom>
          <a:noFill/>
        </p:spPr>
        <p:txBody>
          <a:bodyPr wrap="none" rtlCol="0">
            <a:spAutoFit/>
          </a:bodyPr>
          <a:lstStyle/>
          <a:p>
            <a:pPr algn="l"/>
            <a:r>
              <a:rPr sz="2000" b="1" dirty="0">
                <a:solidFill>
                  <a:srgbClr val="C00000"/>
                </a:solidFill>
                <a:latin typeface="微软雅黑" panose="020B0503020204020204" pitchFamily="82" charset="2"/>
                <a:ea typeface="微软雅黑" panose="020B0503020204020204" pitchFamily="82" charset="2"/>
              </a:rPr>
              <a:t>5.党内监督机制有待进一步健全</a:t>
            </a:r>
          </a:p>
        </p:txBody>
      </p:sp>
      <p:sp>
        <p:nvSpPr>
          <p:cNvPr id="33" name="标题 4"/>
          <p:cNvSpPr txBox="1"/>
          <p:nvPr/>
        </p:nvSpPr>
        <p:spPr>
          <a:xfrm>
            <a:off x="1364437" y="2826225"/>
            <a:ext cx="5581015" cy="401955"/>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1800" dirty="0">
                <a:solidFill>
                  <a:srgbClr val="C00000"/>
                </a:solidFill>
                <a:latin typeface="微软雅黑" panose="020B0503020204020204" pitchFamily="34" charset="-122"/>
                <a:ea typeface="微软雅黑" panose="020B0503020204020204" pitchFamily="34" charset="-122"/>
                <a:sym typeface="+mn-ea"/>
              </a:rPr>
              <a:t>党内监督机制缺乏抓手，不够健全，渠道不太畅通</a:t>
            </a:r>
            <a:endParaRPr lang="zh-CN" altLang="en-US" sz="1800" b="1" dirty="0">
              <a:solidFill>
                <a:schemeClr val="accent1"/>
              </a:solidFill>
              <a:latin typeface="微软雅黑" panose="020B0503020204020204" pitchFamily="82" charset="2"/>
              <a:ea typeface="微软雅黑" panose="020B0503020204020204" pitchFamily="82" charset="2"/>
            </a:endParaRPr>
          </a:p>
        </p:txBody>
      </p:sp>
      <p:grpSp>
        <p:nvGrpSpPr>
          <p:cNvPr id="35" name="组合 34"/>
          <p:cNvGrpSpPr/>
          <p:nvPr/>
        </p:nvGrpSpPr>
        <p:grpSpPr>
          <a:xfrm>
            <a:off x="334566" y="2690785"/>
            <a:ext cx="7593330" cy="882650"/>
            <a:chOff x="3779912" y="971744"/>
            <a:chExt cx="4680520" cy="484037"/>
          </a:xfrm>
        </p:grpSpPr>
        <p:sp>
          <p:nvSpPr>
            <p:cNvPr id="36" name="矩形 35"/>
            <p:cNvSpPr/>
            <p:nvPr/>
          </p:nvSpPr>
          <p:spPr>
            <a:xfrm>
              <a:off x="3779912" y="971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sp>
          <p:nvSpPr>
            <p:cNvPr id="37"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38" name="标题 4"/>
            <p:cNvSpPr txBox="1"/>
            <p:nvPr/>
          </p:nvSpPr>
          <p:spPr>
            <a:xfrm>
              <a:off x="3913641" y="1028075"/>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anose="020B0806030902050204" pitchFamily="34" charset="0"/>
                  <a:ea typeface="微软雅黑" panose="020B0503020204020204" pitchFamily="34" charset="-122"/>
                </a:rPr>
                <a:t>   01</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sp>
        <p:nvSpPr>
          <p:cNvPr id="39" name="标题 4"/>
          <p:cNvSpPr txBox="1"/>
          <p:nvPr/>
        </p:nvSpPr>
        <p:spPr>
          <a:xfrm>
            <a:off x="1599431" y="4379172"/>
            <a:ext cx="5754370" cy="401955"/>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zh-CN" altLang="en-US" sz="1800" dirty="0">
                <a:solidFill>
                  <a:srgbClr val="C00000"/>
                </a:solidFill>
                <a:latin typeface="微软雅黑" panose="020B0503020204020204" pitchFamily="34" charset="-122"/>
                <a:ea typeface="微软雅黑" panose="020B0503020204020204" pitchFamily="34" charset="-122"/>
                <a:sym typeface="+mn-ea"/>
              </a:rPr>
              <a:t>一些党员和党员领导干部对党内监督的重要性认识不够，接受监督自觉性不高</a:t>
            </a:r>
            <a:endParaRPr lang="zh-CN" altLang="en-US" sz="1800" b="1" dirty="0">
              <a:solidFill>
                <a:schemeClr val="accent1"/>
              </a:solidFill>
              <a:latin typeface="微软雅黑" panose="020B0503020204020204" pitchFamily="82" charset="2"/>
              <a:ea typeface="微软雅黑" panose="020B0503020204020204" pitchFamily="82" charset="2"/>
            </a:endParaRPr>
          </a:p>
        </p:txBody>
      </p:sp>
      <p:grpSp>
        <p:nvGrpSpPr>
          <p:cNvPr id="40" name="组合 39"/>
          <p:cNvGrpSpPr/>
          <p:nvPr/>
        </p:nvGrpSpPr>
        <p:grpSpPr>
          <a:xfrm>
            <a:off x="361382" y="4230494"/>
            <a:ext cx="7538085" cy="814705"/>
            <a:chOff x="3779912" y="971744"/>
            <a:chExt cx="4680520" cy="484037"/>
          </a:xfrm>
        </p:grpSpPr>
        <p:sp>
          <p:nvSpPr>
            <p:cNvPr id="41" name="矩形 40"/>
            <p:cNvSpPr/>
            <p:nvPr/>
          </p:nvSpPr>
          <p:spPr>
            <a:xfrm>
              <a:off x="3779912" y="971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sp>
          <p:nvSpPr>
            <p:cNvPr id="42"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43" name="标题 4"/>
            <p:cNvSpPr txBox="1"/>
            <p:nvPr/>
          </p:nvSpPr>
          <p:spPr>
            <a:xfrm>
              <a:off x="3913641" y="1028075"/>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anose="020B0806030902050204" pitchFamily="34" charset="0"/>
                  <a:ea typeface="微软雅黑" panose="020B0503020204020204" pitchFamily="34" charset="-122"/>
                </a:rPr>
                <a:t>   02</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17" grpId="0"/>
      <p:bldP spid="33"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528" y="5229271"/>
            <a:ext cx="5828556" cy="2029377"/>
          </a:xfrm>
          <a:prstGeom prst="rect">
            <a:avLst/>
          </a:prstGeom>
        </p:spPr>
      </p:pic>
      <p:grpSp>
        <p:nvGrpSpPr>
          <p:cNvPr id="36" name="组合 35"/>
          <p:cNvGrpSpPr/>
          <p:nvPr/>
        </p:nvGrpSpPr>
        <p:grpSpPr>
          <a:xfrm>
            <a:off x="10315025" y="1773610"/>
            <a:ext cx="1440160" cy="1065493"/>
            <a:chOff x="6935916" y="343637"/>
            <a:chExt cx="1713877" cy="1135367"/>
          </a:xfrm>
        </p:grpSpPr>
        <p:pic>
          <p:nvPicPr>
            <p:cNvPr id="37"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矩形 19"/>
          <p:cNvSpPr/>
          <p:nvPr/>
        </p:nvSpPr>
        <p:spPr>
          <a:xfrm>
            <a:off x="118541" y="2613444"/>
            <a:ext cx="520216" cy="686969"/>
          </a:xfrm>
          <a:prstGeom prst="rect">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１</a:t>
            </a:r>
          </a:p>
        </p:txBody>
      </p:sp>
      <p:sp>
        <p:nvSpPr>
          <p:cNvPr id="21" name="矩形 20"/>
          <p:cNvSpPr/>
          <p:nvPr/>
        </p:nvSpPr>
        <p:spPr>
          <a:xfrm>
            <a:off x="838622" y="2619538"/>
            <a:ext cx="1800200" cy="68696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C00000"/>
                </a:solidFill>
                <a:latin typeface="微软雅黑" panose="020B0503020204020204" pitchFamily="34" charset="-122"/>
                <a:ea typeface="微软雅黑" panose="020B0503020204020204" pitchFamily="34" charset="-122"/>
              </a:rPr>
              <a:t>工作保障</a:t>
            </a:r>
          </a:p>
        </p:txBody>
      </p:sp>
      <p:sp>
        <p:nvSpPr>
          <p:cNvPr id="15" name="矩形 14"/>
          <p:cNvSpPr/>
          <p:nvPr/>
        </p:nvSpPr>
        <p:spPr>
          <a:xfrm>
            <a:off x="108964" y="4008613"/>
            <a:ext cx="520216" cy="686969"/>
          </a:xfrm>
          <a:prstGeom prst="rect">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软雅黑" panose="020B0503020204020204" pitchFamily="34" charset="-122"/>
                <a:ea typeface="微软雅黑" panose="020B0503020204020204" pitchFamily="34" charset="-122"/>
              </a:rPr>
              <a:t>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829045" y="4014707"/>
            <a:ext cx="1800200" cy="68696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C00000"/>
                </a:solidFill>
                <a:latin typeface="微软雅黑" panose="020B0503020204020204" pitchFamily="34" charset="-122"/>
                <a:ea typeface="微软雅黑" panose="020B0503020204020204" pitchFamily="34" charset="-122"/>
              </a:rPr>
              <a:t>党务工作</a:t>
            </a:r>
          </a:p>
        </p:txBody>
      </p:sp>
      <p:sp>
        <p:nvSpPr>
          <p:cNvPr id="22" name="矩形: 圆角 1"/>
          <p:cNvSpPr/>
          <p:nvPr/>
        </p:nvSpPr>
        <p:spPr>
          <a:xfrm>
            <a:off x="46534" y="1572472"/>
            <a:ext cx="3729990" cy="600075"/>
          </a:xfrm>
          <a:prstGeom prst="roundRect">
            <a:avLst>
              <a:gd name="adj" fmla="val 48749"/>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文本框 22"/>
          <p:cNvSpPr txBox="1"/>
          <p:nvPr/>
        </p:nvSpPr>
        <p:spPr>
          <a:xfrm>
            <a:off x="301435" y="1673091"/>
            <a:ext cx="3206115" cy="398780"/>
          </a:xfrm>
          <a:prstGeom prst="rect">
            <a:avLst/>
          </a:prstGeom>
          <a:noFill/>
        </p:spPr>
        <p:txBody>
          <a:bodyPr wrap="none" rtlCol="0">
            <a:spAutoFit/>
          </a:bodyPr>
          <a:lstStyle/>
          <a:p>
            <a:pPr algn="l"/>
            <a:r>
              <a:rPr sz="2000" b="1" dirty="0">
                <a:solidFill>
                  <a:srgbClr val="C00000"/>
                </a:solidFill>
                <a:latin typeface="微软雅黑" panose="020B0503020204020204" pitchFamily="82" charset="2"/>
                <a:ea typeface="微软雅黑" panose="020B0503020204020204" pitchFamily="82" charset="2"/>
              </a:rPr>
              <a:t>6.队伍专业化发展有待加强</a:t>
            </a:r>
          </a:p>
        </p:txBody>
      </p:sp>
      <p:sp>
        <p:nvSpPr>
          <p:cNvPr id="24" name="箭头: V 形 14"/>
          <p:cNvSpPr/>
          <p:nvPr/>
        </p:nvSpPr>
        <p:spPr>
          <a:xfrm>
            <a:off x="2908782" y="2792898"/>
            <a:ext cx="244801" cy="39881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25" name="箭头: V 形 14"/>
          <p:cNvSpPr/>
          <p:nvPr/>
        </p:nvSpPr>
        <p:spPr>
          <a:xfrm>
            <a:off x="2908782" y="4184057"/>
            <a:ext cx="244801" cy="39881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27" name="矩形 26"/>
          <p:cNvSpPr/>
          <p:nvPr/>
        </p:nvSpPr>
        <p:spPr>
          <a:xfrm>
            <a:off x="3475079" y="2619506"/>
            <a:ext cx="5745480" cy="81915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C00000"/>
                </a:solidFill>
                <a:latin typeface="微软雅黑" panose="020B0503020204020204" pitchFamily="82" charset="2"/>
                <a:ea typeface="微软雅黑" panose="020B0503020204020204" pitchFamily="82" charset="2"/>
                <a:sym typeface="+mn-ea"/>
              </a:rPr>
              <a:t>       </a:t>
            </a:r>
            <a:r>
              <a:rPr sz="1400" dirty="0">
                <a:solidFill>
                  <a:srgbClr val="C00000"/>
                </a:solidFill>
                <a:latin typeface="微软雅黑" panose="020B0503020204020204" pitchFamily="82" charset="2"/>
                <a:ea typeface="微软雅黑" panose="020B0503020204020204" pitchFamily="82" charset="2"/>
                <a:sym typeface="+mn-ea"/>
              </a:rPr>
              <a:t>党支部的党务干部很多是兼职，本身承担较多的教学科研工作，造成无时间、无精力去抓党务工作</a:t>
            </a:r>
            <a:r>
              <a:rPr lang="zh-CN" sz="1400" dirty="0">
                <a:solidFill>
                  <a:srgbClr val="C00000"/>
                </a:solidFill>
                <a:latin typeface="微软雅黑" panose="020B0503020204020204" pitchFamily="82" charset="2"/>
                <a:ea typeface="微软雅黑" panose="020B0503020204020204" pitchFamily="82" charset="2"/>
                <a:sym typeface="+mn-ea"/>
              </a:rPr>
              <a:t>。</a:t>
            </a:r>
          </a:p>
        </p:txBody>
      </p:sp>
      <p:sp>
        <p:nvSpPr>
          <p:cNvPr id="28" name="矩形 27"/>
          <p:cNvSpPr/>
          <p:nvPr/>
        </p:nvSpPr>
        <p:spPr>
          <a:xfrm>
            <a:off x="3385052" y="4014601"/>
            <a:ext cx="5755005" cy="78232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C00000"/>
                </a:solidFill>
                <a:latin typeface="微软雅黑" panose="020B0503020204020204" pitchFamily="82" charset="2"/>
                <a:ea typeface="微软雅黑" panose="020B0503020204020204" pitchFamily="82" charset="2"/>
                <a:sym typeface="+mn-ea"/>
              </a:rPr>
              <a:t>      </a:t>
            </a:r>
            <a:r>
              <a:rPr sz="1400" dirty="0">
                <a:solidFill>
                  <a:srgbClr val="C00000"/>
                </a:solidFill>
                <a:latin typeface="微软雅黑" panose="020B0503020204020204" pitchFamily="82" charset="2"/>
                <a:ea typeface="微软雅黑" panose="020B0503020204020204" pitchFamily="82" charset="2"/>
                <a:sym typeface="+mn-ea"/>
              </a:rPr>
              <a:t>党务干部参加培训少，部分党务干部缺乏必要的党务知识，对新形势、新任务下的党务工作能力、专业发展有待提高。</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par>
                                <p:cTn id="17" presetID="2" presetClass="entr" presetSubtype="6"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500" fill="hold"/>
                                        <p:tgtEl>
                                          <p:spTgt spid="36"/>
                                        </p:tgtEl>
                                        <p:attrNameLst>
                                          <p:attrName>ppt_x</p:attrName>
                                        </p:attrNameLst>
                                      </p:cBhvr>
                                      <p:tavLst>
                                        <p:tav tm="0">
                                          <p:val>
                                            <p:strVal val="1+#ppt_w/2"/>
                                          </p:val>
                                        </p:tav>
                                        <p:tav tm="100000">
                                          <p:val>
                                            <p:strVal val="#ppt_x"/>
                                          </p:val>
                                        </p:tav>
                                      </p:tavLst>
                                    </p:anim>
                                    <p:anim calcmode="lin" valueType="num">
                                      <p:cBhvr additive="base">
                                        <p:cTn id="20" dur="1500" fill="hold"/>
                                        <p:tgtEl>
                                          <p:spTgt spid="36"/>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p:tgtEl>
                                          <p:spTgt spid="21"/>
                                        </p:tgtEl>
                                        <p:attrNameLst>
                                          <p:attrName>ppt_x</p:attrName>
                                        </p:attrNameLst>
                                      </p:cBhvr>
                                      <p:tavLst>
                                        <p:tav tm="0">
                                          <p:val>
                                            <p:strVal val="#ppt_x-#ppt_w*1.125000"/>
                                          </p:val>
                                        </p:tav>
                                        <p:tav tm="100000">
                                          <p:val>
                                            <p:strVal val="#ppt_x"/>
                                          </p:val>
                                        </p:tav>
                                      </p:tavLst>
                                    </p:anim>
                                    <p:animEffect transition="in" filter="wipe(right)">
                                      <p:cBhvr>
                                        <p:cTn id="30" dur="500"/>
                                        <p:tgtEl>
                                          <p:spTgt spid="21"/>
                                        </p:tgtEl>
                                      </p:cBhvr>
                                    </p:animEffect>
                                  </p:childTnLst>
                                </p:cTn>
                              </p:par>
                            </p:childTnLst>
                          </p:cTn>
                        </p:par>
                        <p:par>
                          <p:cTn id="31" fill="hold">
                            <p:stCondLst>
                              <p:cond delay="2500"/>
                            </p:stCondLst>
                            <p:childTnLst>
                              <p:par>
                                <p:cTn id="32" presetID="1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childTnLst>
                          </p:cTn>
                        </p:par>
                        <p:par>
                          <p:cTn id="36" fill="hold">
                            <p:stCondLst>
                              <p:cond delay="3000"/>
                            </p:stCondLst>
                            <p:childTnLst>
                              <p:par>
                                <p:cTn id="37" presetID="1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ppt_x</p:attrName>
                                        </p:attrNameLst>
                                      </p:cBhvr>
                                      <p:tavLst>
                                        <p:tav tm="0">
                                          <p:val>
                                            <p:strVal val="#ppt_x-#ppt_w*1.125000"/>
                                          </p:val>
                                        </p:tav>
                                        <p:tav tm="100000">
                                          <p:val>
                                            <p:strVal val="#ppt_x"/>
                                          </p:val>
                                        </p:tav>
                                      </p:tavLst>
                                    </p:anim>
                                    <p:animEffect transition="in" filter="wipe(righ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12" presetClass="entr" presetSubtype="8"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p:tgtEl>
                                          <p:spTgt spid="27"/>
                                        </p:tgtEl>
                                        <p:attrNameLst>
                                          <p:attrName>ppt_x</p:attrName>
                                        </p:attrNameLst>
                                      </p:cBhvr>
                                      <p:tavLst>
                                        <p:tav tm="0">
                                          <p:val>
                                            <p:strVal val="#ppt_x-#ppt_w*1.125000"/>
                                          </p:val>
                                        </p:tav>
                                        <p:tav tm="100000">
                                          <p:val>
                                            <p:strVal val="#ppt_x"/>
                                          </p:val>
                                        </p:tav>
                                      </p:tavLst>
                                    </p:anim>
                                    <p:animEffect transition="in" filter="wipe(right)">
                                      <p:cBhvr>
                                        <p:cTn id="59" dur="500"/>
                                        <p:tgtEl>
                                          <p:spTgt spid="27"/>
                                        </p:tgtEl>
                                      </p:cBhvr>
                                    </p:animEffect>
                                  </p:childTnLst>
                                </p:cTn>
                              </p:par>
                            </p:childTnLst>
                          </p:cTn>
                        </p:par>
                        <p:par>
                          <p:cTn id="60" fill="hold">
                            <p:stCondLst>
                              <p:cond delay="1500"/>
                            </p:stCondLst>
                            <p:childTnLst>
                              <p:par>
                                <p:cTn id="61" presetID="1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p:tgtEl>
                                          <p:spTgt spid="28"/>
                                        </p:tgtEl>
                                        <p:attrNameLst>
                                          <p:attrName>ppt_x</p:attrName>
                                        </p:attrNameLst>
                                      </p:cBhvr>
                                      <p:tavLst>
                                        <p:tav tm="0">
                                          <p:val>
                                            <p:strVal val="#ppt_x-#ppt_w*1.125000"/>
                                          </p:val>
                                        </p:tav>
                                        <p:tav tm="100000">
                                          <p:val>
                                            <p:strVal val="#ppt_x"/>
                                          </p:val>
                                        </p:tav>
                                      </p:tavLst>
                                    </p:anim>
                                    <p:animEffect transition="in" filter="wipe(right)">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5" grpId="0" animBg="1"/>
      <p:bldP spid="16" grpId="0" animBg="1"/>
      <p:bldP spid="22" grpId="0" bldLvl="0" animBg="1"/>
      <p:bldP spid="23" grpId="0"/>
      <p:bldP spid="24" grpId="0" animBg="1"/>
      <p:bldP spid="25" grpId="0" animBg="1"/>
      <p:bldP spid="27" grpId="0" bldLvl="0" animBg="1"/>
      <p:bldP spid="2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73547" y="0"/>
            <a:ext cx="5290915" cy="7037599"/>
            <a:chOff x="-673547" y="0"/>
            <a:chExt cx="5290915" cy="7037599"/>
          </a:xfrm>
        </p:grpSpPr>
        <p:sp>
          <p:nvSpPr>
            <p:cNvPr id="77" name="矩形 76"/>
            <p:cNvSpPr/>
            <p:nvPr/>
          </p:nvSpPr>
          <p:spPr>
            <a:xfrm>
              <a:off x="165" y="0"/>
              <a:ext cx="4456924" cy="685958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0800000" flipH="1" flipV="1">
              <a:off x="-673547" y="3160505"/>
              <a:ext cx="5290915" cy="3877094"/>
            </a:xfrm>
            <a:prstGeom prst="rect">
              <a:avLst/>
            </a:prstGeom>
            <a:noFill/>
            <a:extLst>
              <a:ext uri="{909E8E84-426E-40DD-AFC4-6F175D3DCCD1}">
                <a14:hiddenFill xmlns:a14="http://schemas.microsoft.com/office/drawing/2010/main">
                  <a:solidFill>
                    <a:srgbClr val="FFFFFF"/>
                  </a:solidFill>
                </a14:hiddenFill>
              </a:ext>
            </a:extLst>
          </p:spPr>
        </p:pic>
      </p:grpSp>
      <p:pic>
        <p:nvPicPr>
          <p:cNvPr id="75"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93208" y="2707441"/>
            <a:ext cx="7822677" cy="4151529"/>
          </a:xfrm>
          <a:prstGeom prst="rect">
            <a:avLst/>
          </a:prstGeom>
          <a:noFill/>
          <a:extLst>
            <a:ext uri="{909E8E84-426E-40DD-AFC4-6F175D3DCCD1}">
              <a14:hiddenFill xmlns:a14="http://schemas.microsoft.com/office/drawing/2010/main">
                <a:solidFill>
                  <a:srgbClr val="FFFFFF"/>
                </a:solidFill>
              </a14:hiddenFill>
            </a:ext>
          </a:extLst>
        </p:spPr>
      </p:pic>
      <p:sp>
        <p:nvSpPr>
          <p:cNvPr id="84" name="标题 4"/>
          <p:cNvSpPr txBox="1"/>
          <p:nvPr/>
        </p:nvSpPr>
        <p:spPr>
          <a:xfrm>
            <a:off x="5684367" y="2125251"/>
            <a:ext cx="5515793" cy="680600"/>
          </a:xfrm>
          <a:prstGeom prst="rect">
            <a:avLst/>
          </a:prstGeom>
        </p:spPr>
        <p:txBody>
          <a:bodyPr vert="horz" lIns="162441" tIns="81221" rIns="162441" bIns="812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smtClean="0">
                <a:solidFill>
                  <a:schemeClr val="accent1"/>
                </a:solidFill>
                <a:cs typeface="+mn-ea"/>
                <a:sym typeface="+mn-lt"/>
              </a:rPr>
              <a:t>调查研究</a:t>
            </a:r>
            <a:endParaRPr lang="zh-CN" altLang="en-US" sz="3200" b="1" dirty="0">
              <a:solidFill>
                <a:schemeClr val="accent1"/>
              </a:solidFill>
              <a:cs typeface="+mn-ea"/>
              <a:sym typeface="+mn-lt"/>
            </a:endParaRPr>
          </a:p>
        </p:txBody>
      </p:sp>
      <p:pic>
        <p:nvPicPr>
          <p:cNvPr id="133" name="Picture 4"/>
          <p:cNvPicPr>
            <a:picLocks noChangeAspect="1" noChangeArrowheads="1"/>
          </p:cNvPicPr>
          <p:nvPr/>
        </p:nvPicPr>
        <p:blipFill>
          <a:blip r:embed="rId5"/>
          <a:stretch>
            <a:fillRect/>
          </a:stretch>
        </p:blipFill>
        <p:spPr bwMode="auto">
          <a:xfrm>
            <a:off x="7296779" y="549474"/>
            <a:ext cx="2395289" cy="1431431"/>
          </a:xfrm>
          <a:prstGeom prst="rect">
            <a:avLst/>
          </a:prstGeom>
          <a:noFill/>
          <a:extLst>
            <a:ext uri="{909E8E84-426E-40DD-AFC4-6F175D3DCCD1}">
              <a14:hiddenFill xmlns:a14="http://schemas.microsoft.com/office/drawing/2010/main">
                <a:solidFill>
                  <a:srgbClr val="FFFFFF"/>
                </a:solidFill>
              </a14:hiddenFill>
            </a:ext>
          </a:extLst>
        </p:spPr>
      </p:pic>
      <p:sp>
        <p:nvSpPr>
          <p:cNvPr id="100" name="标题 4"/>
          <p:cNvSpPr txBox="1"/>
          <p:nvPr/>
        </p:nvSpPr>
        <p:spPr>
          <a:xfrm>
            <a:off x="8343193" y="626006"/>
            <a:ext cx="1398154" cy="11765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6400" dirty="0">
                <a:solidFill>
                  <a:schemeClr val="bg1"/>
                </a:solidFill>
                <a:latin typeface="Impact" panose="020B0806030902050204" pitchFamily="34" charset="0"/>
                <a:ea typeface="微软雅黑" panose="020B0503020204020204" pitchFamily="34" charset="-122"/>
              </a:rPr>
              <a:t>03</a:t>
            </a:r>
            <a:endParaRPr lang="zh-CN" altLang="en-US" sz="3700" dirty="0">
              <a:solidFill>
                <a:schemeClr val="bg1"/>
              </a:solidFill>
              <a:latin typeface="Impact" panose="020B0806030902050204" pitchFamily="34" charset="0"/>
              <a:ea typeface="微软雅黑" panose="020B0503020204020204" pitchFamily="34" charset="-122"/>
            </a:endParaRPr>
          </a:p>
        </p:txBody>
      </p:sp>
      <p:grpSp>
        <p:nvGrpSpPr>
          <p:cNvPr id="135" name="组合 134"/>
          <p:cNvGrpSpPr/>
          <p:nvPr/>
        </p:nvGrpSpPr>
        <p:grpSpPr>
          <a:xfrm>
            <a:off x="10056616" y="4081996"/>
            <a:ext cx="1640802" cy="1191306"/>
            <a:chOff x="6935916" y="343637"/>
            <a:chExt cx="1713877" cy="1135367"/>
          </a:xfrm>
        </p:grpSpPr>
        <p:pic>
          <p:nvPicPr>
            <p:cNvPr id="136"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C:\Users\Administrator\Desktop\线稿长城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546423" y="786263"/>
            <a:ext cx="3499003" cy="5235819"/>
            <a:chOff x="546423" y="786263"/>
            <a:chExt cx="3499003" cy="5235819"/>
          </a:xfrm>
        </p:grpSpPr>
        <p:grpSp>
          <p:nvGrpSpPr>
            <p:cNvPr id="6" name="组合 5"/>
            <p:cNvGrpSpPr/>
            <p:nvPr/>
          </p:nvGrpSpPr>
          <p:grpSpPr>
            <a:xfrm>
              <a:off x="629105" y="786263"/>
              <a:ext cx="3416321" cy="5235819"/>
              <a:chOff x="629105" y="786263"/>
              <a:chExt cx="3416321" cy="5235819"/>
            </a:xfrm>
          </p:grpSpPr>
          <p:pic>
            <p:nvPicPr>
              <p:cNvPr id="122" name="Picture 7" descr="C:\Users\Administrator\Desktop\党政机关\素材\长城\矢量长城\13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4358" y="5414104"/>
                <a:ext cx="1665810" cy="607978"/>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19"/>
              <p:cNvSpPr txBox="1"/>
              <p:nvPr/>
            </p:nvSpPr>
            <p:spPr>
              <a:xfrm>
                <a:off x="629105" y="2475118"/>
                <a:ext cx="3416321" cy="565604"/>
              </a:xfrm>
              <a:prstGeom prst="rect">
                <a:avLst/>
              </a:prstGeom>
              <a:noFill/>
              <a:ln>
                <a:noFill/>
              </a:ln>
              <a:effectLst/>
            </p:spPr>
            <p:txBody>
              <a:bodyPr wrap="none" rtlCol="0">
                <a:spAutoFit/>
              </a:bodyPr>
              <a:lstStyle/>
              <a:p>
                <a:pPr algn="ctr">
                  <a:lnSpc>
                    <a:spcPct val="120000"/>
                  </a:lnSpc>
                </a:pPr>
                <a:r>
                  <a:rPr lang="zh-CN" altLang="en-US" sz="2800" b="1" dirty="0" smtClean="0">
                    <a:solidFill>
                      <a:srgbClr val="FDE6D3"/>
                    </a:solidFill>
                    <a:latin typeface="+mj-ea"/>
                    <a:ea typeface="+mj-ea"/>
                    <a:cs typeface="+mn-ea"/>
                    <a:sym typeface="+mn-lt"/>
                  </a:rPr>
                  <a:t>不忘初心、牢记使命</a:t>
                </a:r>
                <a:endParaRPr lang="zh-CN" altLang="en-US" sz="2800" b="1" dirty="0">
                  <a:solidFill>
                    <a:srgbClr val="FDE6D3"/>
                  </a:solidFill>
                  <a:latin typeface="+mj-ea"/>
                  <a:ea typeface="+mj-ea"/>
                  <a:cs typeface="+mn-ea"/>
                  <a:sym typeface="+mn-lt"/>
                </a:endParaRPr>
              </a:p>
            </p:txBody>
          </p:sp>
          <p:pic>
            <p:nvPicPr>
              <p:cNvPr id="123"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815081" y="786263"/>
                <a:ext cx="1039765" cy="1123296"/>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文本框 8"/>
            <p:cNvSpPr txBox="1"/>
            <p:nvPr/>
          </p:nvSpPr>
          <p:spPr>
            <a:xfrm>
              <a:off x="546423" y="3501802"/>
              <a:ext cx="3460551" cy="735965"/>
            </a:xfrm>
            <a:prstGeom prst="rect">
              <a:avLst/>
            </a:prstGeom>
            <a:noFill/>
          </p:spPr>
          <p:txBody>
            <a:bodyPr wrap="square" lIns="121891" tIns="60945" rIns="121891" bIns="60945" rtlCol="0">
              <a:spAutoFit/>
            </a:bodyPr>
            <a:lstStyle/>
            <a:p>
              <a:pPr algn="ctr"/>
              <a:endParaRPr lang="zh-CN" altLang="en-US" sz="4000" dirty="0">
                <a:solidFill>
                  <a:srgbClr val="FDE9D5"/>
                </a:solidFill>
                <a:latin typeface="华康俪金黑W8(P)" pitchFamily="34" charset="-122"/>
                <a:ea typeface="华康俪金黑W8(P)" pitchFamily="34" charset="-122"/>
              </a:endParaRPr>
            </a:p>
          </p:txBody>
        </p:sp>
      </p:grpSp>
      <p:grpSp>
        <p:nvGrpSpPr>
          <p:cNvPr id="23" name="组合 22"/>
          <p:cNvGrpSpPr/>
          <p:nvPr/>
        </p:nvGrpSpPr>
        <p:grpSpPr>
          <a:xfrm>
            <a:off x="-50435" y="-26590"/>
            <a:ext cx="12398739" cy="234537"/>
            <a:chOff x="46534" y="1260900"/>
            <a:chExt cx="12182715" cy="234538"/>
          </a:xfrm>
        </p:grpSpPr>
        <p:pic>
          <p:nvPicPr>
            <p:cNvPr id="24" name="Picture 5" descr="C:\Users\Administrator\Desktop\党政机关\素材\长城\矢量长城\线稿长城2.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1" b="-9915"/>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Administrator\Desktop\党政机关\素材\长城\矢量长城\线稿长城2.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1" b="-9915"/>
            <a:stretch>
              <a:fillRect/>
            </a:stretch>
          </p:blipFill>
          <p:spPr bwMode="auto">
            <a:xfrm flipH="1">
              <a:off x="46534" y="1260900"/>
              <a:ext cx="6095136" cy="234538"/>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矩形 26"/>
          <p:cNvSpPr/>
          <p:nvPr/>
        </p:nvSpPr>
        <p:spPr>
          <a:xfrm>
            <a:off x="5012542" y="2984480"/>
            <a:ext cx="4363665" cy="427990"/>
          </a:xfrm>
          <a:prstGeom prst="rect">
            <a:avLst/>
          </a:prstGeom>
        </p:spPr>
        <p:txBody>
          <a:bodyPr wrap="square" lIns="68580" tIns="34290" rIns="68580" bIns="34290">
            <a:spAutoFit/>
          </a:bodyPr>
          <a:lstStyle/>
          <a:p>
            <a:pPr algn="just">
              <a:lnSpc>
                <a:spcPct val="130000"/>
              </a:lnSpc>
            </a:pPr>
            <a:r>
              <a:rPr lang="en-US" altLang="zh-CN" sz="1800" dirty="0">
                <a:solidFill>
                  <a:srgbClr val="C00000"/>
                </a:solidFill>
                <a:latin typeface="微软雅黑" panose="020B0503020204020204" pitchFamily="34" charset="-122"/>
                <a:ea typeface="微软雅黑" panose="020B0503020204020204" pitchFamily="34" charset="-122"/>
              </a:rPr>
              <a:t>●　</a:t>
            </a:r>
            <a:r>
              <a:rPr lang="zh-CN" altLang="en-US" sz="1800" dirty="0">
                <a:solidFill>
                  <a:srgbClr val="C00000"/>
                </a:solidFill>
                <a:latin typeface="微软雅黑" panose="020B0503020204020204" pitchFamily="34" charset="-122"/>
                <a:ea typeface="微软雅黑" panose="020B0503020204020204" pitchFamily="34" charset="-122"/>
              </a:rPr>
              <a:t>调查、访谈和问卷</a:t>
            </a: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8564528" y="3005864"/>
            <a:ext cx="4874397" cy="427990"/>
          </a:xfrm>
          <a:prstGeom prst="rect">
            <a:avLst/>
          </a:prstGeom>
        </p:spPr>
        <p:txBody>
          <a:bodyPr wrap="square" lIns="68580" tIns="34290" rIns="68580" bIns="34290">
            <a:spAutoFit/>
          </a:bodyPr>
          <a:lstStyle/>
          <a:p>
            <a:pPr algn="just">
              <a:lnSpc>
                <a:spcPct val="130000"/>
              </a:lnSpc>
            </a:pPr>
            <a:r>
              <a:rPr lang="en-US" altLang="zh-CN" sz="1800" dirty="0">
                <a:solidFill>
                  <a:srgbClr val="C00000"/>
                </a:solidFill>
                <a:latin typeface="微软雅黑" panose="020B0503020204020204" pitchFamily="34" charset="-122"/>
                <a:ea typeface="微软雅黑" panose="020B0503020204020204" pitchFamily="34" charset="-122"/>
              </a:rPr>
              <a:t>●   </a:t>
            </a:r>
            <a:r>
              <a:rPr lang="zh-CN" altLang="en-US" sz="1800" dirty="0">
                <a:solidFill>
                  <a:srgbClr val="C00000"/>
                </a:solidFill>
                <a:latin typeface="微软雅黑" panose="020B0503020204020204" pitchFamily="34" charset="-122"/>
                <a:ea typeface="微软雅黑" panose="020B0503020204020204" pitchFamily="34" charset="-122"/>
              </a:rPr>
              <a:t>定性与定量分析相结合</a:t>
            </a: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par>
                          <p:cTn id="33" fill="hold">
                            <p:stCondLst>
                              <p:cond delay="500"/>
                            </p:stCondLst>
                            <p:childTnLst>
                              <p:par>
                                <p:cTn id="34" presetID="31" presetClass="entr" presetSubtype="0" fill="hold" grpId="0" nodeType="afterEffect">
                                  <p:stCondLst>
                                    <p:cond delay="0"/>
                                  </p:stCondLst>
                                  <p:childTnLst>
                                    <p:set>
                                      <p:cBhvr>
                                        <p:cTn id="35" dur="1" fill="hold">
                                          <p:stCondLst>
                                            <p:cond delay="0"/>
                                          </p:stCondLst>
                                        </p:cTn>
                                        <p:tgtEl>
                                          <p:spTgt spid="100"/>
                                        </p:tgtEl>
                                        <p:attrNameLst>
                                          <p:attrName>style.visibility</p:attrName>
                                        </p:attrNameLst>
                                      </p:cBhvr>
                                      <p:to>
                                        <p:strVal val="visible"/>
                                      </p:to>
                                    </p:set>
                                    <p:anim calcmode="lin" valueType="num">
                                      <p:cBhvr>
                                        <p:cTn id="36" dur="1000" fill="hold"/>
                                        <p:tgtEl>
                                          <p:spTgt spid="100"/>
                                        </p:tgtEl>
                                        <p:attrNameLst>
                                          <p:attrName>ppt_w</p:attrName>
                                        </p:attrNameLst>
                                      </p:cBhvr>
                                      <p:tavLst>
                                        <p:tav tm="0">
                                          <p:val>
                                            <p:fltVal val="0"/>
                                          </p:val>
                                        </p:tav>
                                        <p:tav tm="100000">
                                          <p:val>
                                            <p:strVal val="#ppt_w"/>
                                          </p:val>
                                        </p:tav>
                                      </p:tavLst>
                                    </p:anim>
                                    <p:anim calcmode="lin" valueType="num">
                                      <p:cBhvr>
                                        <p:cTn id="37" dur="1000" fill="hold"/>
                                        <p:tgtEl>
                                          <p:spTgt spid="100"/>
                                        </p:tgtEl>
                                        <p:attrNameLst>
                                          <p:attrName>ppt_h</p:attrName>
                                        </p:attrNameLst>
                                      </p:cBhvr>
                                      <p:tavLst>
                                        <p:tav tm="0">
                                          <p:val>
                                            <p:fltVal val="0"/>
                                          </p:val>
                                        </p:tav>
                                        <p:tav tm="100000">
                                          <p:val>
                                            <p:strVal val="#ppt_h"/>
                                          </p:val>
                                        </p:tav>
                                      </p:tavLst>
                                    </p:anim>
                                    <p:anim calcmode="lin" valueType="num">
                                      <p:cBhvr>
                                        <p:cTn id="38" dur="1000" fill="hold"/>
                                        <p:tgtEl>
                                          <p:spTgt spid="100"/>
                                        </p:tgtEl>
                                        <p:attrNameLst>
                                          <p:attrName>style.rotation</p:attrName>
                                        </p:attrNameLst>
                                      </p:cBhvr>
                                      <p:tavLst>
                                        <p:tav tm="0">
                                          <p:val>
                                            <p:fltVal val="90"/>
                                          </p:val>
                                        </p:tav>
                                        <p:tav tm="100000">
                                          <p:val>
                                            <p:fltVal val="0"/>
                                          </p:val>
                                        </p:tav>
                                      </p:tavLst>
                                    </p:anim>
                                    <p:animEffect transition="in" filter="fade">
                                      <p:cBhvr>
                                        <p:cTn id="39" dur="1000"/>
                                        <p:tgtEl>
                                          <p:spTgt spid="100"/>
                                        </p:tgtEl>
                                      </p:cBhvr>
                                    </p:animEffect>
                                  </p:childTnLst>
                                </p:cTn>
                              </p:par>
                            </p:childTnLst>
                          </p:cTn>
                        </p:par>
                        <p:par>
                          <p:cTn id="40" fill="hold">
                            <p:stCondLst>
                              <p:cond delay="1500"/>
                            </p:stCondLst>
                            <p:childTnLst>
                              <p:par>
                                <p:cTn id="41" presetID="2" presetClass="entr" presetSubtype="6" fill="hold" nodeType="after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500" fill="hold"/>
                                        <p:tgtEl>
                                          <p:spTgt spid="135"/>
                                        </p:tgtEl>
                                        <p:attrNameLst>
                                          <p:attrName>ppt_x</p:attrName>
                                        </p:attrNameLst>
                                      </p:cBhvr>
                                      <p:tavLst>
                                        <p:tav tm="0">
                                          <p:val>
                                            <p:strVal val="1+#ppt_w/2"/>
                                          </p:val>
                                        </p:tav>
                                        <p:tav tm="100000">
                                          <p:val>
                                            <p:strVal val="#ppt_x"/>
                                          </p:val>
                                        </p:tav>
                                      </p:tavLst>
                                    </p:anim>
                                    <p:anim calcmode="lin" valueType="num">
                                      <p:cBhvr additive="base">
                                        <p:cTn id="44" dur="1500" fill="hold"/>
                                        <p:tgtEl>
                                          <p:spTgt spid="135"/>
                                        </p:tgtEl>
                                        <p:attrNameLst>
                                          <p:attrName>ppt_y</p:attrName>
                                        </p:attrNameLst>
                                      </p:cBhvr>
                                      <p:tavLst>
                                        <p:tav tm="0">
                                          <p:val>
                                            <p:strVal val="1+#ppt_h/2"/>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1000"/>
                                        <p:tgtEl>
                                          <p:spTgt spid="84"/>
                                        </p:tgtEl>
                                      </p:cBhvr>
                                    </p:animEffect>
                                    <p:anim calcmode="lin" valueType="num">
                                      <p:cBhvr>
                                        <p:cTn id="48" dur="1000" fill="hold"/>
                                        <p:tgtEl>
                                          <p:spTgt spid="84"/>
                                        </p:tgtEl>
                                        <p:attrNameLst>
                                          <p:attrName>ppt_x</p:attrName>
                                        </p:attrNameLst>
                                      </p:cBhvr>
                                      <p:tavLst>
                                        <p:tav tm="0">
                                          <p:val>
                                            <p:strVal val="#ppt_x"/>
                                          </p:val>
                                        </p:tav>
                                        <p:tav tm="100000">
                                          <p:val>
                                            <p:strVal val="#ppt_x"/>
                                          </p:val>
                                        </p:tav>
                                      </p:tavLst>
                                    </p:anim>
                                    <p:anim calcmode="lin" valueType="num">
                                      <p:cBhvr>
                                        <p:cTn id="49" dur="1000" fill="hold"/>
                                        <p:tgtEl>
                                          <p:spTgt spid="84"/>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grpId="0" nodeType="afterEffect">
                                  <p:stCondLst>
                                    <p:cond delay="0"/>
                                  </p:stCondLst>
                                  <p:iterate type="lt">
                                    <p:tmPct val="30000"/>
                                  </p:iterate>
                                  <p:childTnLst>
                                    <p:set>
                                      <p:cBhvr>
                                        <p:cTn id="52" dur="1" fill="hold">
                                          <p:stCondLst>
                                            <p:cond delay="0"/>
                                          </p:stCondLst>
                                        </p:cTn>
                                        <p:tgtEl>
                                          <p:spTgt spid="27"/>
                                        </p:tgtEl>
                                        <p:attrNameLst>
                                          <p:attrName>style.visibility</p:attrName>
                                        </p:attrNameLst>
                                      </p:cBhvr>
                                      <p:to>
                                        <p:strVal val="visible"/>
                                      </p:to>
                                    </p:set>
                                    <p:animEffect transition="in" filter="wipe(left)">
                                      <p:cBhvr>
                                        <p:cTn id="53" dur="100"/>
                                        <p:tgtEl>
                                          <p:spTgt spid="27"/>
                                        </p:tgtEl>
                                      </p:cBhvr>
                                    </p:animEffect>
                                  </p:childTnLst>
                                </p:cTn>
                              </p:par>
                            </p:childTnLst>
                          </p:cTn>
                        </p:par>
                        <p:par>
                          <p:cTn id="54" fill="hold">
                            <p:stCondLst>
                              <p:cond delay="336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8"/>
                                        </p:tgtEl>
                                        <p:attrNameLst>
                                          <p:attrName>style.visibility</p:attrName>
                                        </p:attrNameLst>
                                      </p:cBhvr>
                                      <p:to>
                                        <p:strVal val="visible"/>
                                      </p:to>
                                    </p:set>
                                    <p:animEffect transition="in" filter="wipe(left)">
                                      <p:cBhvr>
                                        <p:cTn id="57" dur="1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00"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528" y="5229271"/>
            <a:ext cx="5828556" cy="2029377"/>
          </a:xfrm>
          <a:prstGeom prst="rect">
            <a:avLst/>
          </a:prstGeom>
        </p:spPr>
      </p:pic>
      <p:grpSp>
        <p:nvGrpSpPr>
          <p:cNvPr id="36" name="组合 35"/>
          <p:cNvGrpSpPr/>
          <p:nvPr/>
        </p:nvGrpSpPr>
        <p:grpSpPr>
          <a:xfrm>
            <a:off x="10315025" y="1773610"/>
            <a:ext cx="1440160" cy="1065493"/>
            <a:chOff x="6935916" y="343637"/>
            <a:chExt cx="1713877" cy="1135367"/>
          </a:xfrm>
        </p:grpSpPr>
        <p:pic>
          <p:nvPicPr>
            <p:cNvPr id="37"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3558777" y="2461885"/>
            <a:ext cx="7632848" cy="3158517"/>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
          <p:cNvSpPr/>
          <p:nvPr/>
        </p:nvSpPr>
        <p:spPr>
          <a:xfrm>
            <a:off x="5812488" y="2161773"/>
            <a:ext cx="3595086" cy="600224"/>
          </a:xfrm>
          <a:prstGeom prst="roundRect">
            <a:avLst>
              <a:gd name="adj" fmla="val 48749"/>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7011142" y="2262193"/>
            <a:ext cx="1198880" cy="398780"/>
          </a:xfrm>
          <a:prstGeom prst="rect">
            <a:avLst/>
          </a:prstGeom>
          <a:noFill/>
        </p:spPr>
        <p:txBody>
          <a:bodyPr wrap="none" rtlCol="0">
            <a:spAutoFit/>
          </a:bodyPr>
          <a:lstStyle/>
          <a:p>
            <a:pPr algn="l"/>
            <a:r>
              <a:rPr lang="zh-CN" altLang="en-US" sz="2000" b="1" dirty="0">
                <a:solidFill>
                  <a:srgbClr val="C00000"/>
                </a:solidFill>
                <a:latin typeface="微软雅黑" panose="020B0503020204020204" pitchFamily="82" charset="2"/>
                <a:ea typeface="微软雅黑" panose="020B0503020204020204" pitchFamily="82" charset="2"/>
              </a:rPr>
              <a:t>样本获取</a:t>
            </a:r>
          </a:p>
        </p:txBody>
      </p:sp>
      <p:sp>
        <p:nvSpPr>
          <p:cNvPr id="26" name="矩形 25"/>
          <p:cNvSpPr/>
          <p:nvPr/>
        </p:nvSpPr>
        <p:spPr>
          <a:xfrm>
            <a:off x="993794" y="3560068"/>
            <a:ext cx="2331507" cy="683895"/>
          </a:xfrm>
          <a:prstGeom prst="rect">
            <a:avLst/>
          </a:prstGeom>
        </p:spPr>
        <p:txBody>
          <a:bodyPr wrap="square" lIns="68580" tIns="34290" rIns="68580" bIns="34290">
            <a:spAutoFit/>
          </a:bodyPr>
          <a:lstStyle/>
          <a:p>
            <a:pPr algn="ctr"/>
            <a:r>
              <a:rPr lang="zh-CN" altLang="en-US" sz="4000" b="1" dirty="0">
                <a:solidFill>
                  <a:srgbClr val="C00000"/>
                </a:solidFill>
                <a:latin typeface="微软雅黑" panose="020B0503020204020204" pitchFamily="82" charset="2"/>
                <a:ea typeface="微软雅黑" panose="020B0503020204020204" pitchFamily="82" charset="2"/>
              </a:rPr>
              <a:t>调查分析</a:t>
            </a:r>
          </a:p>
        </p:txBody>
      </p:sp>
      <p:sp>
        <p:nvSpPr>
          <p:cNvPr id="30" name="矩形 29"/>
          <p:cNvSpPr/>
          <p:nvPr/>
        </p:nvSpPr>
        <p:spPr>
          <a:xfrm>
            <a:off x="4055272" y="3030285"/>
            <a:ext cx="6696744" cy="1348105"/>
          </a:xfrm>
          <a:prstGeom prst="rect">
            <a:avLst/>
          </a:prstGeom>
        </p:spPr>
        <p:txBody>
          <a:bodyPr wrap="square" lIns="68580" tIns="34290" rIns="68580" bIns="34290">
            <a:spAutoFit/>
          </a:bodyPr>
          <a:lstStyle/>
          <a:p>
            <a:pPr algn="just">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rPr>
              <a:t>       本研究数据通过发放调查问卷的方式获取，问卷发放对象主要是上海高校的党总部、党支部、教师、学生党员。共发放300份问卷，回收260份，回收率为86.7%。对回收后的问卷进行审核和筛选，剔除了无效问卷，最终得到198份有效问卷。</a:t>
            </a:r>
            <a:endParaRPr lang="en-US" altLang="zh-CN" sz="16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500" fill="hold"/>
                                        <p:tgtEl>
                                          <p:spTgt spid="36"/>
                                        </p:tgtEl>
                                        <p:attrNameLst>
                                          <p:attrName>ppt_x</p:attrName>
                                        </p:attrNameLst>
                                      </p:cBhvr>
                                      <p:tavLst>
                                        <p:tav tm="0">
                                          <p:val>
                                            <p:strVal val="1+#ppt_w/2"/>
                                          </p:val>
                                        </p:tav>
                                        <p:tav tm="100000">
                                          <p:val>
                                            <p:strVal val="#ppt_x"/>
                                          </p:val>
                                        </p:tav>
                                      </p:tavLst>
                                    </p:anim>
                                    <p:anim calcmode="lin" valueType="num">
                                      <p:cBhvr additive="base">
                                        <p:cTn id="13" dur="150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iterate type="lt">
                                    <p:tmPct val="30000"/>
                                  </p:iterate>
                                  <p:childTnLst>
                                    <p:set>
                                      <p:cBhvr>
                                        <p:cTn id="16" dur="1" fill="hold">
                                          <p:stCondLst>
                                            <p:cond delay="0"/>
                                          </p:stCondLst>
                                        </p:cTn>
                                        <p:tgtEl>
                                          <p:spTgt spid="26"/>
                                        </p:tgtEl>
                                        <p:attrNameLst>
                                          <p:attrName>style.visibility</p:attrName>
                                        </p:attrNameLst>
                                      </p:cBhvr>
                                      <p:to>
                                        <p:strVal val="visible"/>
                                      </p:to>
                                    </p:set>
                                    <p:animEffect transition="in" filter="wipe(left)">
                                      <p:cBhvr>
                                        <p:cTn id="17" dur="100"/>
                                        <p:tgtEl>
                                          <p:spTgt spid="26"/>
                                        </p:tgtEl>
                                      </p:cBhvr>
                                    </p:animEffect>
                                  </p:childTnLst>
                                </p:cTn>
                              </p:par>
                            </p:childTnLst>
                          </p:cTn>
                        </p:par>
                        <p:par>
                          <p:cTn id="18" fill="hold">
                            <p:stCondLst>
                              <p:cond delay="1690"/>
                            </p:stCondLst>
                            <p:childTnLst>
                              <p:par>
                                <p:cTn id="19" presetID="14" presetClass="entr" presetSubtype="1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par>
                          <p:cTn id="25" fill="hold">
                            <p:stCondLst>
                              <p:cond delay="2190"/>
                            </p:stCondLst>
                            <p:childTnLst>
                              <p:par>
                                <p:cTn id="26" presetID="21"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childTnLst>
                          </p:cTn>
                        </p:par>
                        <p:par>
                          <p:cTn id="29" fill="hold">
                            <p:stCondLst>
                              <p:cond delay="419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30"/>
                                        </p:tgtEl>
                                        <p:attrNameLst>
                                          <p:attrName>style.visibility</p:attrName>
                                        </p:attrNameLst>
                                      </p:cBhvr>
                                      <p:to>
                                        <p:strVal val="visible"/>
                                      </p:to>
                                    </p:set>
                                    <p:animEffect transition="in" filter="wipe(left)">
                                      <p:cBhvr>
                                        <p:cTn id="32"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p:bldP spid="26"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528" y="5229271"/>
            <a:ext cx="5828556" cy="2029377"/>
          </a:xfrm>
          <a:prstGeom prst="rect">
            <a:avLst/>
          </a:prstGeom>
        </p:spPr>
      </p:pic>
      <p:grpSp>
        <p:nvGrpSpPr>
          <p:cNvPr id="36" name="组合 35"/>
          <p:cNvGrpSpPr/>
          <p:nvPr/>
        </p:nvGrpSpPr>
        <p:grpSpPr>
          <a:xfrm>
            <a:off x="10315025" y="1773610"/>
            <a:ext cx="1440160" cy="1065493"/>
            <a:chOff x="6935916" y="343637"/>
            <a:chExt cx="1713877" cy="1135367"/>
          </a:xfrm>
        </p:grpSpPr>
        <p:pic>
          <p:nvPicPr>
            <p:cNvPr id="37"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615315" y="1543685"/>
            <a:ext cx="10575925" cy="453517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618392" y="1701230"/>
            <a:ext cx="6696744" cy="708025"/>
          </a:xfrm>
          <a:prstGeom prst="rect">
            <a:avLst/>
          </a:prstGeom>
        </p:spPr>
        <p:txBody>
          <a:bodyPr wrap="square" lIns="68580" tIns="34290" rIns="68580" bIns="34290">
            <a:spAutoFit/>
          </a:bodyPr>
          <a:lstStyle/>
          <a:p>
            <a:pPr algn="just">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rPr>
              <a:t>       表1 党组织的整体功能构成及变量定义</a:t>
            </a:r>
          </a:p>
          <a:p>
            <a:pPr algn="just">
              <a:lnSpc>
                <a:spcPct val="130000"/>
              </a:lnSpc>
            </a:pPr>
            <a:endParaRPr lang="zh-CN" altLang="en-US" sz="1600" dirty="0">
              <a:solidFill>
                <a:srgbClr val="C00000"/>
              </a:solidFill>
              <a:latin typeface="微软雅黑" panose="020B0503020204020204" pitchFamily="34" charset="-122"/>
              <a:ea typeface="微软雅黑" panose="020B0503020204020204" pitchFamily="34" charset="-122"/>
            </a:endParaRPr>
          </a:p>
        </p:txBody>
      </p:sp>
      <p:graphicFrame>
        <p:nvGraphicFramePr>
          <p:cNvPr id="3" name="表格 2"/>
          <p:cNvGraphicFramePr/>
          <p:nvPr>
            <p:custDataLst>
              <p:tags r:id="rId1"/>
            </p:custDataLst>
          </p:nvPr>
        </p:nvGraphicFramePr>
        <p:xfrm>
          <a:off x="723900" y="2299335"/>
          <a:ext cx="10140950" cy="3566795"/>
        </p:xfrm>
        <a:graphic>
          <a:graphicData uri="http://schemas.openxmlformats.org/drawingml/2006/table">
            <a:tbl>
              <a:tblPr firstRow="1" bandRow="1">
                <a:tableStyleId>{5940675A-B579-460E-94D1-54222C63F5DA}</a:tableStyleId>
              </a:tblPr>
              <a:tblGrid>
                <a:gridCol w="1493520"/>
                <a:gridCol w="1493520"/>
                <a:gridCol w="5654040"/>
                <a:gridCol w="1499870"/>
              </a:tblGrid>
              <a:tr h="320675">
                <a:tc>
                  <a:txBody>
                    <a:bodyPr/>
                    <a:lstStyle/>
                    <a:p>
                      <a:pPr algn="ctr">
                        <a:buClrTx/>
                        <a:buSzTx/>
                        <a:buFontTx/>
                        <a:buNone/>
                      </a:pPr>
                      <a:r>
                        <a:rPr lang="en-US" sz="1000" b="1">
                          <a:solidFill>
                            <a:schemeClr val="bg2"/>
                          </a:solidFill>
                          <a:latin typeface="宋体" panose="02010600030101010101" pitchFamily="2" charset="-122"/>
                          <a:ea typeface="宋体" panose="02010600030101010101" pitchFamily="2" charset="-122"/>
                          <a:cs typeface="宋体" panose="02010600030101010101" pitchFamily="2" charset="-122"/>
                        </a:rPr>
                        <a:t>自变量</a:t>
                      </a:r>
                    </a:p>
                  </a:txBody>
                  <a:tcPr marL="68580" marR="68580" marT="0" marB="0" anchor="ctr">
                    <a:lnL>
                      <a:noFill/>
                    </a:lnL>
                    <a:lnR w="19050">
                      <a:solidFill>
                        <a:srgbClr val="FFFFFF"/>
                      </a:solidFill>
                      <a:prstDash val="solid"/>
                    </a:lnR>
                    <a:lnT>
                      <a:noFill/>
                    </a:lnT>
                    <a:lnB>
                      <a:noFill/>
                    </a:lnB>
                    <a:lnTlToBr>
                      <a:noFill/>
                    </a:lnTlToBr>
                    <a:lnBlToTr>
                      <a:noFill/>
                    </a:lnBlToTr>
                    <a:solidFill>
                      <a:srgbClr val="404040"/>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潜在变量</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E34D4D"/>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测量变量</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E34D4D"/>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变量定义</a:t>
                      </a:r>
                    </a:p>
                  </a:txBody>
                  <a:tcPr marL="68580" marR="68580" marT="0" marB="0" anchor="ctr">
                    <a:lnL w="19050">
                      <a:solidFill>
                        <a:srgbClr val="FFFFFF"/>
                      </a:solidFill>
                      <a:prstDash val="solid"/>
                    </a:lnL>
                    <a:lnR>
                      <a:noFill/>
                    </a:lnR>
                    <a:lnT>
                      <a:noFill/>
                    </a:lnT>
                    <a:lnB>
                      <a:noFill/>
                    </a:lnB>
                    <a:lnTlToBr>
                      <a:noFill/>
                    </a:lnTlToBr>
                    <a:lnBlToTr>
                      <a:noFill/>
                    </a:lnBlToTr>
                    <a:solidFill>
                      <a:srgbClr val="E34D4D"/>
                    </a:solidFill>
                  </a:tcPr>
                </a:tc>
              </a:tr>
              <a:tr h="321310">
                <a:tc rowSpan="10">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整体功能</a:t>
                      </a:r>
                    </a:p>
                  </a:txBody>
                  <a:tcPr marL="68580" marR="68580" marT="0" marB="0" anchor="ctr">
                    <a:lnL>
                      <a:noFill/>
                    </a:lnL>
                    <a:lnR w="6350">
                      <a:solidFill>
                        <a:srgbClr val="D9D9D9"/>
                      </a:solidFill>
                      <a:prstDash val="dash"/>
                    </a:lnR>
                    <a:lnT>
                      <a:noFill/>
                    </a:lnT>
                    <a:lnB w="19050">
                      <a:solidFill>
                        <a:srgbClr val="E34D4D"/>
                      </a:solidFill>
                      <a:prstDash val="solid"/>
                    </a:lnB>
                    <a:lnTlToBr>
                      <a:noFill/>
                    </a:lnTlToBr>
                    <a:lnBlToTr>
                      <a:noFill/>
                    </a:lnBlToTr>
                    <a:solidFill>
                      <a:srgbClr val="FFFFFF"/>
                    </a:solidFill>
                  </a:tcPr>
                </a:tc>
                <a:tc rowSpan="2">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政治功能</a:t>
                      </a:r>
                    </a:p>
                  </a:txBody>
                  <a:tcPr marL="68580" marR="68580" marT="0" marB="0" anchor="ctr">
                    <a:lnL w="6350">
                      <a:solidFill>
                        <a:srgbClr val="D9D9D9"/>
                      </a:solidFill>
                      <a:prstDash val="dash"/>
                    </a:lnL>
                    <a:lnR w="6350">
                      <a:solidFill>
                        <a:srgbClr val="D9D9D9"/>
                      </a:solidFill>
                      <a:prstDash val="dash"/>
                    </a:lnR>
                    <a:lnT>
                      <a:noFill/>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党建规章、系列讲话的贯彻落实</a:t>
                      </a:r>
                    </a:p>
                  </a:txBody>
                  <a:tcPr marL="68580" marR="68580" marT="0" marB="0" anchor="ctr">
                    <a:lnL w="6350">
                      <a:solidFill>
                        <a:srgbClr val="D9D9D9"/>
                      </a:solidFill>
                      <a:prstDash val="dash"/>
                    </a:lnL>
                    <a:lnR w="6350">
                      <a:solidFill>
                        <a:srgbClr val="D9D9D9"/>
                      </a:solidFill>
                      <a:prstDash val="dash"/>
                    </a:lnR>
                    <a:lnT>
                      <a:noFill/>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x1</a:t>
                      </a:r>
                    </a:p>
                  </a:txBody>
                  <a:tcPr marL="68580" marR="68580" marT="0" marB="0" anchor="ctr">
                    <a:lnL w="6350">
                      <a:solidFill>
                        <a:srgbClr val="D9D9D9"/>
                      </a:solidFill>
                      <a:prstDash val="dash"/>
                    </a:lnL>
                    <a:lnR>
                      <a:noFill/>
                    </a:lnR>
                    <a:lnT>
                      <a:noFill/>
                    </a:lnT>
                    <a:lnB w="6350">
                      <a:solidFill>
                        <a:srgbClr val="D9D9D9"/>
                      </a:solidFill>
                      <a:prstDash val="dash"/>
                    </a:lnB>
                    <a:lnTlToBr>
                      <a:noFill/>
                    </a:lnTlToBr>
                    <a:lnBlToTr>
                      <a:noFill/>
                    </a:lnBlToTr>
                    <a:solidFill>
                      <a:srgbClr val="FFFFFF"/>
                    </a:solidFill>
                  </a:tcPr>
                </a:tc>
              </a:tr>
              <a:tr h="319405">
                <a:tc vMerge="1">
                  <a:txBody>
                    <a:bodyPr/>
                    <a:lstStyle/>
                    <a:p>
                      <a:endParaRPr lang="zh-CN"/>
                    </a:p>
                  </a:txBody>
                  <a:tcPr>
                    <a:lnL>
                      <a:noFill/>
                    </a:lnL>
                    <a:lnR w="6350">
                      <a:solidFill>
                        <a:srgbClr val="D9D9D9"/>
                      </a:solidFill>
                      <a:prstDash val="dash"/>
                    </a:lnR>
                  </a:tcPr>
                </a:tc>
                <a:tc vMerge="1">
                  <a:txBody>
                    <a:bodyPr/>
                    <a:lstStyle/>
                    <a:p>
                      <a:endParaRPr lang="zh-CN"/>
                    </a:p>
                  </a:txBody>
                  <a:tcPr>
                    <a:lnL w="6350">
                      <a:solidFill>
                        <a:srgbClr val="D9D9D9"/>
                      </a:solidFill>
                      <a:prstDash val="dash"/>
                    </a:lnL>
                    <a:lnR w="6350">
                      <a:solidFill>
                        <a:srgbClr val="D9D9D9"/>
                      </a:solidFill>
                      <a:prstDash val="dash"/>
                    </a:lnR>
                    <a:lnB w="6350">
                      <a:solidFill>
                        <a:srgbClr val="D9D9D9"/>
                      </a:solidFill>
                      <a:prstDash val="dash"/>
                    </a:lnB>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大学生培养教育政策的完成情况</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x2</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20675">
                <a:tc vMerge="1">
                  <a:txBody>
                    <a:bodyPr/>
                    <a:lstStyle/>
                    <a:p>
                      <a:endParaRPr lang="zh-CN"/>
                    </a:p>
                  </a:txBody>
                  <a:tcPr>
                    <a:lnL>
                      <a:noFill/>
                    </a:lnL>
                    <a:lnR w="6350">
                      <a:solidFill>
                        <a:srgbClr val="D9D9D9"/>
                      </a:solidFill>
                      <a:prstDash val="dash"/>
                    </a:lnR>
                  </a:tcPr>
                </a:tc>
                <a:tc rowSpan="2">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组织功能</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专题民主生活会</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x3</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21310">
                <a:tc vMerge="1">
                  <a:txBody>
                    <a:bodyPr/>
                    <a:lstStyle/>
                    <a:p>
                      <a:endParaRPr lang="zh-CN"/>
                    </a:p>
                  </a:txBody>
                  <a:tcPr>
                    <a:lnL>
                      <a:noFill/>
                    </a:lnL>
                    <a:lnR w="6350">
                      <a:solidFill>
                        <a:srgbClr val="D9D9D9"/>
                      </a:solidFill>
                      <a:prstDash val="dash"/>
                    </a:lnR>
                  </a:tcPr>
                </a:tc>
                <a:tc vMerge="1">
                  <a:txBody>
                    <a:bodyPr/>
                    <a:lstStyle/>
                    <a:p>
                      <a:endParaRPr lang="zh-CN"/>
                    </a:p>
                  </a:txBody>
                  <a:tcPr>
                    <a:lnL w="6350">
                      <a:solidFill>
                        <a:srgbClr val="D9D9D9"/>
                      </a:solidFill>
                      <a:prstDash val="dash"/>
                    </a:lnL>
                    <a:lnR w="6350">
                      <a:solidFill>
                        <a:srgbClr val="D9D9D9"/>
                      </a:solidFill>
                      <a:prstDash val="dash"/>
                    </a:lnR>
                    <a:lnB w="6350">
                      <a:solidFill>
                        <a:srgbClr val="D9D9D9"/>
                      </a:solidFill>
                      <a:prstDash val="dash"/>
                    </a:lnB>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专题组织生活会</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x4</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20675">
                <a:tc vMerge="1">
                  <a:txBody>
                    <a:bodyPr/>
                    <a:lstStyle/>
                    <a:p>
                      <a:endParaRPr lang="zh-CN"/>
                    </a:p>
                  </a:txBody>
                  <a:tcPr>
                    <a:lnL>
                      <a:noFill/>
                    </a:lnL>
                    <a:lnR w="6350">
                      <a:solidFill>
                        <a:srgbClr val="D9D9D9"/>
                      </a:solidFill>
                      <a:prstDash val="dash"/>
                    </a:lnR>
                  </a:tcPr>
                </a:tc>
                <a:tc rowSpan="2">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文化功能</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品牌建设</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x5</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20675">
                <a:tc vMerge="1">
                  <a:txBody>
                    <a:bodyPr/>
                    <a:lstStyle/>
                    <a:p>
                      <a:endParaRPr lang="zh-CN"/>
                    </a:p>
                  </a:txBody>
                  <a:tcPr>
                    <a:lnL>
                      <a:noFill/>
                    </a:lnL>
                    <a:lnR w="6350">
                      <a:solidFill>
                        <a:srgbClr val="D9D9D9"/>
                      </a:solidFill>
                      <a:prstDash val="dash"/>
                    </a:lnR>
                  </a:tcPr>
                </a:tc>
                <a:tc vMerge="1">
                  <a:txBody>
                    <a:bodyPr/>
                    <a:lstStyle/>
                    <a:p>
                      <a:endParaRPr lang="zh-CN"/>
                    </a:p>
                  </a:txBody>
                  <a:tcPr>
                    <a:lnL w="6350">
                      <a:solidFill>
                        <a:srgbClr val="D9D9D9"/>
                      </a:solidFill>
                      <a:prstDash val="dash"/>
                    </a:lnL>
                    <a:lnR w="6350">
                      <a:solidFill>
                        <a:srgbClr val="D9D9D9"/>
                      </a:solidFill>
                      <a:prstDash val="dash"/>
                    </a:lnR>
                    <a:lnB w="6350">
                      <a:solidFill>
                        <a:srgbClr val="D9D9D9"/>
                      </a:solidFill>
                      <a:prstDash val="dash"/>
                    </a:lnB>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文化传承和塑造</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x6</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39090">
                <a:tc vMerge="1">
                  <a:txBody>
                    <a:bodyPr/>
                    <a:lstStyle/>
                    <a:p>
                      <a:endParaRPr lang="zh-CN"/>
                    </a:p>
                  </a:txBody>
                  <a:tcPr>
                    <a:lnL>
                      <a:noFill/>
                    </a:lnL>
                    <a:lnR w="6350">
                      <a:solidFill>
                        <a:srgbClr val="D9D9D9"/>
                      </a:solidFill>
                      <a:prstDash val="dash"/>
                    </a:lnR>
                  </a:tcPr>
                </a:tc>
                <a:tc rowSpan="2">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协调功能</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基层领导、教工党员、学生党员联动发展</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x7</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21310">
                <a:tc vMerge="1">
                  <a:txBody>
                    <a:bodyPr/>
                    <a:lstStyle/>
                    <a:p>
                      <a:endParaRPr lang="zh-CN"/>
                    </a:p>
                  </a:txBody>
                  <a:tcPr>
                    <a:lnL>
                      <a:noFill/>
                    </a:lnL>
                    <a:lnR w="6350">
                      <a:solidFill>
                        <a:srgbClr val="D9D9D9"/>
                      </a:solidFill>
                      <a:prstDash val="dash"/>
                    </a:lnR>
                  </a:tcPr>
                </a:tc>
                <a:tc vMerge="1">
                  <a:txBody>
                    <a:bodyPr/>
                    <a:lstStyle/>
                    <a:p>
                      <a:endParaRPr lang="zh-CN"/>
                    </a:p>
                  </a:txBody>
                  <a:tcPr>
                    <a:lnL w="6350">
                      <a:solidFill>
                        <a:srgbClr val="D9D9D9"/>
                      </a:solidFill>
                      <a:prstDash val="dash"/>
                    </a:lnL>
                    <a:lnR w="6350">
                      <a:solidFill>
                        <a:srgbClr val="D9D9D9"/>
                      </a:solidFill>
                      <a:prstDash val="dash"/>
                    </a:lnR>
                    <a:lnB w="6350">
                      <a:solidFill>
                        <a:srgbClr val="D9D9D9"/>
                      </a:solidFill>
                      <a:prstDash val="dash"/>
                    </a:lnB>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党建工作融合中心工作</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x8</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20675">
                <a:tc vMerge="1">
                  <a:txBody>
                    <a:bodyPr/>
                    <a:lstStyle/>
                    <a:p>
                      <a:endParaRPr lang="zh-CN"/>
                    </a:p>
                  </a:txBody>
                  <a:tcPr>
                    <a:lnL>
                      <a:noFill/>
                    </a:lnL>
                    <a:lnR w="6350">
                      <a:solidFill>
                        <a:srgbClr val="D9D9D9"/>
                      </a:solidFill>
                      <a:prstDash val="dash"/>
                    </a:lnR>
                  </a:tcPr>
                </a:tc>
                <a:tc rowSpan="2">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创新功能</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19050">
                      <a:solidFill>
                        <a:srgbClr val="E34D4D"/>
                      </a:solidFill>
                      <a:prstDash val="solid"/>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微平台建设与发展情况</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x9</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40995">
                <a:tc vMerge="1">
                  <a:txBody>
                    <a:bodyPr/>
                    <a:lstStyle/>
                    <a:p>
                      <a:endParaRPr lang="zh-CN"/>
                    </a:p>
                  </a:txBody>
                  <a:tcPr>
                    <a:lnL>
                      <a:noFill/>
                    </a:lnL>
                    <a:lnR w="6350">
                      <a:solidFill>
                        <a:srgbClr val="D9D9D9"/>
                      </a:solidFill>
                      <a:prstDash val="dash"/>
                    </a:lnR>
                    <a:lnB w="19050">
                      <a:solidFill>
                        <a:srgbClr val="E34D4D"/>
                      </a:solidFill>
                      <a:prstDash val="solid"/>
                    </a:lnB>
                  </a:tcPr>
                </a:tc>
                <a:tc vMerge="1">
                  <a:txBody>
                    <a:bodyPr/>
                    <a:lstStyle/>
                    <a:p>
                      <a:endParaRPr lang="zh-CN"/>
                    </a:p>
                  </a:txBody>
                  <a:tcPr>
                    <a:lnL w="6350">
                      <a:solidFill>
                        <a:srgbClr val="D9D9D9"/>
                      </a:solidFill>
                      <a:prstDash val="dash"/>
                    </a:lnL>
                    <a:lnR w="6350">
                      <a:solidFill>
                        <a:srgbClr val="D9D9D9"/>
                      </a:solidFill>
                      <a:prstDash val="dash"/>
                    </a:lnR>
                    <a:lnB w="19050">
                      <a:solidFill>
                        <a:srgbClr val="E34D4D"/>
                      </a:solidFill>
                      <a:prstDash val="solid"/>
                    </a:lnB>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“主题党日+”活动</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19050">
                      <a:solidFill>
                        <a:srgbClr val="E34D4D"/>
                      </a:solidFill>
                      <a:prstDash val="solid"/>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x10</a:t>
                      </a:r>
                    </a:p>
                  </a:txBody>
                  <a:tcPr marL="68580" marR="68580" marT="0" marB="0" anchor="ctr">
                    <a:lnL w="6350">
                      <a:solidFill>
                        <a:srgbClr val="D9D9D9"/>
                      </a:solidFill>
                      <a:prstDash val="dash"/>
                    </a:lnL>
                    <a:lnR>
                      <a:noFill/>
                    </a:lnR>
                    <a:lnT w="6350">
                      <a:solidFill>
                        <a:srgbClr val="D9D9D9"/>
                      </a:solidFill>
                      <a:prstDash val="dash"/>
                    </a:lnT>
                    <a:lnB w="19050">
                      <a:solidFill>
                        <a:srgbClr val="E34D4D"/>
                      </a:solidFill>
                      <a:prstDash val="soli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500" fill="hold"/>
                                        <p:tgtEl>
                                          <p:spTgt spid="36"/>
                                        </p:tgtEl>
                                        <p:attrNameLst>
                                          <p:attrName>ppt_x</p:attrName>
                                        </p:attrNameLst>
                                      </p:cBhvr>
                                      <p:tavLst>
                                        <p:tav tm="0">
                                          <p:val>
                                            <p:strVal val="1+#ppt_w/2"/>
                                          </p:val>
                                        </p:tav>
                                        <p:tav tm="100000">
                                          <p:val>
                                            <p:strVal val="#ppt_x"/>
                                          </p:val>
                                        </p:tav>
                                      </p:tavLst>
                                    </p:anim>
                                    <p:anim calcmode="lin" valueType="num">
                                      <p:cBhvr additive="base">
                                        <p:cTn id="13" dur="150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par>
                          <p:cTn id="18" fill="hold">
                            <p:stCondLst>
                              <p:cond delay="3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30"/>
                                        </p:tgtEl>
                                        <p:attrNameLst>
                                          <p:attrName>style.visibility</p:attrName>
                                        </p:attrNameLst>
                                      </p:cBhvr>
                                      <p:to>
                                        <p:strVal val="visible"/>
                                      </p:to>
                                    </p:set>
                                    <p:animEffect transition="in" filter="wipe(left)">
                                      <p:cBhvr>
                                        <p:cTn id="21"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528" y="5229271"/>
            <a:ext cx="5828556" cy="2029377"/>
          </a:xfrm>
          <a:prstGeom prst="rect">
            <a:avLst/>
          </a:prstGeom>
        </p:spPr>
      </p:pic>
      <p:grpSp>
        <p:nvGrpSpPr>
          <p:cNvPr id="36" name="组合 35"/>
          <p:cNvGrpSpPr/>
          <p:nvPr/>
        </p:nvGrpSpPr>
        <p:grpSpPr>
          <a:xfrm>
            <a:off x="10315025" y="1773610"/>
            <a:ext cx="1440160" cy="1065493"/>
            <a:chOff x="6935916" y="343637"/>
            <a:chExt cx="1713877" cy="1135367"/>
          </a:xfrm>
        </p:grpSpPr>
        <p:pic>
          <p:nvPicPr>
            <p:cNvPr id="37"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615315" y="1543685"/>
            <a:ext cx="10575925" cy="453517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853815" y="1791970"/>
            <a:ext cx="6732270" cy="1028065"/>
          </a:xfrm>
          <a:prstGeom prst="rect">
            <a:avLst/>
          </a:prstGeom>
        </p:spPr>
        <p:txBody>
          <a:bodyPr wrap="square" lIns="68580" tIns="34290" rIns="68580" bIns="34290">
            <a:spAutoFit/>
          </a:bodyPr>
          <a:lstStyle/>
          <a:p>
            <a:pPr algn="just">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rPr>
              <a:t>       表2  学院工作效能的构成及变量定义</a:t>
            </a:r>
          </a:p>
          <a:p>
            <a:pPr algn="just">
              <a:lnSpc>
                <a:spcPct val="130000"/>
              </a:lnSpc>
            </a:pPr>
            <a:endParaRPr lang="zh-CN" altLang="en-US" sz="1600" dirty="0">
              <a:solidFill>
                <a:srgbClr val="C00000"/>
              </a:solidFill>
              <a:latin typeface="微软雅黑" panose="020B0503020204020204" pitchFamily="34" charset="-122"/>
              <a:ea typeface="微软雅黑" panose="020B0503020204020204" pitchFamily="34" charset="-122"/>
            </a:endParaRPr>
          </a:p>
          <a:p>
            <a:pPr algn="just">
              <a:lnSpc>
                <a:spcPct val="130000"/>
              </a:lnSpc>
            </a:pPr>
            <a:endParaRPr lang="zh-CN" altLang="en-US" sz="1600" dirty="0">
              <a:solidFill>
                <a:srgbClr val="C00000"/>
              </a:solidFill>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768985" y="2308225"/>
          <a:ext cx="10403840" cy="3794760"/>
        </p:xfrm>
        <a:graphic>
          <a:graphicData uri="http://schemas.openxmlformats.org/drawingml/2006/table">
            <a:tbl>
              <a:tblPr firstRow="1" bandRow="1">
                <a:tableStyleId>{5940675A-B579-460E-94D1-54222C63F5DA}</a:tableStyleId>
              </a:tblPr>
              <a:tblGrid>
                <a:gridCol w="2113915"/>
                <a:gridCol w="1537970"/>
                <a:gridCol w="5213985"/>
                <a:gridCol w="1537970"/>
              </a:tblGrid>
              <a:tr h="421640">
                <a:tc>
                  <a:txBody>
                    <a:bodyPr/>
                    <a:lstStyle/>
                    <a:p>
                      <a:pPr algn="ctr">
                        <a:buClrTx/>
                        <a:buSzTx/>
                        <a:buFontTx/>
                        <a:buNone/>
                      </a:pPr>
                      <a:r>
                        <a:rPr lang="en-US" sz="1000" b="1">
                          <a:solidFill>
                            <a:schemeClr val="bg2"/>
                          </a:solidFill>
                          <a:latin typeface="宋体" panose="02010600030101010101" pitchFamily="2" charset="-122"/>
                          <a:ea typeface="宋体" panose="02010600030101010101" pitchFamily="2" charset="-122"/>
                          <a:cs typeface="宋体" panose="02010600030101010101" pitchFamily="2" charset="-122"/>
                        </a:rPr>
                        <a:t>自变量</a:t>
                      </a:r>
                    </a:p>
                  </a:txBody>
                  <a:tcPr marL="68580" marR="68580" marT="0" marB="0" anchor="ctr">
                    <a:lnL>
                      <a:noFill/>
                    </a:lnL>
                    <a:lnR w="19050">
                      <a:solidFill>
                        <a:srgbClr val="FFFFFF"/>
                      </a:solidFill>
                      <a:prstDash val="solid"/>
                    </a:lnR>
                    <a:lnT>
                      <a:noFill/>
                    </a:lnT>
                    <a:lnB>
                      <a:noFill/>
                    </a:lnB>
                    <a:lnTlToBr>
                      <a:noFill/>
                    </a:lnTlToBr>
                    <a:lnBlToTr>
                      <a:noFill/>
                    </a:lnBlToTr>
                    <a:solidFill>
                      <a:srgbClr val="404040"/>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潜在变量</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E34D4D"/>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测量变量</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E34D4D"/>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变量定义</a:t>
                      </a:r>
                    </a:p>
                  </a:txBody>
                  <a:tcPr marL="68580" marR="68580" marT="0" marB="0" anchor="ctr">
                    <a:lnL w="19050">
                      <a:solidFill>
                        <a:srgbClr val="FFFFFF"/>
                      </a:solidFill>
                      <a:prstDash val="solid"/>
                    </a:lnL>
                    <a:lnR>
                      <a:noFill/>
                    </a:lnR>
                    <a:lnT>
                      <a:noFill/>
                    </a:lnT>
                    <a:lnB>
                      <a:noFill/>
                    </a:lnB>
                    <a:lnTlToBr>
                      <a:noFill/>
                    </a:lnTlToBr>
                    <a:lnBlToTr>
                      <a:noFill/>
                    </a:lnBlToTr>
                    <a:solidFill>
                      <a:srgbClr val="E34D4D"/>
                    </a:solidFill>
                  </a:tcPr>
                </a:tc>
              </a:tr>
              <a:tr h="42164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 </a:t>
                      </a:r>
                    </a:p>
                  </a:txBody>
                  <a:tcPr marL="68580" marR="68580" marT="0" marB="0" anchor="ctr">
                    <a:lnL>
                      <a:noFill/>
                    </a:lnL>
                    <a:lnR w="6350">
                      <a:solidFill>
                        <a:srgbClr val="D9D9D9"/>
                      </a:solidFill>
                      <a:prstDash val="dash"/>
                    </a:lnR>
                    <a:lnT>
                      <a:noFill/>
                    </a:lnT>
                    <a:lnB w="6350">
                      <a:solidFill>
                        <a:srgbClr val="D9D9D9"/>
                      </a:solidFill>
                      <a:prstDash val="dash"/>
                    </a:lnB>
                    <a:lnTlToBr>
                      <a:noFill/>
                    </a:lnTlToBr>
                    <a:lnBlToTr>
                      <a:noFill/>
                    </a:lnBlToTr>
                    <a:solidFill>
                      <a:srgbClr val="FFFFFF"/>
                    </a:solidFill>
                  </a:tcPr>
                </a:tc>
                <a:tc rowSpan="2">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执行能力</a:t>
                      </a:r>
                    </a:p>
                  </a:txBody>
                  <a:tcPr marL="68580" marR="68580" marT="0" marB="0" anchor="ctr">
                    <a:lnL w="6350">
                      <a:solidFill>
                        <a:srgbClr val="D9D9D9"/>
                      </a:solidFill>
                      <a:prstDash val="dash"/>
                    </a:lnL>
                    <a:lnR w="6350">
                      <a:solidFill>
                        <a:srgbClr val="D9D9D9"/>
                      </a:solidFill>
                      <a:prstDash val="dash"/>
                    </a:lnR>
                    <a:lnT>
                      <a:noFill/>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学院党委部署安排的实行质量和效率</a:t>
                      </a:r>
                    </a:p>
                  </a:txBody>
                  <a:tcPr marL="68580" marR="68580" marT="0" marB="0" anchor="ctr">
                    <a:lnL w="6350">
                      <a:solidFill>
                        <a:srgbClr val="D9D9D9"/>
                      </a:solidFill>
                      <a:prstDash val="dash"/>
                    </a:lnL>
                    <a:lnR w="6350">
                      <a:solidFill>
                        <a:srgbClr val="D9D9D9"/>
                      </a:solidFill>
                      <a:prstDash val="dash"/>
                    </a:lnR>
                    <a:lnT>
                      <a:noFill/>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y1</a:t>
                      </a:r>
                    </a:p>
                  </a:txBody>
                  <a:tcPr marL="68580" marR="68580" marT="0" marB="0" anchor="ctr">
                    <a:lnL w="6350">
                      <a:solidFill>
                        <a:srgbClr val="D9D9D9"/>
                      </a:solidFill>
                      <a:prstDash val="dash"/>
                    </a:lnL>
                    <a:lnR>
                      <a:noFill/>
                    </a:lnR>
                    <a:lnT>
                      <a:noFill/>
                    </a:lnT>
                    <a:lnB w="6350">
                      <a:solidFill>
                        <a:srgbClr val="D9D9D9"/>
                      </a:solidFill>
                      <a:prstDash val="dash"/>
                    </a:lnB>
                    <a:lnTlToBr>
                      <a:noFill/>
                    </a:lnTlToBr>
                    <a:lnBlToTr>
                      <a:noFill/>
                    </a:lnBlToTr>
                    <a:solidFill>
                      <a:srgbClr val="FFFFFF"/>
                    </a:solidFill>
                  </a:tcPr>
                </a:tc>
              </a:tr>
              <a:tr h="421640">
                <a:tc rowSpan="7">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学院工作效能</a:t>
                      </a:r>
                    </a:p>
                  </a:txBody>
                  <a:tcPr marL="68580" marR="68580" marT="0" marB="0" anchor="ctr">
                    <a:lnL>
                      <a:noFill/>
                    </a:lnL>
                    <a:lnR w="6350">
                      <a:solidFill>
                        <a:srgbClr val="D9D9D9"/>
                      </a:solidFill>
                      <a:prstDash val="dash"/>
                    </a:lnR>
                    <a:lnT w="6350">
                      <a:solidFill>
                        <a:srgbClr val="D9D9D9"/>
                      </a:solidFill>
                      <a:prstDash val="dash"/>
                    </a:lnT>
                    <a:lnB w="19050">
                      <a:solidFill>
                        <a:srgbClr val="E34D4D"/>
                      </a:solidFill>
                      <a:prstDash val="solid"/>
                    </a:lnB>
                    <a:lnTlToBr>
                      <a:noFill/>
                    </a:lnTlToBr>
                    <a:lnBlToTr>
                      <a:noFill/>
                    </a:lnBlToTr>
                    <a:solidFill>
                      <a:srgbClr val="FFFFFF"/>
                    </a:solidFill>
                  </a:tcPr>
                </a:tc>
                <a:tc vMerge="1">
                  <a:txBody>
                    <a:bodyPr/>
                    <a:lstStyle/>
                    <a:p>
                      <a:endParaRPr lang="zh-CN"/>
                    </a:p>
                  </a:txBody>
                  <a:tcPr>
                    <a:lnL w="6350">
                      <a:solidFill>
                        <a:srgbClr val="D9D9D9"/>
                      </a:solidFill>
                      <a:prstDash val="dash"/>
                    </a:lnL>
                    <a:lnR w="6350">
                      <a:solidFill>
                        <a:srgbClr val="D9D9D9"/>
                      </a:solidFill>
                      <a:prstDash val="dash"/>
                    </a:lnR>
                    <a:lnB w="6350">
                      <a:solidFill>
                        <a:srgbClr val="D9D9D9"/>
                      </a:solidFill>
                      <a:prstDash val="dash"/>
                    </a:lnB>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学院业务工作的完成效果</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y2</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421640">
                <a:tc vMerge="1">
                  <a:txBody>
                    <a:bodyPr/>
                    <a:lstStyle/>
                    <a:p>
                      <a:endParaRPr lang="zh-CN"/>
                    </a:p>
                  </a:txBody>
                  <a:tcPr>
                    <a:lnL>
                      <a:noFill/>
                    </a:lnL>
                    <a:lnR w="6350">
                      <a:solidFill>
                        <a:srgbClr val="D9D9D9"/>
                      </a:solidFill>
                      <a:prstDash val="dash"/>
                    </a:lnR>
                  </a:tcPr>
                </a:tc>
                <a:tc rowSpan="2">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科研水平</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科研创新成果数量</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y3</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421640">
                <a:tc vMerge="1">
                  <a:txBody>
                    <a:bodyPr/>
                    <a:lstStyle/>
                    <a:p>
                      <a:endParaRPr lang="zh-CN"/>
                    </a:p>
                  </a:txBody>
                  <a:tcPr>
                    <a:lnL>
                      <a:noFill/>
                    </a:lnL>
                    <a:lnR w="6350">
                      <a:solidFill>
                        <a:srgbClr val="D9D9D9"/>
                      </a:solidFill>
                      <a:prstDash val="dash"/>
                    </a:lnR>
                  </a:tcPr>
                </a:tc>
                <a:tc vMerge="1">
                  <a:txBody>
                    <a:bodyPr/>
                    <a:lstStyle/>
                    <a:p>
                      <a:endParaRPr lang="zh-CN"/>
                    </a:p>
                  </a:txBody>
                  <a:tcPr>
                    <a:lnL w="6350">
                      <a:solidFill>
                        <a:srgbClr val="D9D9D9"/>
                      </a:solidFill>
                      <a:prstDash val="dash"/>
                    </a:lnL>
                    <a:lnR w="6350">
                      <a:solidFill>
                        <a:srgbClr val="D9D9D9"/>
                      </a:solidFill>
                      <a:prstDash val="dash"/>
                    </a:lnR>
                    <a:lnB w="6350">
                      <a:solidFill>
                        <a:srgbClr val="D9D9D9"/>
                      </a:solidFill>
                      <a:prstDash val="dash"/>
                    </a:lnB>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购买技术设备或专利</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y4</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421640">
                <a:tc vMerge="1">
                  <a:txBody>
                    <a:bodyPr/>
                    <a:lstStyle/>
                    <a:p>
                      <a:endParaRPr lang="zh-CN"/>
                    </a:p>
                  </a:txBody>
                  <a:tcPr>
                    <a:lnL>
                      <a:noFill/>
                    </a:lnL>
                    <a:lnR w="6350">
                      <a:solidFill>
                        <a:srgbClr val="D9D9D9"/>
                      </a:solidFill>
                      <a:prstDash val="dash"/>
                    </a:lnR>
                  </a:tcPr>
                </a:tc>
                <a:tc rowSpan="2">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教学质量</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教学目标任务完成情况</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y5</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421640">
                <a:tc vMerge="1">
                  <a:txBody>
                    <a:bodyPr/>
                    <a:lstStyle/>
                    <a:p>
                      <a:endParaRPr lang="zh-CN"/>
                    </a:p>
                  </a:txBody>
                  <a:tcPr>
                    <a:lnL>
                      <a:noFill/>
                    </a:lnL>
                    <a:lnR w="6350">
                      <a:solidFill>
                        <a:srgbClr val="D9D9D9"/>
                      </a:solidFill>
                      <a:prstDash val="dash"/>
                    </a:lnR>
                  </a:tcPr>
                </a:tc>
                <a:tc vMerge="1">
                  <a:txBody>
                    <a:bodyPr/>
                    <a:lstStyle/>
                    <a:p>
                      <a:endParaRPr lang="zh-CN"/>
                    </a:p>
                  </a:txBody>
                  <a:tcPr>
                    <a:lnL w="6350">
                      <a:solidFill>
                        <a:srgbClr val="D9D9D9"/>
                      </a:solidFill>
                      <a:prstDash val="dash"/>
                    </a:lnL>
                    <a:lnR w="6350">
                      <a:solidFill>
                        <a:srgbClr val="D9D9D9"/>
                      </a:solidFill>
                      <a:prstDash val="dash"/>
                    </a:lnR>
                    <a:lnB w="6350">
                      <a:solidFill>
                        <a:srgbClr val="D9D9D9"/>
                      </a:solidFill>
                      <a:prstDash val="dash"/>
                    </a:lnB>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学生学习的参与度和满意度</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y6</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421640">
                <a:tc vMerge="1">
                  <a:txBody>
                    <a:bodyPr/>
                    <a:lstStyle/>
                    <a:p>
                      <a:endParaRPr lang="zh-CN"/>
                    </a:p>
                  </a:txBody>
                  <a:tcPr>
                    <a:lnL>
                      <a:noFill/>
                    </a:lnL>
                    <a:lnR w="6350">
                      <a:solidFill>
                        <a:srgbClr val="D9D9D9"/>
                      </a:solidFill>
                      <a:prstDash val="dash"/>
                    </a:lnR>
                  </a:tcPr>
                </a:tc>
                <a:tc rowSpan="2">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管理效率</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19050">
                      <a:solidFill>
                        <a:srgbClr val="E34D4D"/>
                      </a:solidFill>
                      <a:prstDash val="solid"/>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与各部门工作的协调能力</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y7</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421640">
                <a:tc vMerge="1">
                  <a:txBody>
                    <a:bodyPr/>
                    <a:lstStyle/>
                    <a:p>
                      <a:endParaRPr lang="zh-CN"/>
                    </a:p>
                  </a:txBody>
                  <a:tcPr>
                    <a:lnL>
                      <a:noFill/>
                    </a:lnL>
                    <a:lnR w="6350">
                      <a:solidFill>
                        <a:srgbClr val="D9D9D9"/>
                      </a:solidFill>
                      <a:prstDash val="dash"/>
                    </a:lnR>
                    <a:lnB w="19050">
                      <a:solidFill>
                        <a:srgbClr val="E34D4D"/>
                      </a:solidFill>
                      <a:prstDash val="solid"/>
                    </a:lnB>
                  </a:tcPr>
                </a:tc>
                <a:tc vMerge="1">
                  <a:txBody>
                    <a:bodyPr/>
                    <a:lstStyle/>
                    <a:p>
                      <a:endParaRPr lang="zh-CN"/>
                    </a:p>
                  </a:txBody>
                  <a:tcPr>
                    <a:lnL w="6350">
                      <a:solidFill>
                        <a:srgbClr val="D9D9D9"/>
                      </a:solidFill>
                      <a:prstDash val="dash"/>
                    </a:lnL>
                    <a:lnR w="6350">
                      <a:solidFill>
                        <a:srgbClr val="D9D9D9"/>
                      </a:solidFill>
                      <a:prstDash val="dash"/>
                    </a:lnR>
                    <a:lnB w="19050">
                      <a:solidFill>
                        <a:srgbClr val="E34D4D"/>
                      </a:solidFill>
                      <a:prstDash val="solid"/>
                    </a:lnB>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工作完成情况</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19050">
                      <a:solidFill>
                        <a:srgbClr val="E34D4D"/>
                      </a:solidFill>
                      <a:prstDash val="solid"/>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y8</a:t>
                      </a:r>
                    </a:p>
                  </a:txBody>
                  <a:tcPr marL="68580" marR="68580" marT="0" marB="0" anchor="ctr">
                    <a:lnL w="6350">
                      <a:solidFill>
                        <a:srgbClr val="D9D9D9"/>
                      </a:solidFill>
                      <a:prstDash val="dash"/>
                    </a:lnL>
                    <a:lnR>
                      <a:noFill/>
                    </a:lnR>
                    <a:lnT w="6350">
                      <a:solidFill>
                        <a:srgbClr val="D9D9D9"/>
                      </a:solidFill>
                      <a:prstDash val="dash"/>
                    </a:lnT>
                    <a:lnB w="19050">
                      <a:solidFill>
                        <a:srgbClr val="E34D4D"/>
                      </a:solidFill>
                      <a:prstDash val="soli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500" fill="hold"/>
                                        <p:tgtEl>
                                          <p:spTgt spid="36"/>
                                        </p:tgtEl>
                                        <p:attrNameLst>
                                          <p:attrName>ppt_x</p:attrName>
                                        </p:attrNameLst>
                                      </p:cBhvr>
                                      <p:tavLst>
                                        <p:tav tm="0">
                                          <p:val>
                                            <p:strVal val="1+#ppt_w/2"/>
                                          </p:val>
                                        </p:tav>
                                        <p:tav tm="100000">
                                          <p:val>
                                            <p:strVal val="#ppt_x"/>
                                          </p:val>
                                        </p:tav>
                                      </p:tavLst>
                                    </p:anim>
                                    <p:anim calcmode="lin" valueType="num">
                                      <p:cBhvr additive="base">
                                        <p:cTn id="13" dur="150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par>
                          <p:cTn id="18" fill="hold">
                            <p:stCondLst>
                              <p:cond delay="3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30"/>
                                        </p:tgtEl>
                                        <p:attrNameLst>
                                          <p:attrName>style.visibility</p:attrName>
                                        </p:attrNameLst>
                                      </p:cBhvr>
                                      <p:to>
                                        <p:strVal val="visible"/>
                                      </p:to>
                                    </p:set>
                                    <p:animEffect transition="in" filter="wipe(left)">
                                      <p:cBhvr>
                                        <p:cTn id="21"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528" y="5229271"/>
            <a:ext cx="5828556" cy="2029377"/>
          </a:xfrm>
          <a:prstGeom prst="rect">
            <a:avLst/>
          </a:prstGeom>
        </p:spPr>
      </p:pic>
      <p:grpSp>
        <p:nvGrpSpPr>
          <p:cNvPr id="36" name="组合 35"/>
          <p:cNvGrpSpPr/>
          <p:nvPr/>
        </p:nvGrpSpPr>
        <p:grpSpPr>
          <a:xfrm>
            <a:off x="10315025" y="1773610"/>
            <a:ext cx="1440160" cy="1065493"/>
            <a:chOff x="6935916" y="343637"/>
            <a:chExt cx="1713877" cy="1135367"/>
          </a:xfrm>
        </p:grpSpPr>
        <p:pic>
          <p:nvPicPr>
            <p:cNvPr id="37"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3558777" y="2461885"/>
            <a:ext cx="7632848" cy="3158517"/>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
          <p:cNvSpPr/>
          <p:nvPr/>
        </p:nvSpPr>
        <p:spPr>
          <a:xfrm>
            <a:off x="5812488" y="2161773"/>
            <a:ext cx="3595086" cy="600224"/>
          </a:xfrm>
          <a:prstGeom prst="roundRect">
            <a:avLst>
              <a:gd name="adj" fmla="val 48749"/>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7011142" y="2262193"/>
            <a:ext cx="1198880" cy="398780"/>
          </a:xfrm>
          <a:prstGeom prst="rect">
            <a:avLst/>
          </a:prstGeom>
          <a:noFill/>
        </p:spPr>
        <p:txBody>
          <a:bodyPr wrap="none" rtlCol="0">
            <a:spAutoFit/>
          </a:bodyPr>
          <a:lstStyle/>
          <a:p>
            <a:pPr algn="l"/>
            <a:r>
              <a:rPr lang="zh-CN" altLang="en-US" sz="2000" b="1" dirty="0">
                <a:solidFill>
                  <a:srgbClr val="C00000"/>
                </a:solidFill>
                <a:latin typeface="微软雅黑" panose="020B0503020204020204" pitchFamily="82" charset="2"/>
                <a:ea typeface="微软雅黑" panose="020B0503020204020204" pitchFamily="82" charset="2"/>
              </a:rPr>
              <a:t>模型构建</a:t>
            </a:r>
          </a:p>
        </p:txBody>
      </p:sp>
      <p:sp>
        <p:nvSpPr>
          <p:cNvPr id="26" name="矩形 25"/>
          <p:cNvSpPr/>
          <p:nvPr/>
        </p:nvSpPr>
        <p:spPr>
          <a:xfrm>
            <a:off x="993794" y="3560068"/>
            <a:ext cx="2331507" cy="683895"/>
          </a:xfrm>
          <a:prstGeom prst="rect">
            <a:avLst/>
          </a:prstGeom>
        </p:spPr>
        <p:txBody>
          <a:bodyPr wrap="square" lIns="68580" tIns="34290" rIns="68580" bIns="34290">
            <a:spAutoFit/>
          </a:bodyPr>
          <a:lstStyle/>
          <a:p>
            <a:pPr algn="ctr"/>
            <a:r>
              <a:rPr lang="zh-CN" altLang="en-US" sz="4000" b="1" dirty="0">
                <a:solidFill>
                  <a:srgbClr val="C00000"/>
                </a:solidFill>
                <a:latin typeface="微软雅黑" panose="020B0503020204020204" pitchFamily="82" charset="2"/>
                <a:ea typeface="微软雅黑" panose="020B0503020204020204" pitchFamily="82" charset="2"/>
              </a:rPr>
              <a:t>调查分析</a:t>
            </a:r>
          </a:p>
        </p:txBody>
      </p:sp>
      <p:sp>
        <p:nvSpPr>
          <p:cNvPr id="30" name="矩形 29"/>
          <p:cNvSpPr/>
          <p:nvPr/>
        </p:nvSpPr>
        <p:spPr>
          <a:xfrm>
            <a:off x="4055272" y="3030285"/>
            <a:ext cx="6696744" cy="1348105"/>
          </a:xfrm>
          <a:prstGeom prst="rect">
            <a:avLst/>
          </a:prstGeom>
        </p:spPr>
        <p:txBody>
          <a:bodyPr wrap="square" lIns="68580" tIns="34290" rIns="68580" bIns="34290">
            <a:spAutoFit/>
          </a:bodyPr>
          <a:lstStyle/>
          <a:p>
            <a:pPr algn="just">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rPr>
              <a:t>      采用结构方程模型，从党组织的功能角度和学院的业务效率分析对党组织效能的影响，自变量包括党组织整体功能和学院中心工作效能，因变量是执行能力、科研水平、教学质量和管理效率，构建的结构方程概念模型如下图1。</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500" fill="hold"/>
                                        <p:tgtEl>
                                          <p:spTgt spid="36"/>
                                        </p:tgtEl>
                                        <p:attrNameLst>
                                          <p:attrName>ppt_x</p:attrName>
                                        </p:attrNameLst>
                                      </p:cBhvr>
                                      <p:tavLst>
                                        <p:tav tm="0">
                                          <p:val>
                                            <p:strVal val="1+#ppt_w/2"/>
                                          </p:val>
                                        </p:tav>
                                        <p:tav tm="100000">
                                          <p:val>
                                            <p:strVal val="#ppt_x"/>
                                          </p:val>
                                        </p:tav>
                                      </p:tavLst>
                                    </p:anim>
                                    <p:anim calcmode="lin" valueType="num">
                                      <p:cBhvr additive="base">
                                        <p:cTn id="13" dur="150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iterate type="lt">
                                    <p:tmPct val="30000"/>
                                  </p:iterate>
                                  <p:childTnLst>
                                    <p:set>
                                      <p:cBhvr>
                                        <p:cTn id="16" dur="1" fill="hold">
                                          <p:stCondLst>
                                            <p:cond delay="0"/>
                                          </p:stCondLst>
                                        </p:cTn>
                                        <p:tgtEl>
                                          <p:spTgt spid="26"/>
                                        </p:tgtEl>
                                        <p:attrNameLst>
                                          <p:attrName>style.visibility</p:attrName>
                                        </p:attrNameLst>
                                      </p:cBhvr>
                                      <p:to>
                                        <p:strVal val="visible"/>
                                      </p:to>
                                    </p:set>
                                    <p:animEffect transition="in" filter="wipe(left)">
                                      <p:cBhvr>
                                        <p:cTn id="17" dur="100"/>
                                        <p:tgtEl>
                                          <p:spTgt spid="26"/>
                                        </p:tgtEl>
                                      </p:cBhvr>
                                    </p:animEffect>
                                  </p:childTnLst>
                                </p:cTn>
                              </p:par>
                            </p:childTnLst>
                          </p:cTn>
                        </p:par>
                        <p:par>
                          <p:cTn id="18" fill="hold">
                            <p:stCondLst>
                              <p:cond delay="1690"/>
                            </p:stCondLst>
                            <p:childTnLst>
                              <p:par>
                                <p:cTn id="19" presetID="14" presetClass="entr" presetSubtype="1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par>
                          <p:cTn id="25" fill="hold">
                            <p:stCondLst>
                              <p:cond delay="2190"/>
                            </p:stCondLst>
                            <p:childTnLst>
                              <p:par>
                                <p:cTn id="26" presetID="21"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childTnLst>
                          </p:cTn>
                        </p:par>
                        <p:par>
                          <p:cTn id="29" fill="hold">
                            <p:stCondLst>
                              <p:cond delay="419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30"/>
                                        </p:tgtEl>
                                        <p:attrNameLst>
                                          <p:attrName>style.visibility</p:attrName>
                                        </p:attrNameLst>
                                      </p:cBhvr>
                                      <p:to>
                                        <p:strVal val="visible"/>
                                      </p:to>
                                    </p:set>
                                    <p:animEffect transition="in" filter="wipe(left)">
                                      <p:cBhvr>
                                        <p:cTn id="32"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p:bldP spid="26"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528" y="5229271"/>
            <a:ext cx="5828556" cy="2029377"/>
          </a:xfrm>
          <a:prstGeom prst="rect">
            <a:avLst/>
          </a:prstGeom>
        </p:spPr>
      </p:pic>
      <p:grpSp>
        <p:nvGrpSpPr>
          <p:cNvPr id="36" name="组合 35"/>
          <p:cNvGrpSpPr/>
          <p:nvPr/>
        </p:nvGrpSpPr>
        <p:grpSpPr>
          <a:xfrm>
            <a:off x="10315025" y="1773610"/>
            <a:ext cx="1440160" cy="1065493"/>
            <a:chOff x="6935916" y="343637"/>
            <a:chExt cx="1713877" cy="1135367"/>
          </a:xfrm>
        </p:grpSpPr>
        <p:pic>
          <p:nvPicPr>
            <p:cNvPr id="37"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615315" y="1543685"/>
            <a:ext cx="10575925" cy="453517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493297" y="1792035"/>
            <a:ext cx="6696744" cy="708025"/>
          </a:xfrm>
          <a:prstGeom prst="rect">
            <a:avLst/>
          </a:prstGeom>
        </p:spPr>
        <p:txBody>
          <a:bodyPr wrap="square" lIns="68580" tIns="34290" rIns="68580" bIns="34290">
            <a:spAutoFit/>
          </a:bodyPr>
          <a:lstStyle/>
          <a:p>
            <a:pPr algn="just">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rPr>
              <a:t>       </a:t>
            </a:r>
          </a:p>
          <a:p>
            <a:pPr algn="just">
              <a:lnSpc>
                <a:spcPct val="130000"/>
              </a:lnSpc>
            </a:pPr>
            <a:endParaRPr lang="zh-CN" altLang="en-US" sz="1600"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6"/>
          <a:stretch>
            <a:fillRect/>
          </a:stretch>
        </p:blipFill>
        <p:spPr>
          <a:xfrm>
            <a:off x="695960" y="1661795"/>
            <a:ext cx="10239375" cy="3790950"/>
          </a:xfrm>
          <a:prstGeom prst="rect">
            <a:avLst/>
          </a:prstGeom>
        </p:spPr>
      </p:pic>
      <p:sp>
        <p:nvSpPr>
          <p:cNvPr id="5" name="矩形 4"/>
          <p:cNvSpPr/>
          <p:nvPr/>
        </p:nvSpPr>
        <p:spPr>
          <a:xfrm>
            <a:off x="3764442" y="5600130"/>
            <a:ext cx="6696744" cy="387985"/>
          </a:xfrm>
          <a:prstGeom prst="rect">
            <a:avLst/>
          </a:prstGeom>
        </p:spPr>
        <p:txBody>
          <a:bodyPr wrap="square" lIns="68580" tIns="34290" rIns="68580" bIns="34290">
            <a:spAutoFit/>
          </a:bodyPr>
          <a:lstStyle/>
          <a:p>
            <a:pPr algn="just">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rPr>
              <a:t>       表2  学院工作效能的构成及变量定义</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500" fill="hold"/>
                                        <p:tgtEl>
                                          <p:spTgt spid="36"/>
                                        </p:tgtEl>
                                        <p:attrNameLst>
                                          <p:attrName>ppt_x</p:attrName>
                                        </p:attrNameLst>
                                      </p:cBhvr>
                                      <p:tavLst>
                                        <p:tav tm="0">
                                          <p:val>
                                            <p:strVal val="1+#ppt_w/2"/>
                                          </p:val>
                                        </p:tav>
                                        <p:tav tm="100000">
                                          <p:val>
                                            <p:strVal val="#ppt_x"/>
                                          </p:val>
                                        </p:tav>
                                      </p:tavLst>
                                    </p:anim>
                                    <p:anim calcmode="lin" valueType="num">
                                      <p:cBhvr additive="base">
                                        <p:cTn id="13" dur="150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par>
                          <p:cTn id="18" fill="hold">
                            <p:stCondLst>
                              <p:cond delay="3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30"/>
                                        </p:tgtEl>
                                        <p:attrNameLst>
                                          <p:attrName>style.visibility</p:attrName>
                                        </p:attrNameLst>
                                      </p:cBhvr>
                                      <p:to>
                                        <p:strVal val="visible"/>
                                      </p:to>
                                    </p:set>
                                    <p:animEffect transition="in" filter="wipe(left)">
                                      <p:cBhvr>
                                        <p:cTn id="21" dur="100"/>
                                        <p:tgtEl>
                                          <p:spTgt spid="30"/>
                                        </p:tgtEl>
                                      </p:cBhvr>
                                    </p:animEffect>
                                  </p:childTnLst>
                                </p:cTn>
                              </p:par>
                            </p:childTnLst>
                          </p:cTn>
                        </p:par>
                        <p:par>
                          <p:cTn id="22" fill="hold">
                            <p:stCondLst>
                              <p:cond delay="3779"/>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5"/>
                                        </p:tgtEl>
                                        <p:attrNameLst>
                                          <p:attrName>style.visibility</p:attrName>
                                        </p:attrNameLst>
                                      </p:cBhvr>
                                      <p:to>
                                        <p:strVal val="visible"/>
                                      </p:to>
                                    </p:set>
                                    <p:animEffect transition="in" filter="wipe(left)">
                                      <p:cBhvr>
                                        <p:cTn id="25"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0"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550" y="-216578"/>
            <a:ext cx="12204426" cy="68154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3801" y="4293890"/>
            <a:ext cx="1203830" cy="1050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5"/>
          <a:stretch>
            <a:fillRect/>
          </a:stretch>
        </p:blipFill>
        <p:spPr bwMode="auto">
          <a:xfrm>
            <a:off x="2147746" y="989061"/>
            <a:ext cx="1751216" cy="10717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5"/>
          <a:stretch>
            <a:fillRect/>
          </a:stretch>
        </p:blipFill>
        <p:spPr bwMode="auto">
          <a:xfrm>
            <a:off x="8399462" y="966685"/>
            <a:ext cx="1577548" cy="1035265"/>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69" y="6598880"/>
            <a:ext cx="12238924" cy="260708"/>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
          <p:cNvSpPr/>
          <p:nvPr/>
        </p:nvSpPr>
        <p:spPr>
          <a:xfrm>
            <a:off x="4006974" y="1282341"/>
            <a:ext cx="4176464" cy="707293"/>
          </a:xfrm>
          <a:prstGeom prst="roundRect">
            <a:avLst>
              <a:gd name="adj" fmla="val 50000"/>
            </a:avLst>
          </a:prstGeom>
          <a:solidFill>
            <a:srgbClr val="FDE9D5"/>
          </a:solidFill>
          <a:ln w="38100">
            <a:solidFill>
              <a:srgbClr val="CC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C00000"/>
              </a:solidFill>
            </a:endParaRPr>
          </a:p>
        </p:txBody>
      </p:sp>
      <p:sp>
        <p:nvSpPr>
          <p:cNvPr id="13" name="文本框 33"/>
          <p:cNvSpPr txBox="1"/>
          <p:nvPr/>
        </p:nvSpPr>
        <p:spPr>
          <a:xfrm>
            <a:off x="5395229" y="1005835"/>
            <a:ext cx="1998673" cy="928652"/>
          </a:xfrm>
          <a:prstGeom prst="rect">
            <a:avLst/>
          </a:prstGeom>
          <a:noFill/>
        </p:spPr>
        <p:txBody>
          <a:bodyPr wrap="square" rtlCol="0">
            <a:spAutoFit/>
          </a:bodyPr>
          <a:lstStyle/>
          <a:p>
            <a:pPr>
              <a:lnSpc>
                <a:spcPct val="200000"/>
              </a:lnSpc>
            </a:pPr>
            <a:r>
              <a:rPr lang="zh-CN" altLang="en-US" sz="3200" b="1" dirty="0">
                <a:solidFill>
                  <a:srgbClr val="C00000"/>
                </a:solidFill>
                <a:latin typeface="微软雅黑" panose="020B0503020204020204" pitchFamily="34" charset="-122"/>
                <a:ea typeface="微软雅黑" panose="020B0503020204020204" pitchFamily="34" charset="-122"/>
              </a:rPr>
              <a:t>意义</a:t>
            </a:r>
            <a:endParaRPr lang="en-GB" altLang="zh-CN" sz="3200" b="1" dirty="0">
              <a:solidFill>
                <a:srgbClr val="C00000"/>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9591" y="435185"/>
            <a:ext cx="2822420" cy="847156"/>
          </a:xfrm>
          <a:prstGeom prst="rect">
            <a:avLst/>
          </a:prstGeom>
        </p:spPr>
      </p:pic>
      <p:sp>
        <p:nvSpPr>
          <p:cNvPr id="14" name="矩形 13"/>
          <p:cNvSpPr/>
          <p:nvPr/>
        </p:nvSpPr>
        <p:spPr>
          <a:xfrm>
            <a:off x="1681254" y="2421682"/>
            <a:ext cx="8662424" cy="2383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4" name="矩形 3"/>
          <p:cNvSpPr/>
          <p:nvPr/>
        </p:nvSpPr>
        <p:spPr>
          <a:xfrm>
            <a:off x="1990750" y="2325978"/>
            <a:ext cx="7776864" cy="2246769"/>
          </a:xfrm>
          <a:prstGeom prst="rect">
            <a:avLst/>
          </a:prstGeom>
        </p:spPr>
        <p:txBody>
          <a:bodyPr wrap="square">
            <a:spAutoFit/>
          </a:bodyPr>
          <a:lstStyle/>
          <a:p>
            <a:pPr indent="467995"/>
            <a:r>
              <a:rPr lang="zh-CN" altLang="en-US" sz="2000" dirty="0">
                <a:solidFill>
                  <a:srgbClr val="C00000"/>
                </a:solidFill>
              </a:rPr>
              <a:t>党的十九大报告中，习近平总书记与时俱进提出了新时代党建的总要求，多次考察中书记也强调党建工作对于推进中国民族伟大复兴和实现“两个一百年”奋斗目标的重要性。二级党组织是党和学校党建的重要组成部分，是培育卓越人才、学科科研建设、社会服务的主要阵地，更应该紧跟时代和党的步伐引领时代步伐，面对新环境、新挑战，二级党组织如何提升其组织效能是当前面临的主要问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500"/>
                            </p:stCondLst>
                            <p:childTnLst>
                              <p:par>
                                <p:cTn id="39" presetID="2" presetClass="entr" presetSubtype="6"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200" fill="hold"/>
                                        <p:tgtEl>
                                          <p:spTgt spid="18"/>
                                        </p:tgtEl>
                                        <p:attrNameLst>
                                          <p:attrName>ppt_x</p:attrName>
                                        </p:attrNameLst>
                                      </p:cBhvr>
                                      <p:tavLst>
                                        <p:tav tm="0">
                                          <p:val>
                                            <p:strVal val="1+#ppt_w/2"/>
                                          </p:val>
                                        </p:tav>
                                        <p:tav tm="100000">
                                          <p:val>
                                            <p:strVal val="#ppt_x"/>
                                          </p:val>
                                        </p:tav>
                                      </p:tavLst>
                                    </p:anim>
                                    <p:anim calcmode="lin" valueType="num">
                                      <p:cBhvr additive="base">
                                        <p:cTn id="42" dur="120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nodePh="1">
                                  <p:stCondLst>
                                    <p:cond delay="0"/>
                                  </p:stCondLst>
                                  <p:endCondLst>
                                    <p:cond evt="begin" delay="0">
                                      <p:tn val="44"/>
                                    </p:cond>
                                  </p:endCondLst>
                                  <p:iterate type="lt">
                                    <p:tmPct val="10000"/>
                                  </p:iterate>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528" y="5229271"/>
            <a:ext cx="5828556" cy="2029377"/>
          </a:xfrm>
          <a:prstGeom prst="rect">
            <a:avLst/>
          </a:prstGeom>
        </p:spPr>
      </p:pic>
      <p:grpSp>
        <p:nvGrpSpPr>
          <p:cNvPr id="36" name="组合 35"/>
          <p:cNvGrpSpPr/>
          <p:nvPr/>
        </p:nvGrpSpPr>
        <p:grpSpPr>
          <a:xfrm>
            <a:off x="10315025" y="1773610"/>
            <a:ext cx="1440160" cy="1065493"/>
            <a:chOff x="6935916" y="343637"/>
            <a:chExt cx="1713877" cy="1135367"/>
          </a:xfrm>
        </p:grpSpPr>
        <p:pic>
          <p:nvPicPr>
            <p:cNvPr id="37"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3558777" y="2461885"/>
            <a:ext cx="7632848" cy="3158517"/>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
          <p:cNvSpPr/>
          <p:nvPr/>
        </p:nvSpPr>
        <p:spPr>
          <a:xfrm>
            <a:off x="5812488" y="2161773"/>
            <a:ext cx="3595086" cy="600224"/>
          </a:xfrm>
          <a:prstGeom prst="roundRect">
            <a:avLst>
              <a:gd name="adj" fmla="val 48749"/>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7011142" y="2262193"/>
            <a:ext cx="1198880" cy="398780"/>
          </a:xfrm>
          <a:prstGeom prst="rect">
            <a:avLst/>
          </a:prstGeom>
          <a:noFill/>
        </p:spPr>
        <p:txBody>
          <a:bodyPr wrap="none" rtlCol="0">
            <a:spAutoFit/>
          </a:bodyPr>
          <a:lstStyle/>
          <a:p>
            <a:pPr algn="l"/>
            <a:r>
              <a:rPr lang="zh-CN" altLang="en-US" sz="2000" b="1" dirty="0">
                <a:solidFill>
                  <a:srgbClr val="C00000"/>
                </a:solidFill>
                <a:latin typeface="微软雅黑" panose="020B0503020204020204" pitchFamily="82" charset="2"/>
                <a:ea typeface="微软雅黑" panose="020B0503020204020204" pitchFamily="82" charset="2"/>
              </a:rPr>
              <a:t>结果输出</a:t>
            </a:r>
          </a:p>
        </p:txBody>
      </p:sp>
      <p:sp>
        <p:nvSpPr>
          <p:cNvPr id="26" name="矩形 25"/>
          <p:cNvSpPr/>
          <p:nvPr/>
        </p:nvSpPr>
        <p:spPr>
          <a:xfrm>
            <a:off x="993794" y="3560068"/>
            <a:ext cx="2331507" cy="683895"/>
          </a:xfrm>
          <a:prstGeom prst="rect">
            <a:avLst/>
          </a:prstGeom>
        </p:spPr>
        <p:txBody>
          <a:bodyPr wrap="square" lIns="68580" tIns="34290" rIns="68580" bIns="34290">
            <a:spAutoFit/>
          </a:bodyPr>
          <a:lstStyle/>
          <a:p>
            <a:pPr algn="ctr"/>
            <a:r>
              <a:rPr lang="zh-CN" altLang="en-US" sz="4000" b="1" dirty="0">
                <a:solidFill>
                  <a:srgbClr val="C00000"/>
                </a:solidFill>
                <a:latin typeface="微软雅黑" panose="020B0503020204020204" pitchFamily="82" charset="2"/>
                <a:ea typeface="微软雅黑" panose="020B0503020204020204" pitchFamily="82" charset="2"/>
              </a:rPr>
              <a:t>调查分析</a:t>
            </a:r>
          </a:p>
        </p:txBody>
      </p:sp>
      <p:sp>
        <p:nvSpPr>
          <p:cNvPr id="30" name="矩形 29"/>
          <p:cNvSpPr/>
          <p:nvPr/>
        </p:nvSpPr>
        <p:spPr>
          <a:xfrm>
            <a:off x="4055272" y="3030285"/>
            <a:ext cx="6696744" cy="708025"/>
          </a:xfrm>
          <a:prstGeom prst="rect">
            <a:avLst/>
          </a:prstGeom>
        </p:spPr>
        <p:txBody>
          <a:bodyPr wrap="square" lIns="68580" tIns="34290" rIns="68580" bIns="34290">
            <a:spAutoFit/>
          </a:bodyPr>
          <a:lstStyle/>
          <a:p>
            <a:pPr algn="just">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rPr>
              <a:t>     通过调查问卷统计测量变量的得分，运用AMOS软件进行度量，得到影响因素的描述性统计和输出结果，如表3、4、</a:t>
            </a:r>
            <a:r>
              <a:rPr lang="en-US" altLang="zh-CN" sz="1600" dirty="0">
                <a:solidFill>
                  <a:srgbClr val="C00000"/>
                </a:solidFill>
                <a:latin typeface="微软雅黑" panose="020B0503020204020204" pitchFamily="34" charset="-122"/>
                <a:ea typeface="微软雅黑" panose="020B0503020204020204" pitchFamily="34" charset="-122"/>
              </a:rPr>
              <a:t>5</a:t>
            </a:r>
            <a:r>
              <a:rPr lang="zh-CN" altLang="en-US" sz="1600" dirty="0">
                <a:solidFill>
                  <a:srgbClr val="C00000"/>
                </a:solidFill>
                <a:latin typeface="微软雅黑" panose="020B0503020204020204" pitchFamily="34" charset="-122"/>
                <a:ea typeface="微软雅黑" panose="020B0503020204020204" pitchFamily="34" charset="-122"/>
              </a:rPr>
              <a:t>和图2</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500" fill="hold"/>
                                        <p:tgtEl>
                                          <p:spTgt spid="36"/>
                                        </p:tgtEl>
                                        <p:attrNameLst>
                                          <p:attrName>ppt_x</p:attrName>
                                        </p:attrNameLst>
                                      </p:cBhvr>
                                      <p:tavLst>
                                        <p:tav tm="0">
                                          <p:val>
                                            <p:strVal val="1+#ppt_w/2"/>
                                          </p:val>
                                        </p:tav>
                                        <p:tav tm="100000">
                                          <p:val>
                                            <p:strVal val="#ppt_x"/>
                                          </p:val>
                                        </p:tav>
                                      </p:tavLst>
                                    </p:anim>
                                    <p:anim calcmode="lin" valueType="num">
                                      <p:cBhvr additive="base">
                                        <p:cTn id="13" dur="150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iterate type="lt">
                                    <p:tmPct val="30000"/>
                                  </p:iterate>
                                  <p:childTnLst>
                                    <p:set>
                                      <p:cBhvr>
                                        <p:cTn id="16" dur="1" fill="hold">
                                          <p:stCondLst>
                                            <p:cond delay="0"/>
                                          </p:stCondLst>
                                        </p:cTn>
                                        <p:tgtEl>
                                          <p:spTgt spid="26"/>
                                        </p:tgtEl>
                                        <p:attrNameLst>
                                          <p:attrName>style.visibility</p:attrName>
                                        </p:attrNameLst>
                                      </p:cBhvr>
                                      <p:to>
                                        <p:strVal val="visible"/>
                                      </p:to>
                                    </p:set>
                                    <p:animEffect transition="in" filter="wipe(left)">
                                      <p:cBhvr>
                                        <p:cTn id="17" dur="100"/>
                                        <p:tgtEl>
                                          <p:spTgt spid="26"/>
                                        </p:tgtEl>
                                      </p:cBhvr>
                                    </p:animEffect>
                                  </p:childTnLst>
                                </p:cTn>
                              </p:par>
                            </p:childTnLst>
                          </p:cTn>
                        </p:par>
                        <p:par>
                          <p:cTn id="18" fill="hold">
                            <p:stCondLst>
                              <p:cond delay="1690"/>
                            </p:stCondLst>
                            <p:childTnLst>
                              <p:par>
                                <p:cTn id="19" presetID="14" presetClass="entr" presetSubtype="1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par>
                          <p:cTn id="25" fill="hold">
                            <p:stCondLst>
                              <p:cond delay="2190"/>
                            </p:stCondLst>
                            <p:childTnLst>
                              <p:par>
                                <p:cTn id="26" presetID="21"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childTnLst>
                          </p:cTn>
                        </p:par>
                        <p:par>
                          <p:cTn id="29" fill="hold">
                            <p:stCondLst>
                              <p:cond delay="419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30"/>
                                        </p:tgtEl>
                                        <p:attrNameLst>
                                          <p:attrName>style.visibility</p:attrName>
                                        </p:attrNameLst>
                                      </p:cBhvr>
                                      <p:to>
                                        <p:strVal val="visible"/>
                                      </p:to>
                                    </p:set>
                                    <p:animEffect transition="in" filter="wipe(left)">
                                      <p:cBhvr>
                                        <p:cTn id="32"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p:bldP spid="26"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528" y="5229271"/>
            <a:ext cx="5828556" cy="2029377"/>
          </a:xfrm>
          <a:prstGeom prst="rect">
            <a:avLst/>
          </a:prstGeom>
        </p:spPr>
      </p:pic>
      <p:grpSp>
        <p:nvGrpSpPr>
          <p:cNvPr id="36" name="组合 35"/>
          <p:cNvGrpSpPr/>
          <p:nvPr/>
        </p:nvGrpSpPr>
        <p:grpSpPr>
          <a:xfrm>
            <a:off x="10315025" y="1773610"/>
            <a:ext cx="1440160" cy="1065493"/>
            <a:chOff x="6935916" y="343637"/>
            <a:chExt cx="1713877" cy="1135367"/>
          </a:xfrm>
        </p:grpSpPr>
        <p:pic>
          <p:nvPicPr>
            <p:cNvPr id="37"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615315" y="1543685"/>
            <a:ext cx="10575925" cy="453517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853815" y="1791970"/>
            <a:ext cx="6732270" cy="1028065"/>
          </a:xfrm>
          <a:prstGeom prst="rect">
            <a:avLst/>
          </a:prstGeom>
        </p:spPr>
        <p:txBody>
          <a:bodyPr wrap="square" lIns="68580" tIns="34290" rIns="68580" bIns="34290">
            <a:spAutoFit/>
          </a:bodyPr>
          <a:lstStyle/>
          <a:p>
            <a:pPr algn="just">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rPr>
              <a:t>       表3  影响因素度量描述统计</a:t>
            </a:r>
          </a:p>
          <a:p>
            <a:pPr algn="just">
              <a:lnSpc>
                <a:spcPct val="130000"/>
              </a:lnSpc>
            </a:pPr>
            <a:endParaRPr lang="zh-CN" altLang="en-US" sz="1600" dirty="0">
              <a:solidFill>
                <a:srgbClr val="C00000"/>
              </a:solidFill>
              <a:latin typeface="微软雅黑" panose="020B0503020204020204" pitchFamily="34" charset="-122"/>
              <a:ea typeface="微软雅黑" panose="020B0503020204020204" pitchFamily="34" charset="-122"/>
            </a:endParaRPr>
          </a:p>
          <a:p>
            <a:pPr algn="just">
              <a:lnSpc>
                <a:spcPct val="130000"/>
              </a:lnSpc>
            </a:pPr>
            <a:endParaRPr lang="zh-CN" altLang="en-US" sz="1600" dirty="0">
              <a:solidFill>
                <a:srgbClr val="C00000"/>
              </a:solidFill>
              <a:latin typeface="微软雅黑" panose="020B0503020204020204" pitchFamily="34" charset="-122"/>
              <a:ea typeface="微软雅黑" panose="020B0503020204020204" pitchFamily="34" charset="-122"/>
            </a:endParaRPr>
          </a:p>
        </p:txBody>
      </p:sp>
      <p:graphicFrame>
        <p:nvGraphicFramePr>
          <p:cNvPr id="3" name="表格 2"/>
          <p:cNvGraphicFramePr/>
          <p:nvPr>
            <p:custDataLst>
              <p:tags r:id="rId1"/>
            </p:custDataLst>
          </p:nvPr>
        </p:nvGraphicFramePr>
        <p:xfrm>
          <a:off x="713740" y="2305685"/>
          <a:ext cx="10403840" cy="3708400"/>
        </p:xfrm>
        <a:graphic>
          <a:graphicData uri="http://schemas.openxmlformats.org/drawingml/2006/table">
            <a:tbl>
              <a:tblPr firstRow="1" bandRow="1">
                <a:tableStyleId>{5940675A-B579-460E-94D1-54222C63F5DA}</a:tableStyleId>
              </a:tblPr>
              <a:tblGrid>
                <a:gridCol w="2731135"/>
                <a:gridCol w="1647825"/>
                <a:gridCol w="2191385"/>
                <a:gridCol w="1643380"/>
                <a:gridCol w="2190115"/>
              </a:tblGrid>
              <a:tr h="335915">
                <a:tc>
                  <a:txBody>
                    <a:bodyPr/>
                    <a:lstStyle/>
                    <a:p>
                      <a:pPr indent="0" algn="ctr">
                        <a:buNone/>
                      </a:pPr>
                      <a:r>
                        <a:rPr lang="en-US" sz="1000" b="1">
                          <a:solidFill>
                            <a:schemeClr val="bg2"/>
                          </a:solidFill>
                          <a:latin typeface="宋体" panose="02010600030101010101" pitchFamily="2" charset="-122"/>
                          <a:ea typeface="宋体" panose="02010600030101010101" pitchFamily="2" charset="-122"/>
                          <a:cs typeface="宋体" panose="02010600030101010101" pitchFamily="2" charset="-122"/>
                        </a:rPr>
                        <a:t>因子</a:t>
                      </a:r>
                    </a:p>
                  </a:txBody>
                  <a:tcPr marL="68580" marR="68580" marT="0" marB="0" anchor="ctr">
                    <a:lnL>
                      <a:noFill/>
                    </a:lnL>
                    <a:lnR w="19050">
                      <a:solidFill>
                        <a:srgbClr val="FFFFFF"/>
                      </a:solidFill>
                      <a:prstDash val="solid"/>
                    </a:lnR>
                    <a:lnT>
                      <a:noFill/>
                    </a:lnT>
                    <a:lnB>
                      <a:noFill/>
                    </a:lnB>
                    <a:lnTlToBr>
                      <a:noFill/>
                    </a:lnTlToBr>
                    <a:lnBlToTr>
                      <a:noFill/>
                    </a:lnBlToTr>
                    <a:solidFill>
                      <a:srgbClr val="404040"/>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指标</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E34D4D"/>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样本量</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E34D4D"/>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均值</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E34D4D"/>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标准差</a:t>
                      </a:r>
                    </a:p>
                  </a:txBody>
                  <a:tcPr marL="68580" marR="68580" marT="0" marB="0" anchor="ctr">
                    <a:lnL w="19050">
                      <a:solidFill>
                        <a:srgbClr val="FFFFFF"/>
                      </a:solidFill>
                      <a:prstDash val="solid"/>
                    </a:lnL>
                    <a:lnR>
                      <a:noFill/>
                    </a:lnR>
                    <a:lnT>
                      <a:noFill/>
                    </a:lnT>
                    <a:lnB>
                      <a:noFill/>
                    </a:lnB>
                    <a:lnTlToBr>
                      <a:noFill/>
                    </a:lnTlToBr>
                    <a:lnBlToTr>
                      <a:noFill/>
                    </a:lnBlToTr>
                    <a:solidFill>
                      <a:srgbClr val="E34D4D"/>
                    </a:solidFill>
                  </a:tcPr>
                </a:tc>
              </a:tr>
              <a:tr h="335280">
                <a:tc rowSpan="2">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政治功能</a:t>
                      </a:r>
                    </a:p>
                  </a:txBody>
                  <a:tcPr marL="68580" marR="68580" marT="0" marB="0" anchor="ctr">
                    <a:lnL>
                      <a:noFill/>
                    </a:lnL>
                    <a:lnR w="6350">
                      <a:solidFill>
                        <a:srgbClr val="D9D9D9"/>
                      </a:solidFill>
                      <a:prstDash val="dash"/>
                    </a:lnR>
                    <a:lnT>
                      <a:noFill/>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x1</a:t>
                      </a:r>
                    </a:p>
                  </a:txBody>
                  <a:tcPr marL="68580" marR="68580" marT="0" marB="0" anchor="ctr">
                    <a:lnL w="6350">
                      <a:solidFill>
                        <a:srgbClr val="D9D9D9"/>
                      </a:solidFill>
                      <a:prstDash val="dash"/>
                    </a:lnL>
                    <a:lnR w="6350">
                      <a:solidFill>
                        <a:srgbClr val="D9D9D9"/>
                      </a:solidFill>
                      <a:prstDash val="dash"/>
                    </a:lnR>
                    <a:lnT>
                      <a:noFill/>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6350">
                      <a:solidFill>
                        <a:srgbClr val="D9D9D9"/>
                      </a:solidFill>
                      <a:prstDash val="dash"/>
                    </a:lnL>
                    <a:lnR w="6350">
                      <a:solidFill>
                        <a:srgbClr val="D9D9D9"/>
                      </a:solidFill>
                      <a:prstDash val="dash"/>
                    </a:lnR>
                    <a:lnT>
                      <a:noFill/>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3.96</a:t>
                      </a:r>
                    </a:p>
                  </a:txBody>
                  <a:tcPr marL="68580" marR="68580" marT="0" marB="0" anchor="ctr">
                    <a:lnL w="6350">
                      <a:solidFill>
                        <a:srgbClr val="D9D9D9"/>
                      </a:solidFill>
                      <a:prstDash val="dash"/>
                    </a:lnL>
                    <a:lnR w="6350">
                      <a:solidFill>
                        <a:srgbClr val="D9D9D9"/>
                      </a:solidFill>
                      <a:prstDash val="dash"/>
                    </a:lnR>
                    <a:lnT>
                      <a:noFill/>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1.087</a:t>
                      </a:r>
                    </a:p>
                  </a:txBody>
                  <a:tcPr marL="68580" marR="68580" marT="0" marB="0" anchor="ctr">
                    <a:lnL w="6350">
                      <a:solidFill>
                        <a:srgbClr val="D9D9D9"/>
                      </a:solidFill>
                      <a:prstDash val="dash"/>
                    </a:lnL>
                    <a:lnR>
                      <a:noFill/>
                    </a:lnR>
                    <a:lnT>
                      <a:noFill/>
                    </a:lnT>
                    <a:lnB w="6350">
                      <a:solidFill>
                        <a:srgbClr val="D9D9D9"/>
                      </a:solidFill>
                      <a:prstDash val="dash"/>
                    </a:lnB>
                    <a:lnTlToBr>
                      <a:noFill/>
                    </a:lnTlToBr>
                    <a:lnBlToTr>
                      <a:noFill/>
                    </a:lnBlToTr>
                    <a:solidFill>
                      <a:srgbClr val="FFFFFF"/>
                    </a:solidFill>
                  </a:tcPr>
                </a:tc>
              </a:tr>
              <a:tr h="333375">
                <a:tc vMerge="1">
                  <a:txBody>
                    <a:bodyPr/>
                    <a:lstStyle/>
                    <a:p>
                      <a:endParaRPr lang="zh-CN"/>
                    </a:p>
                  </a:txBody>
                  <a:tcPr>
                    <a:lnL>
                      <a:noFill/>
                    </a:lnL>
                    <a:lnR w="6350">
                      <a:solidFill>
                        <a:srgbClr val="D9D9D9"/>
                      </a:solidFill>
                      <a:prstDash val="dash"/>
                    </a:lnR>
                    <a:lnB w="6350">
                      <a:solidFill>
                        <a:srgbClr val="D9D9D9"/>
                      </a:solidFill>
                      <a:prstDash val="dash"/>
                    </a:lnB>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x2</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4.48</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0.905</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35915">
                <a:tc rowSpan="2">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组织功能</a:t>
                      </a:r>
                    </a:p>
                  </a:txBody>
                  <a:tcPr marL="68580" marR="68580" marT="0" marB="0" anchor="ctr">
                    <a:lnL>
                      <a:noFill/>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x3</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3.5</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0.961</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35280">
                <a:tc vMerge="1">
                  <a:txBody>
                    <a:bodyPr/>
                    <a:lstStyle/>
                    <a:p>
                      <a:endParaRPr lang="zh-CN"/>
                    </a:p>
                  </a:txBody>
                  <a:tcPr>
                    <a:lnL>
                      <a:noFill/>
                    </a:lnL>
                    <a:lnR w="6350">
                      <a:solidFill>
                        <a:srgbClr val="D9D9D9"/>
                      </a:solidFill>
                      <a:prstDash val="dash"/>
                    </a:lnR>
                    <a:lnB w="6350">
                      <a:solidFill>
                        <a:srgbClr val="D9D9D9"/>
                      </a:solidFill>
                      <a:prstDash val="dash"/>
                    </a:lnB>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x4</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3.82</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0.828</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35915">
                <a:tc rowSpan="2">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文化功能</a:t>
                      </a:r>
                    </a:p>
                  </a:txBody>
                  <a:tcPr marL="68580" marR="68580" marT="0" marB="0" anchor="ctr">
                    <a:lnL>
                      <a:noFill/>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x5</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3.12</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1.052</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35280">
                <a:tc vMerge="1">
                  <a:txBody>
                    <a:bodyPr/>
                    <a:lstStyle/>
                    <a:p>
                      <a:endParaRPr lang="zh-CN"/>
                    </a:p>
                  </a:txBody>
                  <a:tcPr>
                    <a:lnL>
                      <a:noFill/>
                    </a:lnL>
                    <a:lnR w="6350">
                      <a:solidFill>
                        <a:srgbClr val="D9D9D9"/>
                      </a:solidFill>
                      <a:prstDash val="dash"/>
                    </a:lnR>
                    <a:lnB w="6350">
                      <a:solidFill>
                        <a:srgbClr val="D9D9D9"/>
                      </a:solidFill>
                      <a:prstDash val="dash"/>
                    </a:lnB>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x6</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3.63</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0.992</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34010">
                <a:tc rowSpan="2">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协调功能</a:t>
                      </a:r>
                    </a:p>
                  </a:txBody>
                  <a:tcPr marL="68580" marR="68580" marT="0" marB="0" anchor="ctr">
                    <a:lnL>
                      <a:noFill/>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x7</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3.21</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1.039</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35280">
                <a:tc vMerge="1">
                  <a:txBody>
                    <a:bodyPr/>
                    <a:lstStyle/>
                    <a:p>
                      <a:endParaRPr lang="zh-CN"/>
                    </a:p>
                  </a:txBody>
                  <a:tcPr>
                    <a:lnL>
                      <a:noFill/>
                    </a:lnL>
                    <a:lnR w="6350">
                      <a:solidFill>
                        <a:srgbClr val="D9D9D9"/>
                      </a:solidFill>
                      <a:prstDash val="dash"/>
                    </a:lnR>
                    <a:lnB w="6350">
                      <a:solidFill>
                        <a:srgbClr val="D9D9D9"/>
                      </a:solidFill>
                      <a:prstDash val="dash"/>
                    </a:lnB>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x8</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3.18</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1.026</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35915">
                <a:tc rowSpan="2">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创新功能</a:t>
                      </a:r>
                    </a:p>
                  </a:txBody>
                  <a:tcPr marL="68580" marR="68580" marT="0" marB="0" anchor="ctr">
                    <a:lnL>
                      <a:noFill/>
                    </a:lnL>
                    <a:lnR w="6350">
                      <a:solidFill>
                        <a:srgbClr val="D9D9D9"/>
                      </a:solidFill>
                      <a:prstDash val="dash"/>
                    </a:lnR>
                    <a:lnT w="6350">
                      <a:solidFill>
                        <a:srgbClr val="D9D9D9"/>
                      </a:solidFill>
                      <a:prstDash val="dash"/>
                    </a:lnT>
                    <a:lnB w="19050">
                      <a:solidFill>
                        <a:srgbClr val="E34D4D"/>
                      </a:solidFill>
                      <a:prstDash val="solid"/>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x9</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3.12</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0.978</a:t>
                      </a:r>
                    </a:p>
                  </a:txBody>
                  <a:tcPr marL="68580" marR="68580" marT="0" marB="0" anchor="ctr">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56235">
                <a:tc vMerge="1">
                  <a:txBody>
                    <a:bodyPr/>
                    <a:lstStyle/>
                    <a:p>
                      <a:endParaRPr lang="zh-CN"/>
                    </a:p>
                  </a:txBody>
                  <a:tcPr>
                    <a:lnL>
                      <a:noFill/>
                    </a:lnL>
                    <a:lnR w="6350">
                      <a:solidFill>
                        <a:srgbClr val="D9D9D9"/>
                      </a:solidFill>
                      <a:prstDash val="dash"/>
                    </a:lnR>
                    <a:lnB w="19050">
                      <a:solidFill>
                        <a:srgbClr val="E34D4D"/>
                      </a:solidFill>
                      <a:prstDash val="solid"/>
                    </a:lnB>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x10</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19050">
                      <a:solidFill>
                        <a:srgbClr val="E34D4D"/>
                      </a:solidFill>
                      <a:prstDash val="solid"/>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19050">
                      <a:solidFill>
                        <a:srgbClr val="E34D4D"/>
                      </a:solidFill>
                      <a:prstDash val="solid"/>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3.03</a:t>
                      </a:r>
                    </a:p>
                  </a:txBody>
                  <a:tcPr marL="68580" marR="68580" marT="0" marB="0" anchor="ctr">
                    <a:lnL w="6350">
                      <a:solidFill>
                        <a:srgbClr val="D9D9D9"/>
                      </a:solidFill>
                      <a:prstDash val="dash"/>
                    </a:lnL>
                    <a:lnR w="6350">
                      <a:solidFill>
                        <a:srgbClr val="D9D9D9"/>
                      </a:solidFill>
                      <a:prstDash val="dash"/>
                    </a:lnR>
                    <a:lnT w="6350">
                      <a:solidFill>
                        <a:srgbClr val="D9D9D9"/>
                      </a:solidFill>
                      <a:prstDash val="dash"/>
                    </a:lnT>
                    <a:lnB w="19050">
                      <a:solidFill>
                        <a:srgbClr val="E34D4D"/>
                      </a:solidFill>
                      <a:prstDash val="solid"/>
                    </a:lnB>
                    <a:lnTlToBr>
                      <a:noFill/>
                    </a:lnTlToBr>
                    <a:lnBlToTr>
                      <a:noFill/>
                    </a:lnBlToTr>
                    <a:solidFill>
                      <a:srgbClr val="FFFFFF"/>
                    </a:solidFill>
                  </a:tcPr>
                </a:tc>
                <a:tc>
                  <a:txBody>
                    <a:bodyPr/>
                    <a:lstStyle/>
                    <a:p>
                      <a:pPr indent="0" algn="ctr">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0.746</a:t>
                      </a:r>
                    </a:p>
                  </a:txBody>
                  <a:tcPr marL="68580" marR="68580" marT="0" marB="0" anchor="ctr">
                    <a:lnL w="6350">
                      <a:solidFill>
                        <a:srgbClr val="D9D9D9"/>
                      </a:solidFill>
                      <a:prstDash val="dash"/>
                    </a:lnL>
                    <a:lnR>
                      <a:noFill/>
                    </a:lnR>
                    <a:lnT w="6350">
                      <a:solidFill>
                        <a:srgbClr val="D9D9D9"/>
                      </a:solidFill>
                      <a:prstDash val="dash"/>
                    </a:lnT>
                    <a:lnB w="19050">
                      <a:solidFill>
                        <a:srgbClr val="E34D4D"/>
                      </a:solidFill>
                      <a:prstDash val="soli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500" fill="hold"/>
                                        <p:tgtEl>
                                          <p:spTgt spid="36"/>
                                        </p:tgtEl>
                                        <p:attrNameLst>
                                          <p:attrName>ppt_x</p:attrName>
                                        </p:attrNameLst>
                                      </p:cBhvr>
                                      <p:tavLst>
                                        <p:tav tm="0">
                                          <p:val>
                                            <p:strVal val="1+#ppt_w/2"/>
                                          </p:val>
                                        </p:tav>
                                        <p:tav tm="100000">
                                          <p:val>
                                            <p:strVal val="#ppt_x"/>
                                          </p:val>
                                        </p:tav>
                                      </p:tavLst>
                                    </p:anim>
                                    <p:anim calcmode="lin" valueType="num">
                                      <p:cBhvr additive="base">
                                        <p:cTn id="13" dur="150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par>
                          <p:cTn id="18" fill="hold">
                            <p:stCondLst>
                              <p:cond delay="3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30"/>
                                        </p:tgtEl>
                                        <p:attrNameLst>
                                          <p:attrName>style.visibility</p:attrName>
                                        </p:attrNameLst>
                                      </p:cBhvr>
                                      <p:to>
                                        <p:strVal val="visible"/>
                                      </p:to>
                                    </p:set>
                                    <p:animEffect transition="in" filter="wipe(left)">
                                      <p:cBhvr>
                                        <p:cTn id="21"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528" y="5229271"/>
            <a:ext cx="5828556" cy="2029377"/>
          </a:xfrm>
          <a:prstGeom prst="rect">
            <a:avLst/>
          </a:prstGeom>
        </p:spPr>
      </p:pic>
      <p:grpSp>
        <p:nvGrpSpPr>
          <p:cNvPr id="36" name="组合 35"/>
          <p:cNvGrpSpPr/>
          <p:nvPr/>
        </p:nvGrpSpPr>
        <p:grpSpPr>
          <a:xfrm>
            <a:off x="10315025" y="1773610"/>
            <a:ext cx="1440160" cy="1065493"/>
            <a:chOff x="6935916" y="343637"/>
            <a:chExt cx="1713877" cy="1135367"/>
          </a:xfrm>
        </p:grpSpPr>
        <p:pic>
          <p:nvPicPr>
            <p:cNvPr id="37"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615315" y="1543685"/>
            <a:ext cx="10575925" cy="453517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853815" y="1791970"/>
            <a:ext cx="6732270" cy="708025"/>
          </a:xfrm>
          <a:prstGeom prst="rect">
            <a:avLst/>
          </a:prstGeom>
        </p:spPr>
        <p:txBody>
          <a:bodyPr wrap="square" lIns="68580" tIns="34290" rIns="68580" bIns="34290">
            <a:spAutoFit/>
          </a:bodyPr>
          <a:lstStyle/>
          <a:p>
            <a:pPr algn="just">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rPr>
              <a:t>       表4  学院工作效能度量描述统计</a:t>
            </a:r>
          </a:p>
          <a:p>
            <a:pPr algn="just">
              <a:lnSpc>
                <a:spcPct val="130000"/>
              </a:lnSpc>
            </a:pPr>
            <a:endParaRPr lang="zh-CN" altLang="en-US" sz="1600" dirty="0">
              <a:solidFill>
                <a:srgbClr val="C00000"/>
              </a:solidFill>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728345" y="2388870"/>
          <a:ext cx="10364470" cy="3760470"/>
        </p:xfrm>
        <a:graphic>
          <a:graphicData uri="http://schemas.openxmlformats.org/drawingml/2006/table">
            <a:tbl>
              <a:tblPr firstRow="1" bandRow="1">
                <a:tableStyleId>{5940675A-B579-460E-94D1-54222C63F5DA}</a:tableStyleId>
              </a:tblPr>
              <a:tblGrid>
                <a:gridCol w="2071370"/>
                <a:gridCol w="2075815"/>
                <a:gridCol w="2071370"/>
                <a:gridCol w="2074545"/>
                <a:gridCol w="2071370"/>
              </a:tblGrid>
              <a:tr h="417830">
                <a:tc>
                  <a:txBody>
                    <a:bodyPr/>
                    <a:lstStyle/>
                    <a:p>
                      <a:pPr algn="ctr">
                        <a:buClrTx/>
                        <a:buSzTx/>
                        <a:buFontTx/>
                        <a:buNone/>
                      </a:pPr>
                      <a:r>
                        <a:rPr lang="en-US" sz="1000" b="1">
                          <a:solidFill>
                            <a:schemeClr val="bg2"/>
                          </a:solidFill>
                          <a:latin typeface="宋体" panose="02010600030101010101" pitchFamily="2" charset="-122"/>
                          <a:ea typeface="宋体" panose="02010600030101010101" pitchFamily="2" charset="-122"/>
                          <a:cs typeface="宋体" panose="02010600030101010101" pitchFamily="2" charset="-122"/>
                        </a:rPr>
                        <a:t>因子</a:t>
                      </a:r>
                    </a:p>
                  </a:txBody>
                  <a:tcPr marL="68580" marR="68580" marT="0" marB="0" anchor="ctr">
                    <a:lnL>
                      <a:noFill/>
                    </a:lnL>
                    <a:lnR w="19050">
                      <a:solidFill>
                        <a:srgbClr val="FFFFFF"/>
                      </a:solidFill>
                      <a:prstDash val="solid"/>
                    </a:lnR>
                    <a:lnT>
                      <a:noFill/>
                    </a:lnT>
                    <a:lnB>
                      <a:noFill/>
                    </a:lnB>
                    <a:lnTlToBr>
                      <a:noFill/>
                    </a:lnTlToBr>
                    <a:lnBlToTr>
                      <a:noFill/>
                    </a:lnBlToTr>
                    <a:solidFill>
                      <a:srgbClr val="404040"/>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指标</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E34D4D"/>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样本量</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E34D4D"/>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均值</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E34D4D"/>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标准差</a:t>
                      </a:r>
                    </a:p>
                  </a:txBody>
                  <a:tcPr marL="68580" marR="68580" marT="0" marB="0" anchor="ctr">
                    <a:lnL w="19050">
                      <a:solidFill>
                        <a:srgbClr val="FFFFFF"/>
                      </a:solidFill>
                      <a:prstDash val="solid"/>
                    </a:lnL>
                    <a:lnR>
                      <a:noFill/>
                    </a:lnR>
                    <a:lnT>
                      <a:noFill/>
                    </a:lnT>
                    <a:lnB>
                      <a:noFill/>
                    </a:lnB>
                    <a:lnTlToBr>
                      <a:noFill/>
                    </a:lnTlToBr>
                    <a:lnBlToTr>
                      <a:noFill/>
                    </a:lnBlToTr>
                    <a:solidFill>
                      <a:srgbClr val="E34D4D"/>
                    </a:solidFill>
                  </a:tcPr>
                </a:tc>
              </a:tr>
              <a:tr h="41783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执行效率</a:t>
                      </a:r>
                    </a:p>
                  </a:txBody>
                  <a:tcPr marL="68580" marR="68580" marT="0" marB="0" anchor="ctr">
                    <a:lnL>
                      <a:noFill/>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y1</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3.55</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1.087</a:t>
                      </a:r>
                    </a:p>
                  </a:txBody>
                  <a:tcPr marL="68580" marR="68580" marT="0" marB="0" anchor="ctr">
                    <a:lnL w="19050">
                      <a:solidFill>
                        <a:srgbClr val="FFFFFF"/>
                      </a:solidFill>
                      <a:prstDash val="solid"/>
                    </a:lnL>
                    <a:lnR>
                      <a:noFill/>
                    </a:lnR>
                    <a:lnT>
                      <a:noFill/>
                    </a:lnT>
                    <a:lnB>
                      <a:noFill/>
                    </a:lnB>
                    <a:lnTlToBr>
                      <a:noFill/>
                    </a:lnTlToBr>
                    <a:lnBlToTr>
                      <a:noFill/>
                    </a:lnBlToTr>
                    <a:solidFill>
                      <a:srgbClr val="FFFFFF"/>
                    </a:solidFill>
                  </a:tcPr>
                </a:tc>
              </a:tr>
              <a:tr h="41783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 </a:t>
                      </a:r>
                    </a:p>
                  </a:txBody>
                  <a:tcPr marL="68580" marR="68580" marT="0" marB="0" anchor="ctr">
                    <a:lnL>
                      <a:noFill/>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y2</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3.65</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0.905</a:t>
                      </a:r>
                    </a:p>
                  </a:txBody>
                  <a:tcPr marL="68580" marR="68580" marT="0" marB="0" anchor="ctr">
                    <a:lnL w="19050">
                      <a:solidFill>
                        <a:srgbClr val="FFFFFF"/>
                      </a:solidFill>
                      <a:prstDash val="solid"/>
                    </a:lnL>
                    <a:lnR>
                      <a:noFill/>
                    </a:lnR>
                    <a:lnT>
                      <a:noFill/>
                    </a:lnT>
                    <a:lnB>
                      <a:noFill/>
                    </a:lnB>
                    <a:lnTlToBr>
                      <a:noFill/>
                    </a:lnTlToBr>
                    <a:lnBlToTr>
                      <a:noFill/>
                    </a:lnBlToTr>
                    <a:solidFill>
                      <a:srgbClr val="F2F2F2"/>
                    </a:solidFill>
                  </a:tcPr>
                </a:tc>
              </a:tr>
              <a:tr h="41783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科研水平</a:t>
                      </a:r>
                    </a:p>
                  </a:txBody>
                  <a:tcPr marL="68580" marR="68580" marT="0" marB="0" anchor="ctr">
                    <a:lnL>
                      <a:noFill/>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y3</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3.77</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0.953</a:t>
                      </a:r>
                    </a:p>
                  </a:txBody>
                  <a:tcPr marL="68580" marR="68580" marT="0" marB="0" anchor="ctr">
                    <a:lnL w="19050">
                      <a:solidFill>
                        <a:srgbClr val="FFFFFF"/>
                      </a:solidFill>
                      <a:prstDash val="solid"/>
                    </a:lnL>
                    <a:lnR>
                      <a:noFill/>
                    </a:lnR>
                    <a:lnT>
                      <a:noFill/>
                    </a:lnT>
                    <a:lnB>
                      <a:noFill/>
                    </a:lnB>
                    <a:lnTlToBr>
                      <a:noFill/>
                    </a:lnTlToBr>
                    <a:lnBlToTr>
                      <a:noFill/>
                    </a:lnBlToTr>
                    <a:solidFill>
                      <a:srgbClr val="FFFFFF"/>
                    </a:solidFill>
                  </a:tcPr>
                </a:tc>
              </a:tr>
              <a:tr h="41783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 </a:t>
                      </a:r>
                    </a:p>
                  </a:txBody>
                  <a:tcPr marL="68580" marR="68580" marT="0" marB="0" anchor="ctr">
                    <a:lnL>
                      <a:noFill/>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y4</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3.81</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0.935</a:t>
                      </a:r>
                    </a:p>
                  </a:txBody>
                  <a:tcPr marL="68580" marR="68580" marT="0" marB="0" anchor="ctr">
                    <a:lnL w="19050">
                      <a:solidFill>
                        <a:srgbClr val="FFFFFF"/>
                      </a:solidFill>
                      <a:prstDash val="solid"/>
                    </a:lnL>
                    <a:lnR>
                      <a:noFill/>
                    </a:lnR>
                    <a:lnT>
                      <a:noFill/>
                    </a:lnT>
                    <a:lnB>
                      <a:noFill/>
                    </a:lnB>
                    <a:lnTlToBr>
                      <a:noFill/>
                    </a:lnTlToBr>
                    <a:lnBlToTr>
                      <a:noFill/>
                    </a:lnBlToTr>
                    <a:solidFill>
                      <a:srgbClr val="F2F2F2"/>
                    </a:solidFill>
                  </a:tcPr>
                </a:tc>
              </a:tr>
              <a:tr h="41783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教学质量</a:t>
                      </a:r>
                    </a:p>
                  </a:txBody>
                  <a:tcPr marL="68580" marR="68580" marT="0" marB="0" anchor="ctr">
                    <a:lnL>
                      <a:noFill/>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y5</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3.89</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0.951</a:t>
                      </a:r>
                    </a:p>
                  </a:txBody>
                  <a:tcPr marL="68580" marR="68580" marT="0" marB="0" anchor="ctr">
                    <a:lnL w="19050">
                      <a:solidFill>
                        <a:srgbClr val="FFFFFF"/>
                      </a:solidFill>
                      <a:prstDash val="solid"/>
                    </a:lnL>
                    <a:lnR>
                      <a:noFill/>
                    </a:lnR>
                    <a:lnT>
                      <a:noFill/>
                    </a:lnT>
                    <a:lnB>
                      <a:noFill/>
                    </a:lnB>
                    <a:lnTlToBr>
                      <a:noFill/>
                    </a:lnTlToBr>
                    <a:lnBlToTr>
                      <a:noFill/>
                    </a:lnBlToTr>
                    <a:solidFill>
                      <a:srgbClr val="FFFFFF"/>
                    </a:solidFill>
                  </a:tcPr>
                </a:tc>
              </a:tr>
              <a:tr h="41783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 </a:t>
                      </a:r>
                    </a:p>
                  </a:txBody>
                  <a:tcPr marL="68580" marR="68580" marT="0" marB="0" anchor="ctr">
                    <a:lnL>
                      <a:noFill/>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y6</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3.93</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0.832</a:t>
                      </a:r>
                    </a:p>
                  </a:txBody>
                  <a:tcPr marL="68580" marR="68580" marT="0" marB="0" anchor="ctr">
                    <a:lnL w="19050">
                      <a:solidFill>
                        <a:srgbClr val="FFFFFF"/>
                      </a:solidFill>
                      <a:prstDash val="solid"/>
                    </a:lnL>
                    <a:lnR>
                      <a:noFill/>
                    </a:lnR>
                    <a:lnT>
                      <a:noFill/>
                    </a:lnT>
                    <a:lnB>
                      <a:noFill/>
                    </a:lnB>
                    <a:lnTlToBr>
                      <a:noFill/>
                    </a:lnTlToBr>
                    <a:lnBlToTr>
                      <a:noFill/>
                    </a:lnBlToTr>
                    <a:solidFill>
                      <a:srgbClr val="F2F2F2"/>
                    </a:solidFill>
                  </a:tcPr>
                </a:tc>
              </a:tr>
              <a:tr h="41783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组织人事</a:t>
                      </a:r>
                    </a:p>
                  </a:txBody>
                  <a:tcPr marL="68580" marR="68580" marT="0" marB="0" anchor="ctr">
                    <a:lnL>
                      <a:noFill/>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y7</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3.77</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1.034</a:t>
                      </a:r>
                    </a:p>
                  </a:txBody>
                  <a:tcPr marL="68580" marR="68580" marT="0" marB="0" anchor="ctr">
                    <a:lnL w="19050">
                      <a:solidFill>
                        <a:srgbClr val="FFFFFF"/>
                      </a:solidFill>
                      <a:prstDash val="solid"/>
                    </a:lnL>
                    <a:lnR>
                      <a:noFill/>
                    </a:lnR>
                    <a:lnT>
                      <a:noFill/>
                    </a:lnT>
                    <a:lnB>
                      <a:noFill/>
                    </a:lnB>
                    <a:lnTlToBr>
                      <a:noFill/>
                    </a:lnTlToBr>
                    <a:lnBlToTr>
                      <a:noFill/>
                    </a:lnBlToTr>
                    <a:solidFill>
                      <a:srgbClr val="FFFFFF"/>
                    </a:solidFill>
                  </a:tcPr>
                </a:tc>
              </a:tr>
              <a:tr h="41783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 </a:t>
                      </a:r>
                    </a:p>
                  </a:txBody>
                  <a:tcPr marL="68580" marR="68580" marT="0" marB="0" anchor="ctr">
                    <a:lnL>
                      <a:noFill/>
                    </a:lnL>
                    <a:lnR w="19050">
                      <a:solidFill>
                        <a:srgbClr val="FFFFFF"/>
                      </a:solidFill>
                      <a:prstDash val="solid"/>
                    </a:lnR>
                    <a:lnT>
                      <a:noFill/>
                    </a:lnT>
                    <a:lnB w="19050">
                      <a:solidFill>
                        <a:srgbClr val="E34D4D"/>
                      </a:solidFill>
                      <a:prstDash val="solid"/>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y8</a:t>
                      </a:r>
                    </a:p>
                  </a:txBody>
                  <a:tcPr marL="68580" marR="68580" marT="0" marB="0" anchor="ctr">
                    <a:lnL w="19050">
                      <a:solidFill>
                        <a:srgbClr val="FFFFFF"/>
                      </a:solidFill>
                      <a:prstDash val="solid"/>
                    </a:lnL>
                    <a:lnR w="19050">
                      <a:solidFill>
                        <a:srgbClr val="FFFFFF"/>
                      </a:solidFill>
                      <a:prstDash val="solid"/>
                    </a:lnR>
                    <a:lnT>
                      <a:noFill/>
                    </a:lnT>
                    <a:lnB w="19050">
                      <a:solidFill>
                        <a:srgbClr val="E34D4D"/>
                      </a:solidFill>
                      <a:prstDash val="solid"/>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198</a:t>
                      </a:r>
                    </a:p>
                  </a:txBody>
                  <a:tcPr marL="68580" marR="68580" marT="0" marB="0" anchor="ctr">
                    <a:lnL w="19050">
                      <a:solidFill>
                        <a:srgbClr val="FFFFFF"/>
                      </a:solidFill>
                      <a:prstDash val="solid"/>
                    </a:lnL>
                    <a:lnR w="19050">
                      <a:solidFill>
                        <a:srgbClr val="FFFFFF"/>
                      </a:solidFill>
                      <a:prstDash val="solid"/>
                    </a:lnR>
                    <a:lnT>
                      <a:noFill/>
                    </a:lnT>
                    <a:lnB w="19050">
                      <a:solidFill>
                        <a:srgbClr val="E34D4D"/>
                      </a:solidFill>
                      <a:prstDash val="solid"/>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3.67</a:t>
                      </a:r>
                    </a:p>
                  </a:txBody>
                  <a:tcPr marL="68580" marR="68580" marT="0" marB="0" anchor="ctr">
                    <a:lnL w="19050">
                      <a:solidFill>
                        <a:srgbClr val="FFFFFF"/>
                      </a:solidFill>
                      <a:prstDash val="solid"/>
                    </a:lnL>
                    <a:lnR w="19050">
                      <a:solidFill>
                        <a:srgbClr val="FFFFFF"/>
                      </a:solidFill>
                      <a:prstDash val="solid"/>
                    </a:lnR>
                    <a:lnT>
                      <a:noFill/>
                    </a:lnT>
                    <a:lnB w="19050">
                      <a:solidFill>
                        <a:srgbClr val="E34D4D"/>
                      </a:solidFill>
                      <a:prstDash val="solid"/>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0.998</a:t>
                      </a:r>
                    </a:p>
                  </a:txBody>
                  <a:tcPr marL="68580" marR="68580" marT="0" marB="0" anchor="ctr">
                    <a:lnL w="19050">
                      <a:solidFill>
                        <a:srgbClr val="FFFFFF"/>
                      </a:solidFill>
                      <a:prstDash val="solid"/>
                    </a:lnL>
                    <a:lnR>
                      <a:noFill/>
                    </a:lnR>
                    <a:lnT>
                      <a:noFill/>
                    </a:lnT>
                    <a:lnB w="19050">
                      <a:solidFill>
                        <a:srgbClr val="E34D4D"/>
                      </a:solidFill>
                      <a:prstDash val="solid"/>
                    </a:lnB>
                    <a:lnTlToBr>
                      <a:noFill/>
                    </a:lnTlToBr>
                    <a:lnBlToTr>
                      <a:noFill/>
                    </a:lnBlToTr>
                    <a:solidFill>
                      <a:srgbClr val="F2F2F2"/>
                    </a:solidFill>
                  </a:tcPr>
                </a:tc>
              </a:tr>
            </a:tbl>
          </a:graphicData>
        </a:graphic>
      </p:graphicFrame>
      <p:sp>
        <p:nvSpPr>
          <p:cNvPr id="100" name="文本框 99"/>
          <p:cNvSpPr txBox="1"/>
          <p:nvPr/>
        </p:nvSpPr>
        <p:spPr>
          <a:xfrm>
            <a:off x="3458210" y="4217670"/>
            <a:ext cx="5080000" cy="252730"/>
          </a:xfrm>
          <a:prstGeom prst="rect">
            <a:avLst/>
          </a:prstGeom>
          <a:noFill/>
          <a:ln w="9525">
            <a:noFill/>
          </a:ln>
        </p:spPr>
        <p:txBody>
          <a:bodyPr>
            <a:spAutoFit/>
          </a:bodyPr>
          <a:lstStyle/>
          <a:p>
            <a:pPr indent="0"/>
            <a:r>
              <a:rPr lang="en-US" sz="1050" b="0">
                <a:latin typeface="Calibri" panose="020F0502020204030204" charset="0"/>
                <a:ea typeface="宋体" panose="02010600030101010101" pitchFamily="2" charset="-122"/>
                <a:cs typeface="Times New Roman" panose="02020603050405020304" pitchFamily="18" charset="0"/>
              </a:rPr>
              <a:t> </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500" fill="hold"/>
                                        <p:tgtEl>
                                          <p:spTgt spid="36"/>
                                        </p:tgtEl>
                                        <p:attrNameLst>
                                          <p:attrName>ppt_x</p:attrName>
                                        </p:attrNameLst>
                                      </p:cBhvr>
                                      <p:tavLst>
                                        <p:tav tm="0">
                                          <p:val>
                                            <p:strVal val="1+#ppt_w/2"/>
                                          </p:val>
                                        </p:tav>
                                        <p:tav tm="100000">
                                          <p:val>
                                            <p:strVal val="#ppt_x"/>
                                          </p:val>
                                        </p:tav>
                                      </p:tavLst>
                                    </p:anim>
                                    <p:anim calcmode="lin" valueType="num">
                                      <p:cBhvr additive="base">
                                        <p:cTn id="13" dur="150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par>
                          <p:cTn id="18" fill="hold">
                            <p:stCondLst>
                              <p:cond delay="3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30"/>
                                        </p:tgtEl>
                                        <p:attrNameLst>
                                          <p:attrName>style.visibility</p:attrName>
                                        </p:attrNameLst>
                                      </p:cBhvr>
                                      <p:to>
                                        <p:strVal val="visible"/>
                                      </p:to>
                                    </p:set>
                                    <p:animEffect transition="in" filter="wipe(left)">
                                      <p:cBhvr>
                                        <p:cTn id="21"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528" y="5229271"/>
            <a:ext cx="5828556" cy="2029377"/>
          </a:xfrm>
          <a:prstGeom prst="rect">
            <a:avLst/>
          </a:prstGeom>
        </p:spPr>
      </p:pic>
      <p:grpSp>
        <p:nvGrpSpPr>
          <p:cNvPr id="36" name="组合 35"/>
          <p:cNvGrpSpPr/>
          <p:nvPr/>
        </p:nvGrpSpPr>
        <p:grpSpPr>
          <a:xfrm>
            <a:off x="10315025" y="1773610"/>
            <a:ext cx="1440160" cy="1065493"/>
            <a:chOff x="6935916" y="343637"/>
            <a:chExt cx="1713877" cy="1135367"/>
          </a:xfrm>
        </p:grpSpPr>
        <p:pic>
          <p:nvPicPr>
            <p:cNvPr id="37"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615315" y="1543685"/>
            <a:ext cx="10575925" cy="453517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493297" y="1792035"/>
            <a:ext cx="6696744" cy="708025"/>
          </a:xfrm>
          <a:prstGeom prst="rect">
            <a:avLst/>
          </a:prstGeom>
        </p:spPr>
        <p:txBody>
          <a:bodyPr wrap="square" lIns="68580" tIns="34290" rIns="68580" bIns="34290">
            <a:spAutoFit/>
          </a:bodyPr>
          <a:lstStyle/>
          <a:p>
            <a:pPr algn="just">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rPr>
              <a:t>       </a:t>
            </a:r>
          </a:p>
          <a:p>
            <a:pPr algn="just">
              <a:lnSpc>
                <a:spcPct val="130000"/>
              </a:lnSpc>
            </a:pP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3764442" y="5600130"/>
            <a:ext cx="6696744" cy="387985"/>
          </a:xfrm>
          <a:prstGeom prst="rect">
            <a:avLst/>
          </a:prstGeom>
        </p:spPr>
        <p:txBody>
          <a:bodyPr wrap="square" lIns="68580" tIns="34290" rIns="68580" bIns="34290">
            <a:spAutoFit/>
          </a:bodyPr>
          <a:lstStyle/>
          <a:p>
            <a:pPr algn="just">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rPr>
              <a:t>                      图2 结构方程输出</a:t>
            </a:r>
          </a:p>
        </p:txBody>
      </p:sp>
      <p:pic>
        <p:nvPicPr>
          <p:cNvPr id="2" name="图片 1"/>
          <p:cNvPicPr>
            <a:picLocks noChangeAspect="1"/>
          </p:cNvPicPr>
          <p:nvPr/>
        </p:nvPicPr>
        <p:blipFill>
          <a:blip r:embed="rId6"/>
          <a:stretch>
            <a:fillRect/>
          </a:stretch>
        </p:blipFill>
        <p:spPr>
          <a:xfrm>
            <a:off x="615315" y="1650365"/>
            <a:ext cx="10575925" cy="4017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500" fill="hold"/>
                                        <p:tgtEl>
                                          <p:spTgt spid="36"/>
                                        </p:tgtEl>
                                        <p:attrNameLst>
                                          <p:attrName>ppt_x</p:attrName>
                                        </p:attrNameLst>
                                      </p:cBhvr>
                                      <p:tavLst>
                                        <p:tav tm="0">
                                          <p:val>
                                            <p:strVal val="1+#ppt_w/2"/>
                                          </p:val>
                                        </p:tav>
                                        <p:tav tm="100000">
                                          <p:val>
                                            <p:strVal val="#ppt_x"/>
                                          </p:val>
                                        </p:tav>
                                      </p:tavLst>
                                    </p:anim>
                                    <p:anim calcmode="lin" valueType="num">
                                      <p:cBhvr additive="base">
                                        <p:cTn id="13" dur="150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par>
                          <p:cTn id="18" fill="hold">
                            <p:stCondLst>
                              <p:cond delay="3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30"/>
                                        </p:tgtEl>
                                        <p:attrNameLst>
                                          <p:attrName>style.visibility</p:attrName>
                                        </p:attrNameLst>
                                      </p:cBhvr>
                                      <p:to>
                                        <p:strVal val="visible"/>
                                      </p:to>
                                    </p:set>
                                    <p:animEffect transition="in" filter="wipe(left)">
                                      <p:cBhvr>
                                        <p:cTn id="21" dur="100"/>
                                        <p:tgtEl>
                                          <p:spTgt spid="30"/>
                                        </p:tgtEl>
                                      </p:cBhvr>
                                    </p:animEffect>
                                  </p:childTnLst>
                                </p:cTn>
                              </p:par>
                            </p:childTnLst>
                          </p:cTn>
                        </p:par>
                        <p:par>
                          <p:cTn id="22" fill="hold">
                            <p:stCondLst>
                              <p:cond delay="3779"/>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5"/>
                                        </p:tgtEl>
                                        <p:attrNameLst>
                                          <p:attrName>style.visibility</p:attrName>
                                        </p:attrNameLst>
                                      </p:cBhvr>
                                      <p:to>
                                        <p:strVal val="visible"/>
                                      </p:to>
                                    </p:set>
                                    <p:animEffect transition="in" filter="wipe(left)">
                                      <p:cBhvr>
                                        <p:cTn id="25"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0"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528" y="5229271"/>
            <a:ext cx="5828556" cy="2029377"/>
          </a:xfrm>
          <a:prstGeom prst="rect">
            <a:avLst/>
          </a:prstGeom>
        </p:spPr>
      </p:pic>
      <p:grpSp>
        <p:nvGrpSpPr>
          <p:cNvPr id="36" name="组合 35"/>
          <p:cNvGrpSpPr/>
          <p:nvPr/>
        </p:nvGrpSpPr>
        <p:grpSpPr>
          <a:xfrm>
            <a:off x="10315025" y="1773610"/>
            <a:ext cx="1440160" cy="1065493"/>
            <a:chOff x="6935916" y="343637"/>
            <a:chExt cx="1713877" cy="1135367"/>
          </a:xfrm>
        </p:grpSpPr>
        <p:pic>
          <p:nvPicPr>
            <p:cNvPr id="37"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615315" y="1543685"/>
            <a:ext cx="10575925" cy="453517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853815" y="1638935"/>
            <a:ext cx="6732270" cy="387985"/>
          </a:xfrm>
          <a:prstGeom prst="rect">
            <a:avLst/>
          </a:prstGeom>
        </p:spPr>
        <p:txBody>
          <a:bodyPr wrap="square" lIns="68580" tIns="34290" rIns="68580" bIns="34290">
            <a:spAutoFit/>
          </a:bodyPr>
          <a:lstStyle/>
          <a:p>
            <a:pPr algn="just">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rPr>
              <a:t>       表5  变量关系判定表</a:t>
            </a:r>
          </a:p>
        </p:txBody>
      </p:sp>
      <p:graphicFrame>
        <p:nvGraphicFramePr>
          <p:cNvPr id="2" name="表格 1"/>
          <p:cNvGraphicFramePr/>
          <p:nvPr>
            <p:custDataLst>
              <p:tags r:id="rId1"/>
            </p:custDataLst>
          </p:nvPr>
        </p:nvGraphicFramePr>
        <p:xfrm>
          <a:off x="771525" y="2179955"/>
          <a:ext cx="10263505" cy="3714750"/>
        </p:xfrm>
        <a:graphic>
          <a:graphicData uri="http://schemas.openxmlformats.org/drawingml/2006/table">
            <a:tbl>
              <a:tblPr firstRow="1" bandRow="1">
                <a:tableStyleId>{5940675A-B579-460E-94D1-54222C63F5DA}</a:tableStyleId>
              </a:tblPr>
              <a:tblGrid>
                <a:gridCol w="4422140"/>
                <a:gridCol w="1564005"/>
                <a:gridCol w="2084070"/>
                <a:gridCol w="2193290"/>
              </a:tblGrid>
              <a:tr h="19304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变量</a:t>
                      </a:r>
                    </a:p>
                  </a:txBody>
                  <a:tcPr marL="68580" marR="68580" marT="0" marB="0" anchor="ctr">
                    <a:lnL>
                      <a:noFill/>
                    </a:lnL>
                    <a:lnR w="19050">
                      <a:solidFill>
                        <a:srgbClr val="FFFFFF"/>
                      </a:solidFill>
                      <a:prstDash val="solid"/>
                    </a:lnR>
                    <a:lnT>
                      <a:noFill/>
                    </a:lnT>
                    <a:lnB>
                      <a:noFill/>
                    </a:lnB>
                    <a:lnTlToBr>
                      <a:noFill/>
                    </a:lnTlToBr>
                    <a:lnBlToTr>
                      <a:noFill/>
                    </a:lnBlToTr>
                    <a:solidFill>
                      <a:srgbClr val="404040"/>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变量间关系</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E34D4D"/>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标准化路径系数</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E34D4D"/>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p检验值</a:t>
                      </a:r>
                    </a:p>
                  </a:txBody>
                  <a:tcPr marL="68580" marR="68580" marT="0" marB="0" anchor="ctr">
                    <a:lnL w="19050">
                      <a:solidFill>
                        <a:srgbClr val="FFFFFF"/>
                      </a:solidFill>
                      <a:prstDash val="solid"/>
                    </a:lnL>
                    <a:lnR>
                      <a:noFill/>
                    </a:lnR>
                    <a:lnT>
                      <a:noFill/>
                    </a:lnT>
                    <a:lnB>
                      <a:noFill/>
                    </a:lnB>
                    <a:lnTlToBr>
                      <a:noFill/>
                    </a:lnTlToBr>
                    <a:lnBlToTr>
                      <a:noFill/>
                    </a:lnBlToTr>
                    <a:solidFill>
                      <a:srgbClr val="E34D4D"/>
                    </a:solidFill>
                  </a:tcPr>
                </a:tc>
              </a:tr>
              <a:tr h="192405">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党建规章、系列讲话的贯彻落实</a:t>
                      </a:r>
                    </a:p>
                  </a:txBody>
                  <a:tcPr marL="68580" marR="68580" marT="0" marB="0" anchor="ctr">
                    <a:lnL>
                      <a:noFill/>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x1-η1</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0.206</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0.004</a:t>
                      </a:r>
                    </a:p>
                  </a:txBody>
                  <a:tcPr marL="68580" marR="68580" marT="0" marB="0" anchor="ctr">
                    <a:lnL w="19050">
                      <a:solidFill>
                        <a:srgbClr val="FFFFFF"/>
                      </a:solidFill>
                      <a:prstDash val="solid"/>
                    </a:lnL>
                    <a:lnR>
                      <a:noFill/>
                    </a:lnR>
                    <a:lnT>
                      <a:noFill/>
                    </a:lnT>
                    <a:lnB>
                      <a:noFill/>
                    </a:lnB>
                    <a:lnTlToBr>
                      <a:noFill/>
                    </a:lnTlToBr>
                    <a:lnBlToTr>
                      <a:noFill/>
                    </a:lnBlToTr>
                    <a:solidFill>
                      <a:srgbClr val="FFFFFF"/>
                    </a:solidFill>
                  </a:tcPr>
                </a:tc>
              </a:tr>
              <a:tr h="19304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大学生培养教育政策的完成情况</a:t>
                      </a:r>
                    </a:p>
                  </a:txBody>
                  <a:tcPr marL="68580" marR="68580" marT="0" marB="0" anchor="ctr">
                    <a:lnL>
                      <a:noFill/>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x2-η1</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0.117</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0.013</a:t>
                      </a:r>
                    </a:p>
                  </a:txBody>
                  <a:tcPr marL="68580" marR="68580" marT="0" marB="0" anchor="ctr">
                    <a:lnL w="19050">
                      <a:solidFill>
                        <a:srgbClr val="FFFFFF"/>
                      </a:solidFill>
                      <a:prstDash val="solid"/>
                    </a:lnL>
                    <a:lnR>
                      <a:noFill/>
                    </a:lnR>
                    <a:lnT>
                      <a:noFill/>
                    </a:lnT>
                    <a:lnB>
                      <a:noFill/>
                    </a:lnB>
                    <a:lnTlToBr>
                      <a:noFill/>
                    </a:lnTlToBr>
                    <a:lnBlToTr>
                      <a:noFill/>
                    </a:lnBlToTr>
                    <a:solidFill>
                      <a:srgbClr val="F2F2F2"/>
                    </a:solidFill>
                  </a:tcPr>
                </a:tc>
              </a:tr>
              <a:tr h="19304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专题民主生活会</a:t>
                      </a:r>
                    </a:p>
                  </a:txBody>
                  <a:tcPr marL="68580" marR="68580" marT="0" marB="0" anchor="ctr">
                    <a:lnL>
                      <a:noFill/>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x3-η2</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0.121</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0.017</a:t>
                      </a:r>
                    </a:p>
                  </a:txBody>
                  <a:tcPr marL="68580" marR="68580" marT="0" marB="0" anchor="ctr">
                    <a:lnL w="19050">
                      <a:solidFill>
                        <a:srgbClr val="FFFFFF"/>
                      </a:solidFill>
                      <a:prstDash val="solid"/>
                    </a:lnL>
                    <a:lnR>
                      <a:noFill/>
                    </a:lnR>
                    <a:lnT>
                      <a:noFill/>
                    </a:lnT>
                    <a:lnB>
                      <a:noFill/>
                    </a:lnB>
                    <a:lnTlToBr>
                      <a:noFill/>
                    </a:lnTlToBr>
                    <a:lnBlToTr>
                      <a:noFill/>
                    </a:lnBlToTr>
                    <a:solidFill>
                      <a:srgbClr val="FFFFFF"/>
                    </a:solidFill>
                  </a:tcPr>
                </a:tc>
              </a:tr>
              <a:tr h="19304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专题组织生活会</a:t>
                      </a:r>
                    </a:p>
                  </a:txBody>
                  <a:tcPr marL="68580" marR="68580" marT="0" marB="0" anchor="ctr">
                    <a:lnL>
                      <a:noFill/>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x4-η2</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0.326</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0.021</a:t>
                      </a:r>
                    </a:p>
                  </a:txBody>
                  <a:tcPr marL="68580" marR="68580" marT="0" marB="0" anchor="ctr">
                    <a:lnL w="19050">
                      <a:solidFill>
                        <a:srgbClr val="FFFFFF"/>
                      </a:solidFill>
                      <a:prstDash val="solid"/>
                    </a:lnL>
                    <a:lnR>
                      <a:noFill/>
                    </a:lnR>
                    <a:lnT>
                      <a:noFill/>
                    </a:lnT>
                    <a:lnB>
                      <a:noFill/>
                    </a:lnB>
                    <a:lnTlToBr>
                      <a:noFill/>
                    </a:lnTlToBr>
                    <a:lnBlToTr>
                      <a:noFill/>
                    </a:lnBlToTr>
                    <a:solidFill>
                      <a:srgbClr val="F2F2F2"/>
                    </a:solidFill>
                  </a:tcPr>
                </a:tc>
              </a:tr>
              <a:tr h="192405">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品牌建设</a:t>
                      </a:r>
                    </a:p>
                  </a:txBody>
                  <a:tcPr marL="68580" marR="68580" marT="0" marB="0" anchor="ctr">
                    <a:lnL>
                      <a:noFill/>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x5-η3</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0.243</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0.014</a:t>
                      </a:r>
                    </a:p>
                  </a:txBody>
                  <a:tcPr marL="68580" marR="68580" marT="0" marB="0" anchor="ctr">
                    <a:lnL w="19050">
                      <a:solidFill>
                        <a:srgbClr val="FFFFFF"/>
                      </a:solidFill>
                      <a:prstDash val="solid"/>
                    </a:lnL>
                    <a:lnR>
                      <a:noFill/>
                    </a:lnR>
                    <a:lnT>
                      <a:noFill/>
                    </a:lnT>
                    <a:lnB>
                      <a:noFill/>
                    </a:lnB>
                    <a:lnTlToBr>
                      <a:noFill/>
                    </a:lnTlToBr>
                    <a:lnBlToTr>
                      <a:noFill/>
                    </a:lnBlToTr>
                    <a:solidFill>
                      <a:srgbClr val="FFFFFF"/>
                    </a:solidFill>
                  </a:tcPr>
                </a:tc>
              </a:tr>
              <a:tr h="193675">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文化传承和塑造</a:t>
                      </a:r>
                    </a:p>
                  </a:txBody>
                  <a:tcPr marL="68580" marR="68580" marT="0" marB="0" anchor="ctr">
                    <a:lnL>
                      <a:noFill/>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x6-η3</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0.425</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0.007</a:t>
                      </a:r>
                    </a:p>
                  </a:txBody>
                  <a:tcPr marL="68580" marR="68580" marT="0" marB="0" anchor="ctr">
                    <a:lnL w="19050">
                      <a:solidFill>
                        <a:srgbClr val="FFFFFF"/>
                      </a:solidFill>
                      <a:prstDash val="solid"/>
                    </a:lnL>
                    <a:lnR>
                      <a:noFill/>
                    </a:lnR>
                    <a:lnT>
                      <a:noFill/>
                    </a:lnT>
                    <a:lnB>
                      <a:noFill/>
                    </a:lnB>
                    <a:lnTlToBr>
                      <a:noFill/>
                    </a:lnTlToBr>
                    <a:lnBlToTr>
                      <a:noFill/>
                    </a:lnBlToTr>
                    <a:solidFill>
                      <a:srgbClr val="F2F2F2"/>
                    </a:solidFill>
                  </a:tcPr>
                </a:tc>
              </a:tr>
              <a:tr h="19304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基层领导、教工党员、学生党员联动发展</a:t>
                      </a:r>
                    </a:p>
                  </a:txBody>
                  <a:tcPr marL="68580" marR="68580" marT="0" marB="0" anchor="ctr">
                    <a:lnL>
                      <a:noFill/>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x7-η4</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0.247</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0.034</a:t>
                      </a:r>
                    </a:p>
                  </a:txBody>
                  <a:tcPr marL="68580" marR="68580" marT="0" marB="0" anchor="ctr">
                    <a:lnL w="19050">
                      <a:solidFill>
                        <a:srgbClr val="FFFFFF"/>
                      </a:solidFill>
                      <a:prstDash val="solid"/>
                    </a:lnL>
                    <a:lnR>
                      <a:noFill/>
                    </a:lnR>
                    <a:lnT>
                      <a:noFill/>
                    </a:lnT>
                    <a:lnB>
                      <a:noFill/>
                    </a:lnB>
                    <a:lnTlToBr>
                      <a:noFill/>
                    </a:lnTlToBr>
                    <a:lnBlToTr>
                      <a:noFill/>
                    </a:lnBlToTr>
                    <a:solidFill>
                      <a:srgbClr val="FFFFFF"/>
                    </a:solidFill>
                  </a:tcPr>
                </a:tc>
              </a:tr>
              <a:tr h="19304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党建工作融合中心工作</a:t>
                      </a:r>
                    </a:p>
                  </a:txBody>
                  <a:tcPr marL="68580" marR="68580" marT="0" marB="0" anchor="ctr">
                    <a:lnL>
                      <a:noFill/>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x8-η4</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0.251</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0.031</a:t>
                      </a:r>
                    </a:p>
                  </a:txBody>
                  <a:tcPr marL="68580" marR="68580" marT="0" marB="0" anchor="ctr">
                    <a:lnL w="19050">
                      <a:solidFill>
                        <a:srgbClr val="FFFFFF"/>
                      </a:solidFill>
                      <a:prstDash val="solid"/>
                    </a:lnL>
                    <a:lnR>
                      <a:noFill/>
                    </a:lnR>
                    <a:lnT>
                      <a:noFill/>
                    </a:lnT>
                    <a:lnB>
                      <a:noFill/>
                    </a:lnB>
                    <a:lnTlToBr>
                      <a:noFill/>
                    </a:lnTlToBr>
                    <a:lnBlToTr>
                      <a:noFill/>
                    </a:lnBlToTr>
                    <a:solidFill>
                      <a:srgbClr val="F2F2F2"/>
                    </a:solidFill>
                  </a:tcPr>
                </a:tc>
              </a:tr>
              <a:tr h="19304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微平台建设与发展情况</a:t>
                      </a:r>
                    </a:p>
                  </a:txBody>
                  <a:tcPr marL="68580" marR="68580" marT="0" marB="0" anchor="ctr">
                    <a:lnL>
                      <a:noFill/>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x9-η5</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0.476</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0.042</a:t>
                      </a:r>
                    </a:p>
                  </a:txBody>
                  <a:tcPr marL="68580" marR="68580" marT="0" marB="0" anchor="ctr">
                    <a:lnL w="19050">
                      <a:solidFill>
                        <a:srgbClr val="FFFFFF"/>
                      </a:solidFill>
                      <a:prstDash val="solid"/>
                    </a:lnL>
                    <a:lnR>
                      <a:noFill/>
                    </a:lnR>
                    <a:lnT>
                      <a:noFill/>
                    </a:lnT>
                    <a:lnB>
                      <a:noFill/>
                    </a:lnB>
                    <a:lnTlToBr>
                      <a:noFill/>
                    </a:lnTlToBr>
                    <a:lnBlToTr>
                      <a:noFill/>
                    </a:lnBlToTr>
                    <a:solidFill>
                      <a:srgbClr val="FFFFFF"/>
                    </a:solidFill>
                  </a:tcPr>
                </a:tc>
              </a:tr>
              <a:tr h="192405">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“主题党日+”活动</a:t>
                      </a:r>
                    </a:p>
                  </a:txBody>
                  <a:tcPr marL="68580" marR="68580" marT="0" marB="0" anchor="ctr">
                    <a:lnL>
                      <a:noFill/>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x10-η5</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0.452</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0.035</a:t>
                      </a:r>
                    </a:p>
                  </a:txBody>
                  <a:tcPr marL="68580" marR="68580" marT="0" marB="0" anchor="ctr">
                    <a:lnL w="19050">
                      <a:solidFill>
                        <a:srgbClr val="FFFFFF"/>
                      </a:solidFill>
                      <a:prstDash val="solid"/>
                    </a:lnL>
                    <a:lnR>
                      <a:noFill/>
                    </a:lnR>
                    <a:lnT>
                      <a:noFill/>
                    </a:lnT>
                    <a:lnB>
                      <a:noFill/>
                    </a:lnB>
                    <a:lnTlToBr>
                      <a:noFill/>
                    </a:lnTlToBr>
                    <a:lnBlToTr>
                      <a:noFill/>
                    </a:lnBlToTr>
                    <a:solidFill>
                      <a:srgbClr val="F2F2F2"/>
                    </a:solidFill>
                  </a:tcPr>
                </a:tc>
              </a:tr>
              <a:tr h="19304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学院党委部署安排的实行质量和效率</a:t>
                      </a:r>
                    </a:p>
                  </a:txBody>
                  <a:tcPr marL="68580" marR="68580" marT="0" marB="0" anchor="ctr">
                    <a:lnL>
                      <a:noFill/>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y1-t1</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0.645</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0.035</a:t>
                      </a:r>
                    </a:p>
                  </a:txBody>
                  <a:tcPr marL="68580" marR="68580" marT="0" marB="0" anchor="ctr">
                    <a:lnL w="19050">
                      <a:solidFill>
                        <a:srgbClr val="FFFFFF"/>
                      </a:solidFill>
                      <a:prstDash val="solid"/>
                    </a:lnL>
                    <a:lnR>
                      <a:noFill/>
                    </a:lnR>
                    <a:lnT>
                      <a:noFill/>
                    </a:lnT>
                    <a:lnB>
                      <a:noFill/>
                    </a:lnB>
                    <a:lnTlToBr>
                      <a:noFill/>
                    </a:lnTlToBr>
                    <a:lnBlToTr>
                      <a:noFill/>
                    </a:lnBlToTr>
                    <a:solidFill>
                      <a:srgbClr val="FFFFFF"/>
                    </a:solidFill>
                  </a:tcPr>
                </a:tc>
              </a:tr>
              <a:tr h="19431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学院业务工作的完成效果</a:t>
                      </a:r>
                    </a:p>
                  </a:txBody>
                  <a:tcPr marL="68580" marR="68580" marT="0" marB="0" anchor="ctr">
                    <a:lnL>
                      <a:noFill/>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y2-t1</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0.573</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0.045</a:t>
                      </a:r>
                    </a:p>
                  </a:txBody>
                  <a:tcPr marL="68580" marR="68580" marT="0" marB="0" anchor="ctr">
                    <a:lnL w="19050">
                      <a:solidFill>
                        <a:srgbClr val="FFFFFF"/>
                      </a:solidFill>
                      <a:prstDash val="solid"/>
                    </a:lnL>
                    <a:lnR>
                      <a:noFill/>
                    </a:lnR>
                    <a:lnT>
                      <a:noFill/>
                    </a:lnT>
                    <a:lnB>
                      <a:noFill/>
                    </a:lnB>
                    <a:lnTlToBr>
                      <a:noFill/>
                    </a:lnTlToBr>
                    <a:lnBlToTr>
                      <a:noFill/>
                    </a:lnBlToTr>
                    <a:solidFill>
                      <a:srgbClr val="F2F2F2"/>
                    </a:solidFill>
                  </a:tcPr>
                </a:tc>
              </a:tr>
              <a:tr h="19304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科研创新成果数量</a:t>
                      </a:r>
                    </a:p>
                  </a:txBody>
                  <a:tcPr marL="68580" marR="68580" marT="0" marB="0" anchor="ctr">
                    <a:lnL>
                      <a:noFill/>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y3-t2</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0.363</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0.024</a:t>
                      </a:r>
                    </a:p>
                  </a:txBody>
                  <a:tcPr marL="68580" marR="68580" marT="0" marB="0" anchor="ctr">
                    <a:lnL w="19050">
                      <a:solidFill>
                        <a:srgbClr val="FFFFFF"/>
                      </a:solidFill>
                      <a:prstDash val="solid"/>
                    </a:lnL>
                    <a:lnR>
                      <a:noFill/>
                    </a:lnR>
                    <a:lnT>
                      <a:noFill/>
                    </a:lnT>
                    <a:lnB>
                      <a:noFill/>
                    </a:lnB>
                    <a:lnTlToBr>
                      <a:noFill/>
                    </a:lnTlToBr>
                    <a:lnBlToTr>
                      <a:noFill/>
                    </a:lnBlToTr>
                    <a:solidFill>
                      <a:srgbClr val="FFFFFF"/>
                    </a:solidFill>
                  </a:tcPr>
                </a:tc>
              </a:tr>
              <a:tr h="192405">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购买技术设备或专利</a:t>
                      </a:r>
                    </a:p>
                  </a:txBody>
                  <a:tcPr marL="68580" marR="68580" marT="0" marB="0" anchor="ctr">
                    <a:lnL>
                      <a:noFill/>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y4-t2</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0.326</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0.039</a:t>
                      </a:r>
                    </a:p>
                  </a:txBody>
                  <a:tcPr marL="68580" marR="68580" marT="0" marB="0" anchor="ctr">
                    <a:lnL w="19050">
                      <a:solidFill>
                        <a:srgbClr val="FFFFFF"/>
                      </a:solidFill>
                      <a:prstDash val="solid"/>
                    </a:lnL>
                    <a:lnR>
                      <a:noFill/>
                    </a:lnR>
                    <a:lnT>
                      <a:noFill/>
                    </a:lnT>
                    <a:lnB>
                      <a:noFill/>
                    </a:lnB>
                    <a:lnTlToBr>
                      <a:noFill/>
                    </a:lnTlToBr>
                    <a:lnBlToTr>
                      <a:noFill/>
                    </a:lnBlToTr>
                    <a:solidFill>
                      <a:srgbClr val="F2F2F2"/>
                    </a:solidFill>
                  </a:tcPr>
                </a:tc>
              </a:tr>
              <a:tr h="205105">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教学目标任务完成情况</a:t>
                      </a:r>
                    </a:p>
                  </a:txBody>
                  <a:tcPr marL="68580" marR="68580" marT="0" marB="0" anchor="ctr">
                    <a:lnL>
                      <a:noFill/>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y5-t3</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0.251</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0.028</a:t>
                      </a:r>
                    </a:p>
                  </a:txBody>
                  <a:tcPr marL="68580" marR="68580" marT="0" marB="0" anchor="ctr">
                    <a:lnL w="19050">
                      <a:solidFill>
                        <a:srgbClr val="FFFFFF"/>
                      </a:solidFill>
                      <a:prstDash val="solid"/>
                    </a:lnL>
                    <a:lnR>
                      <a:noFill/>
                    </a:lnR>
                    <a:lnT>
                      <a:noFill/>
                    </a:lnT>
                    <a:lnB>
                      <a:noFill/>
                    </a:lnB>
                    <a:lnTlToBr>
                      <a:noFill/>
                    </a:lnTlToBr>
                    <a:lnBlToTr>
                      <a:noFill/>
                    </a:lnBlToTr>
                    <a:solidFill>
                      <a:srgbClr val="FFFFFF"/>
                    </a:solidFill>
                  </a:tcPr>
                </a:tc>
              </a:tr>
              <a:tr h="204470">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学生学习的参与度和满意度</a:t>
                      </a:r>
                    </a:p>
                  </a:txBody>
                  <a:tcPr marL="68580" marR="68580" marT="0" marB="0" anchor="ctr">
                    <a:lnL>
                      <a:noFill/>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y6-t3</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0.372</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0.036</a:t>
                      </a:r>
                    </a:p>
                  </a:txBody>
                  <a:tcPr marL="68580" marR="68580" marT="0" marB="0" anchor="ctr">
                    <a:lnL w="19050">
                      <a:solidFill>
                        <a:srgbClr val="FFFFFF"/>
                      </a:solidFill>
                      <a:prstDash val="solid"/>
                    </a:lnL>
                    <a:lnR>
                      <a:noFill/>
                    </a:lnR>
                    <a:lnT>
                      <a:noFill/>
                    </a:lnT>
                    <a:lnB>
                      <a:noFill/>
                    </a:lnB>
                    <a:lnTlToBr>
                      <a:noFill/>
                    </a:lnTlToBr>
                    <a:lnBlToTr>
                      <a:noFill/>
                    </a:lnBlToTr>
                    <a:solidFill>
                      <a:srgbClr val="F2F2F2"/>
                    </a:solidFill>
                  </a:tcPr>
                </a:tc>
              </a:tr>
              <a:tr h="205105">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与各部门工作的协调能力</a:t>
                      </a:r>
                    </a:p>
                  </a:txBody>
                  <a:tcPr marL="68580" marR="68580" marT="0" marB="0" anchor="ctr">
                    <a:lnL>
                      <a:noFill/>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y7-t4</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0.366</a:t>
                      </a:r>
                    </a:p>
                  </a:txBody>
                  <a:tcPr marL="68580" marR="68580" marT="0" marB="0" anchor="ctr">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0.042</a:t>
                      </a:r>
                    </a:p>
                  </a:txBody>
                  <a:tcPr marL="68580" marR="68580" marT="0" marB="0" anchor="ctr">
                    <a:lnL w="19050">
                      <a:solidFill>
                        <a:srgbClr val="FFFFFF"/>
                      </a:solidFill>
                      <a:prstDash val="solid"/>
                    </a:lnL>
                    <a:lnR>
                      <a:noFill/>
                    </a:lnR>
                    <a:lnT>
                      <a:noFill/>
                    </a:lnT>
                    <a:lnB>
                      <a:noFill/>
                    </a:lnB>
                    <a:lnTlToBr>
                      <a:noFill/>
                    </a:lnTlToBr>
                    <a:lnBlToTr>
                      <a:noFill/>
                    </a:lnBlToTr>
                    <a:solidFill>
                      <a:srgbClr val="FFFFFF"/>
                    </a:solidFill>
                  </a:tcPr>
                </a:tc>
              </a:tr>
              <a:tr h="205105">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工作完成情况</a:t>
                      </a:r>
                    </a:p>
                  </a:txBody>
                  <a:tcPr marL="68580" marR="68580" marT="0" marB="0" anchor="ctr">
                    <a:lnL>
                      <a:noFill/>
                    </a:lnL>
                    <a:lnR w="19050">
                      <a:solidFill>
                        <a:srgbClr val="FFFFFF"/>
                      </a:solidFill>
                      <a:prstDash val="solid"/>
                    </a:lnR>
                    <a:lnT>
                      <a:noFill/>
                    </a:lnT>
                    <a:lnB w="19050">
                      <a:solidFill>
                        <a:srgbClr val="E34D4D"/>
                      </a:solidFill>
                      <a:prstDash val="solid"/>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y7-t4</a:t>
                      </a:r>
                    </a:p>
                  </a:txBody>
                  <a:tcPr marL="68580" marR="68580" marT="0" marB="0" anchor="ctr">
                    <a:lnL w="19050">
                      <a:solidFill>
                        <a:srgbClr val="FFFFFF"/>
                      </a:solidFill>
                      <a:prstDash val="solid"/>
                    </a:lnL>
                    <a:lnR w="19050">
                      <a:solidFill>
                        <a:srgbClr val="FFFFFF"/>
                      </a:solidFill>
                      <a:prstDash val="solid"/>
                    </a:lnR>
                    <a:lnT>
                      <a:noFill/>
                    </a:lnT>
                    <a:lnB w="19050">
                      <a:solidFill>
                        <a:srgbClr val="E34D4D"/>
                      </a:solidFill>
                      <a:prstDash val="solid"/>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0.346</a:t>
                      </a:r>
                    </a:p>
                  </a:txBody>
                  <a:tcPr marL="68580" marR="68580" marT="0" marB="0" anchor="ctr">
                    <a:lnL w="19050">
                      <a:solidFill>
                        <a:srgbClr val="FFFFFF"/>
                      </a:solidFill>
                      <a:prstDash val="solid"/>
                    </a:lnL>
                    <a:lnR w="19050">
                      <a:solidFill>
                        <a:srgbClr val="FFFFFF"/>
                      </a:solidFill>
                      <a:prstDash val="solid"/>
                    </a:lnR>
                    <a:lnT>
                      <a:noFill/>
                    </a:lnT>
                    <a:lnB w="19050">
                      <a:solidFill>
                        <a:srgbClr val="E34D4D"/>
                      </a:solidFill>
                      <a:prstDash val="solid"/>
                    </a:lnB>
                    <a:lnTlToBr>
                      <a:noFill/>
                    </a:lnTlToBr>
                    <a:lnBlToTr>
                      <a:noFill/>
                    </a:lnBlToTr>
                    <a:solidFill>
                      <a:srgbClr val="F2F2F2"/>
                    </a:solidFill>
                  </a:tcPr>
                </a:tc>
                <a:tc>
                  <a:txBody>
                    <a:bodyPr/>
                    <a:lstStyle/>
                    <a:p>
                      <a:pPr algn="ctr">
                        <a:buClrTx/>
                        <a:buSzTx/>
                        <a:buFontTx/>
                        <a:buNone/>
                      </a:pPr>
                      <a:r>
                        <a:rPr lang="en-US" sz="1000" b="1">
                          <a:solidFill>
                            <a:srgbClr val="404040"/>
                          </a:solidFill>
                          <a:latin typeface="宋体" panose="02010600030101010101" pitchFamily="2" charset="-122"/>
                          <a:ea typeface="宋体" panose="02010600030101010101" pitchFamily="2" charset="-122"/>
                          <a:cs typeface="宋体" panose="02010600030101010101" pitchFamily="2" charset="-122"/>
                        </a:rPr>
                        <a:t>0.029</a:t>
                      </a:r>
                    </a:p>
                  </a:txBody>
                  <a:tcPr marL="68580" marR="68580" marT="0" marB="0" anchor="ctr">
                    <a:lnL w="19050">
                      <a:solidFill>
                        <a:srgbClr val="FFFFFF"/>
                      </a:solidFill>
                      <a:prstDash val="solid"/>
                    </a:lnL>
                    <a:lnR>
                      <a:noFill/>
                    </a:lnR>
                    <a:lnT>
                      <a:noFill/>
                    </a:lnT>
                    <a:lnB w="19050">
                      <a:solidFill>
                        <a:srgbClr val="E34D4D"/>
                      </a:solidFill>
                      <a:prstDash val="solid"/>
                    </a:lnB>
                    <a:lnTlToBr>
                      <a:noFill/>
                    </a:lnTlToBr>
                    <a:lnBlToTr>
                      <a:noFill/>
                    </a:lnBlToTr>
                    <a:solidFill>
                      <a:srgbClr val="F2F2F2"/>
                    </a:solidFill>
                  </a:tcPr>
                </a:tc>
              </a:tr>
            </a:tbl>
          </a:graphicData>
        </a:graphic>
      </p:graphicFrame>
      <p:sp>
        <p:nvSpPr>
          <p:cNvPr id="100" name="文本框 99"/>
          <p:cNvSpPr txBox="1"/>
          <p:nvPr/>
        </p:nvSpPr>
        <p:spPr>
          <a:xfrm>
            <a:off x="3458210" y="5309870"/>
            <a:ext cx="5080000" cy="252730"/>
          </a:xfrm>
          <a:prstGeom prst="rect">
            <a:avLst/>
          </a:prstGeom>
          <a:noFill/>
          <a:ln w="9525">
            <a:noFill/>
          </a:ln>
        </p:spPr>
        <p:txBody>
          <a:bodyPr>
            <a:spAutoFit/>
          </a:bodyPr>
          <a:lstStyle/>
          <a:p>
            <a:pPr indent="0"/>
            <a:r>
              <a:rPr lang="en-US" sz="1050" b="0">
                <a:latin typeface="Calibri" panose="020F0502020204030204" charset="0"/>
                <a:ea typeface="宋体" panose="02010600030101010101" pitchFamily="2" charset="-122"/>
                <a:cs typeface="Times New Roman" panose="02020603050405020304" pitchFamily="18" charset="0"/>
              </a:rPr>
              <a:t> </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500" fill="hold"/>
                                        <p:tgtEl>
                                          <p:spTgt spid="36"/>
                                        </p:tgtEl>
                                        <p:attrNameLst>
                                          <p:attrName>ppt_x</p:attrName>
                                        </p:attrNameLst>
                                      </p:cBhvr>
                                      <p:tavLst>
                                        <p:tav tm="0">
                                          <p:val>
                                            <p:strVal val="1+#ppt_w/2"/>
                                          </p:val>
                                        </p:tav>
                                        <p:tav tm="100000">
                                          <p:val>
                                            <p:strVal val="#ppt_x"/>
                                          </p:val>
                                        </p:tav>
                                      </p:tavLst>
                                    </p:anim>
                                    <p:anim calcmode="lin" valueType="num">
                                      <p:cBhvr additive="base">
                                        <p:cTn id="13" dur="150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par>
                          <p:cTn id="18" fill="hold">
                            <p:stCondLst>
                              <p:cond delay="3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30"/>
                                        </p:tgtEl>
                                        <p:attrNameLst>
                                          <p:attrName>style.visibility</p:attrName>
                                        </p:attrNameLst>
                                      </p:cBhvr>
                                      <p:to>
                                        <p:strVal val="visible"/>
                                      </p:to>
                                    </p:set>
                                    <p:animEffect transition="in" filter="wipe(left)">
                                      <p:cBhvr>
                                        <p:cTn id="21"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528" y="5229271"/>
            <a:ext cx="5828556" cy="2029377"/>
          </a:xfrm>
          <a:prstGeom prst="rect">
            <a:avLst/>
          </a:prstGeom>
        </p:spPr>
      </p:pic>
      <p:grpSp>
        <p:nvGrpSpPr>
          <p:cNvPr id="36" name="组合 35"/>
          <p:cNvGrpSpPr/>
          <p:nvPr/>
        </p:nvGrpSpPr>
        <p:grpSpPr>
          <a:xfrm>
            <a:off x="10315025" y="1773610"/>
            <a:ext cx="1440160" cy="1065493"/>
            <a:chOff x="6935916" y="343637"/>
            <a:chExt cx="1713877" cy="1135367"/>
          </a:xfrm>
        </p:grpSpPr>
        <p:pic>
          <p:nvPicPr>
            <p:cNvPr id="37"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3558777" y="2461885"/>
            <a:ext cx="7632848" cy="3158517"/>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
          <p:cNvSpPr/>
          <p:nvPr/>
        </p:nvSpPr>
        <p:spPr>
          <a:xfrm>
            <a:off x="5812488" y="2161773"/>
            <a:ext cx="3595086" cy="600224"/>
          </a:xfrm>
          <a:prstGeom prst="roundRect">
            <a:avLst>
              <a:gd name="adj" fmla="val 48749"/>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7011142" y="2262193"/>
            <a:ext cx="1198880" cy="398780"/>
          </a:xfrm>
          <a:prstGeom prst="rect">
            <a:avLst/>
          </a:prstGeom>
          <a:noFill/>
        </p:spPr>
        <p:txBody>
          <a:bodyPr wrap="none" rtlCol="0">
            <a:spAutoFit/>
          </a:bodyPr>
          <a:lstStyle/>
          <a:p>
            <a:pPr algn="l"/>
            <a:r>
              <a:rPr lang="zh-CN" altLang="en-US" sz="2000" b="1" dirty="0">
                <a:solidFill>
                  <a:srgbClr val="C00000"/>
                </a:solidFill>
                <a:latin typeface="微软雅黑" panose="020B0503020204020204" pitchFamily="82" charset="2"/>
                <a:ea typeface="微软雅黑" panose="020B0503020204020204" pitchFamily="82" charset="2"/>
              </a:rPr>
              <a:t>结果分析</a:t>
            </a:r>
          </a:p>
        </p:txBody>
      </p:sp>
      <p:sp>
        <p:nvSpPr>
          <p:cNvPr id="26" name="矩形 25"/>
          <p:cNvSpPr/>
          <p:nvPr/>
        </p:nvSpPr>
        <p:spPr>
          <a:xfrm>
            <a:off x="993794" y="3560068"/>
            <a:ext cx="2331507" cy="683895"/>
          </a:xfrm>
          <a:prstGeom prst="rect">
            <a:avLst/>
          </a:prstGeom>
        </p:spPr>
        <p:txBody>
          <a:bodyPr wrap="square" lIns="68580" tIns="34290" rIns="68580" bIns="34290">
            <a:spAutoFit/>
          </a:bodyPr>
          <a:lstStyle/>
          <a:p>
            <a:pPr algn="ctr"/>
            <a:r>
              <a:rPr lang="zh-CN" altLang="en-US" sz="4000" b="1" dirty="0">
                <a:solidFill>
                  <a:srgbClr val="C00000"/>
                </a:solidFill>
                <a:latin typeface="微软雅黑" panose="020B0503020204020204" pitchFamily="82" charset="2"/>
                <a:ea typeface="微软雅黑" panose="020B0503020204020204" pitchFamily="82" charset="2"/>
              </a:rPr>
              <a:t>调查分析</a:t>
            </a:r>
          </a:p>
        </p:txBody>
      </p:sp>
      <p:sp>
        <p:nvSpPr>
          <p:cNvPr id="30" name="矩形 29"/>
          <p:cNvSpPr/>
          <p:nvPr/>
        </p:nvSpPr>
        <p:spPr>
          <a:xfrm>
            <a:off x="4091467" y="2761680"/>
            <a:ext cx="6696744" cy="2948305"/>
          </a:xfrm>
          <a:prstGeom prst="rect">
            <a:avLst/>
          </a:prstGeom>
        </p:spPr>
        <p:txBody>
          <a:bodyPr wrap="square" lIns="68580" tIns="34290" rIns="68580" bIns="34290">
            <a:spAutoFit/>
          </a:bodyPr>
          <a:lstStyle/>
          <a:p>
            <a:pPr algn="just">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rPr>
              <a:t>    由表3和4可知，整体功能有5个维度因子，10项指标内容，学院工作效能有4个维度因子，8项指标，指标分值均值都在3以上，可见从总体看，我校党组织效能表现总体是不错的。</a:t>
            </a:r>
          </a:p>
          <a:p>
            <a:pPr algn="just">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rPr>
              <a:t>    在图</a:t>
            </a:r>
            <a:r>
              <a:rPr lang="en-US" altLang="zh-CN" sz="1600" dirty="0">
                <a:solidFill>
                  <a:srgbClr val="C00000"/>
                </a:solidFill>
                <a:latin typeface="微软雅黑" panose="020B0503020204020204" pitchFamily="34" charset="-122"/>
                <a:ea typeface="微软雅黑" panose="020B0503020204020204" pitchFamily="34" charset="-122"/>
              </a:rPr>
              <a:t>2</a:t>
            </a:r>
            <a:r>
              <a:rPr lang="zh-CN" altLang="en-US" sz="1600" dirty="0">
                <a:solidFill>
                  <a:srgbClr val="C00000"/>
                </a:solidFill>
                <a:latin typeface="微软雅黑" panose="020B0503020204020204" pitchFamily="34" charset="-122"/>
                <a:ea typeface="微软雅黑" panose="020B0503020204020204" pitchFamily="34" charset="-122"/>
              </a:rPr>
              <a:t>结构方程模型中，标准化路径应小于1，路径系数越大，表示变量之间的关系显著性越强，还应考虑p值，p值小于0.05说明变量之间的关系具有显著性。根据路径分析得出的路径系数个输出结果中的p值，得到预测变量与潜在变量之间的关系，根据表5中对于结构方程模型各个变量之间的关系显著性的判断结果，所有的关系显著，说明整体功能和工作效能对党组织效能具有直接和间接正向显著作用</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500" fill="hold"/>
                                        <p:tgtEl>
                                          <p:spTgt spid="36"/>
                                        </p:tgtEl>
                                        <p:attrNameLst>
                                          <p:attrName>ppt_x</p:attrName>
                                        </p:attrNameLst>
                                      </p:cBhvr>
                                      <p:tavLst>
                                        <p:tav tm="0">
                                          <p:val>
                                            <p:strVal val="1+#ppt_w/2"/>
                                          </p:val>
                                        </p:tav>
                                        <p:tav tm="100000">
                                          <p:val>
                                            <p:strVal val="#ppt_x"/>
                                          </p:val>
                                        </p:tav>
                                      </p:tavLst>
                                    </p:anim>
                                    <p:anim calcmode="lin" valueType="num">
                                      <p:cBhvr additive="base">
                                        <p:cTn id="13" dur="150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iterate type="lt">
                                    <p:tmPct val="30000"/>
                                  </p:iterate>
                                  <p:childTnLst>
                                    <p:set>
                                      <p:cBhvr>
                                        <p:cTn id="16" dur="1" fill="hold">
                                          <p:stCondLst>
                                            <p:cond delay="0"/>
                                          </p:stCondLst>
                                        </p:cTn>
                                        <p:tgtEl>
                                          <p:spTgt spid="26"/>
                                        </p:tgtEl>
                                        <p:attrNameLst>
                                          <p:attrName>style.visibility</p:attrName>
                                        </p:attrNameLst>
                                      </p:cBhvr>
                                      <p:to>
                                        <p:strVal val="visible"/>
                                      </p:to>
                                    </p:set>
                                    <p:animEffect transition="in" filter="wipe(left)">
                                      <p:cBhvr>
                                        <p:cTn id="17" dur="100"/>
                                        <p:tgtEl>
                                          <p:spTgt spid="26"/>
                                        </p:tgtEl>
                                      </p:cBhvr>
                                    </p:animEffect>
                                  </p:childTnLst>
                                </p:cTn>
                              </p:par>
                            </p:childTnLst>
                          </p:cTn>
                        </p:par>
                        <p:par>
                          <p:cTn id="18" fill="hold">
                            <p:stCondLst>
                              <p:cond delay="1690"/>
                            </p:stCondLst>
                            <p:childTnLst>
                              <p:par>
                                <p:cTn id="19" presetID="14" presetClass="entr" presetSubtype="1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par>
                          <p:cTn id="25" fill="hold">
                            <p:stCondLst>
                              <p:cond delay="2190"/>
                            </p:stCondLst>
                            <p:childTnLst>
                              <p:par>
                                <p:cTn id="26" presetID="21"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childTnLst>
                          </p:cTn>
                        </p:par>
                        <p:par>
                          <p:cTn id="29" fill="hold">
                            <p:stCondLst>
                              <p:cond delay="419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30"/>
                                        </p:tgtEl>
                                        <p:attrNameLst>
                                          <p:attrName>style.visibility</p:attrName>
                                        </p:attrNameLst>
                                      </p:cBhvr>
                                      <p:to>
                                        <p:strVal val="visible"/>
                                      </p:to>
                                    </p:set>
                                    <p:animEffect transition="in" filter="wipe(left)">
                                      <p:cBhvr>
                                        <p:cTn id="32"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p:bldP spid="26"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73547" y="0"/>
            <a:ext cx="5290915" cy="7037599"/>
            <a:chOff x="-673547" y="0"/>
            <a:chExt cx="5290915" cy="7037599"/>
          </a:xfrm>
        </p:grpSpPr>
        <p:sp>
          <p:nvSpPr>
            <p:cNvPr id="77" name="矩形 76"/>
            <p:cNvSpPr/>
            <p:nvPr/>
          </p:nvSpPr>
          <p:spPr>
            <a:xfrm>
              <a:off x="165" y="0"/>
              <a:ext cx="4456924" cy="685958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0800000" flipH="1" flipV="1">
              <a:off x="-673547" y="3160505"/>
              <a:ext cx="5290915" cy="3877094"/>
            </a:xfrm>
            <a:prstGeom prst="rect">
              <a:avLst/>
            </a:prstGeom>
            <a:noFill/>
            <a:extLst>
              <a:ext uri="{909E8E84-426E-40DD-AFC4-6F175D3DCCD1}">
                <a14:hiddenFill xmlns:a14="http://schemas.microsoft.com/office/drawing/2010/main">
                  <a:solidFill>
                    <a:srgbClr val="FFFFFF"/>
                  </a:solidFill>
                </a14:hiddenFill>
              </a:ext>
            </a:extLst>
          </p:spPr>
        </p:pic>
      </p:grpSp>
      <p:pic>
        <p:nvPicPr>
          <p:cNvPr id="75"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93208" y="2708076"/>
            <a:ext cx="7822677" cy="4151529"/>
          </a:xfrm>
          <a:prstGeom prst="rect">
            <a:avLst/>
          </a:prstGeom>
          <a:noFill/>
          <a:extLst>
            <a:ext uri="{909E8E84-426E-40DD-AFC4-6F175D3DCCD1}">
              <a14:hiddenFill xmlns:a14="http://schemas.microsoft.com/office/drawing/2010/main">
                <a:solidFill>
                  <a:srgbClr val="FFFFFF"/>
                </a:solidFill>
              </a14:hiddenFill>
            </a:ext>
          </a:extLst>
        </p:spPr>
      </p:pic>
      <p:sp>
        <p:nvSpPr>
          <p:cNvPr id="84" name="标题 4"/>
          <p:cNvSpPr txBox="1"/>
          <p:nvPr/>
        </p:nvSpPr>
        <p:spPr>
          <a:xfrm>
            <a:off x="5684367" y="2125251"/>
            <a:ext cx="5515793" cy="680600"/>
          </a:xfrm>
          <a:prstGeom prst="rect">
            <a:avLst/>
          </a:prstGeom>
        </p:spPr>
        <p:txBody>
          <a:bodyPr vert="horz" lIns="162441" tIns="81221" rIns="162441" bIns="812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smtClean="0">
                <a:solidFill>
                  <a:schemeClr val="accent1"/>
                </a:solidFill>
                <a:cs typeface="+mn-ea"/>
                <a:sym typeface="+mn-lt"/>
              </a:rPr>
              <a:t>改进措施</a:t>
            </a:r>
            <a:endParaRPr lang="zh-CN" altLang="en-US" sz="3200" b="1" dirty="0">
              <a:solidFill>
                <a:schemeClr val="accent1"/>
              </a:solidFill>
              <a:cs typeface="+mn-ea"/>
              <a:sym typeface="+mn-lt"/>
            </a:endParaRPr>
          </a:p>
        </p:txBody>
      </p:sp>
      <p:pic>
        <p:nvPicPr>
          <p:cNvPr id="133"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296779" y="549474"/>
            <a:ext cx="2395289" cy="1431431"/>
          </a:xfrm>
          <a:prstGeom prst="rect">
            <a:avLst/>
          </a:prstGeom>
          <a:noFill/>
          <a:extLst>
            <a:ext uri="{909E8E84-426E-40DD-AFC4-6F175D3DCCD1}">
              <a14:hiddenFill xmlns:a14="http://schemas.microsoft.com/office/drawing/2010/main">
                <a:solidFill>
                  <a:srgbClr val="FFFFFF"/>
                </a:solidFill>
              </a14:hiddenFill>
            </a:ext>
          </a:extLst>
        </p:spPr>
      </p:pic>
      <p:sp>
        <p:nvSpPr>
          <p:cNvPr id="100" name="标题 4"/>
          <p:cNvSpPr txBox="1"/>
          <p:nvPr/>
        </p:nvSpPr>
        <p:spPr>
          <a:xfrm>
            <a:off x="8343193" y="626006"/>
            <a:ext cx="1398154" cy="11765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6400" dirty="0">
                <a:solidFill>
                  <a:schemeClr val="bg1"/>
                </a:solidFill>
                <a:latin typeface="Impact" panose="020B0806030902050204" pitchFamily="34" charset="0"/>
                <a:ea typeface="微软雅黑" panose="020B0503020204020204" pitchFamily="34" charset="-122"/>
              </a:rPr>
              <a:t>04</a:t>
            </a:r>
            <a:endParaRPr lang="zh-CN" altLang="en-US" sz="3700" dirty="0">
              <a:solidFill>
                <a:schemeClr val="bg1"/>
              </a:solidFill>
              <a:latin typeface="Impact" panose="020B0806030902050204" pitchFamily="34" charset="0"/>
              <a:ea typeface="微软雅黑" panose="020B0503020204020204" pitchFamily="34" charset="-122"/>
            </a:endParaRPr>
          </a:p>
        </p:txBody>
      </p:sp>
      <p:grpSp>
        <p:nvGrpSpPr>
          <p:cNvPr id="135" name="组合 134"/>
          <p:cNvGrpSpPr/>
          <p:nvPr/>
        </p:nvGrpSpPr>
        <p:grpSpPr>
          <a:xfrm>
            <a:off x="10056616" y="4081996"/>
            <a:ext cx="1640802" cy="1191306"/>
            <a:chOff x="6935916" y="343637"/>
            <a:chExt cx="1713877" cy="1135367"/>
          </a:xfrm>
        </p:grpSpPr>
        <p:pic>
          <p:nvPicPr>
            <p:cNvPr id="136"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C:\Users\Administrator\Desktop\线稿长城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924883" y="786263"/>
            <a:ext cx="2809220" cy="5235819"/>
            <a:chOff x="924883" y="786263"/>
            <a:chExt cx="2809220" cy="5235819"/>
          </a:xfrm>
        </p:grpSpPr>
        <p:pic>
          <p:nvPicPr>
            <p:cNvPr id="122" name="Picture 7" descr="C:\Users\Administrator\Desktop\党政机关\素材\长城\矢量长城\13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4358" y="5414104"/>
              <a:ext cx="1665810" cy="607978"/>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20"/>
            <p:cNvSpPr txBox="1"/>
            <p:nvPr/>
          </p:nvSpPr>
          <p:spPr>
            <a:xfrm>
              <a:off x="924883" y="2338053"/>
              <a:ext cx="2809220" cy="443197"/>
            </a:xfrm>
            <a:prstGeom prst="rect">
              <a:avLst/>
            </a:prstGeom>
            <a:noFill/>
            <a:effectLst/>
          </p:spPr>
          <p:txBody>
            <a:bodyPr wrap="square" rtlCol="0">
              <a:spAutoFit/>
            </a:bodyPr>
            <a:lstStyle/>
            <a:p>
              <a:pPr algn="ctr">
                <a:lnSpc>
                  <a:spcPct val="120000"/>
                </a:lnSpc>
              </a:pPr>
              <a:r>
                <a:rPr lang="zh-CN" altLang="en-US" sz="1900" b="1" dirty="0" smtClean="0">
                  <a:solidFill>
                    <a:srgbClr val="FDE6D3"/>
                  </a:solidFill>
                  <a:cs typeface="+mn-ea"/>
                  <a:sym typeface="+mn-lt"/>
                </a:rPr>
                <a:t>不忘初心、牢记使命</a:t>
              </a:r>
              <a:endParaRPr lang="en-US" altLang="zh-CN" sz="1900" b="1" dirty="0">
                <a:solidFill>
                  <a:srgbClr val="FDE6D3"/>
                </a:solidFill>
                <a:cs typeface="+mn-ea"/>
                <a:sym typeface="+mn-lt"/>
              </a:endParaRPr>
            </a:p>
          </p:txBody>
        </p:sp>
        <p:pic>
          <p:nvPicPr>
            <p:cNvPr id="123"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815081" y="786263"/>
              <a:ext cx="1039765" cy="11232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组合 22"/>
          <p:cNvGrpSpPr/>
          <p:nvPr/>
        </p:nvGrpSpPr>
        <p:grpSpPr>
          <a:xfrm>
            <a:off x="-50435" y="-26590"/>
            <a:ext cx="12398739" cy="234537"/>
            <a:chOff x="46534" y="1260900"/>
            <a:chExt cx="12182715" cy="234538"/>
          </a:xfrm>
        </p:grpSpPr>
        <p:pic>
          <p:nvPicPr>
            <p:cNvPr id="24" name="Picture 5" descr="C:\Users\Administrator\Desktop\党政机关\素材\长城\矢量长城\线稿长城2.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1" b="-9915"/>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Administrator\Desktop\党政机关\素材\长城\矢量长城\线稿长城2.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1" b="-9915"/>
            <a:stretch>
              <a:fillRect/>
            </a:stretch>
          </p:blipFill>
          <p:spPr bwMode="auto">
            <a:xfrm flipH="1">
              <a:off x="46534" y="1260900"/>
              <a:ext cx="6095136" cy="234538"/>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矩形 26"/>
          <p:cNvSpPr/>
          <p:nvPr/>
        </p:nvSpPr>
        <p:spPr>
          <a:xfrm>
            <a:off x="5498104" y="2855575"/>
            <a:ext cx="4363665" cy="1147445"/>
          </a:xfrm>
          <a:prstGeom prst="rect">
            <a:avLst/>
          </a:prstGeom>
        </p:spPr>
        <p:txBody>
          <a:bodyPr wrap="square" lIns="68580" tIns="34290" rIns="68580" bIns="34290">
            <a:spAutoFit/>
          </a:bodyPr>
          <a:lstStyle/>
          <a:p>
            <a:pPr algn="just">
              <a:lnSpc>
                <a:spcPct val="130000"/>
              </a:lnSpc>
            </a:pPr>
            <a:r>
              <a:rPr lang="en-US" altLang="zh-CN" sz="1800" dirty="0">
                <a:solidFill>
                  <a:srgbClr val="C00000"/>
                </a:solidFill>
                <a:latin typeface="微软雅黑" panose="020B0503020204020204" pitchFamily="34" charset="-122"/>
                <a:ea typeface="微软雅黑" panose="020B0503020204020204" pitchFamily="34" charset="-122"/>
              </a:rPr>
              <a:t>●　 </a:t>
            </a:r>
            <a:r>
              <a:rPr lang="zh-CN" altLang="en-US" sz="1800" dirty="0">
                <a:solidFill>
                  <a:srgbClr val="C00000"/>
                </a:solidFill>
                <a:latin typeface="微软雅黑" panose="020B0503020204020204" pitchFamily="34" charset="-122"/>
                <a:ea typeface="微软雅黑" panose="020B0503020204020204" pitchFamily="34" charset="-122"/>
              </a:rPr>
              <a:t>强化政治引领</a:t>
            </a:r>
            <a:endParaRPr lang="en-US" altLang="zh-CN" sz="1800" dirty="0">
              <a:solidFill>
                <a:srgbClr val="C00000"/>
              </a:solidFill>
              <a:latin typeface="微软雅黑" panose="020B0503020204020204" pitchFamily="34" charset="-122"/>
              <a:ea typeface="微软雅黑" panose="020B0503020204020204" pitchFamily="34" charset="-122"/>
            </a:endParaRPr>
          </a:p>
          <a:p>
            <a:pPr algn="just">
              <a:lnSpc>
                <a:spcPct val="130000"/>
              </a:lnSpc>
            </a:pPr>
            <a:r>
              <a:rPr lang="en-US" altLang="zh-CN" sz="1800" dirty="0">
                <a:solidFill>
                  <a:srgbClr val="C00000"/>
                </a:solidFill>
                <a:latin typeface="微软雅黑" panose="020B0503020204020204" pitchFamily="34" charset="-122"/>
                <a:ea typeface="微软雅黑" panose="020B0503020204020204" pitchFamily="34" charset="-122"/>
                <a:sym typeface="+mn-ea"/>
              </a:rPr>
              <a:t>●    </a:t>
            </a:r>
            <a:r>
              <a:rPr lang="zh-CN" altLang="en-US" sz="1800" dirty="0">
                <a:solidFill>
                  <a:srgbClr val="C00000"/>
                </a:solidFill>
                <a:latin typeface="微软雅黑" panose="020B0503020204020204" pitchFamily="34" charset="-122"/>
                <a:ea typeface="微软雅黑" panose="020B0503020204020204" pitchFamily="34" charset="-122"/>
                <a:sym typeface="+mn-ea"/>
              </a:rPr>
              <a:t>加强多方协同机制</a:t>
            </a:r>
          </a:p>
          <a:p>
            <a:pPr algn="just">
              <a:lnSpc>
                <a:spcPct val="130000"/>
              </a:lnSpc>
            </a:pPr>
            <a:r>
              <a:rPr lang="en-US" altLang="zh-CN" sz="1800" dirty="0">
                <a:solidFill>
                  <a:srgbClr val="C00000"/>
                </a:solidFill>
                <a:latin typeface="微软雅黑" panose="020B0503020204020204" pitchFamily="34" charset="-122"/>
                <a:ea typeface="微软雅黑" panose="020B0503020204020204" pitchFamily="34" charset="-122"/>
                <a:sym typeface="+mn-ea"/>
              </a:rPr>
              <a:t>●    </a:t>
            </a:r>
            <a:r>
              <a:rPr lang="zh-CN" altLang="en-US" sz="1800" dirty="0">
                <a:solidFill>
                  <a:srgbClr val="C00000"/>
                </a:solidFill>
                <a:latin typeface="微软雅黑" panose="020B0503020204020204" pitchFamily="34" charset="-122"/>
                <a:ea typeface="微软雅黑" panose="020B0503020204020204" pitchFamily="34" charset="-122"/>
                <a:sym typeface="+mn-ea"/>
              </a:rPr>
              <a:t>完善激励制度</a:t>
            </a: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8399462" y="2856004"/>
            <a:ext cx="4874397" cy="1147445"/>
          </a:xfrm>
          <a:prstGeom prst="rect">
            <a:avLst/>
          </a:prstGeom>
        </p:spPr>
        <p:txBody>
          <a:bodyPr wrap="square" lIns="68580" tIns="34290" rIns="68580" bIns="34290">
            <a:spAutoFit/>
          </a:bodyPr>
          <a:lstStyle/>
          <a:p>
            <a:pPr algn="just">
              <a:lnSpc>
                <a:spcPct val="130000"/>
              </a:lnSpc>
            </a:pPr>
            <a:r>
              <a:rPr lang="en-US" altLang="zh-CN" sz="1800" dirty="0">
                <a:solidFill>
                  <a:srgbClr val="C00000"/>
                </a:solidFill>
                <a:latin typeface="微软雅黑" panose="020B0503020204020204" pitchFamily="34" charset="-122"/>
                <a:ea typeface="微软雅黑" panose="020B0503020204020204" pitchFamily="34" charset="-122"/>
              </a:rPr>
              <a:t>●    </a:t>
            </a:r>
            <a:r>
              <a:rPr lang="zh-CN" altLang="en-US" sz="1800" dirty="0">
                <a:solidFill>
                  <a:srgbClr val="C00000"/>
                </a:solidFill>
                <a:latin typeface="微软雅黑" panose="020B0503020204020204" pitchFamily="34" charset="-122"/>
                <a:ea typeface="微软雅黑" panose="020B0503020204020204" pitchFamily="34" charset="-122"/>
                <a:sym typeface="+mn-ea"/>
              </a:rPr>
              <a:t>党建中心工作融合促发展</a:t>
            </a:r>
            <a:endParaRPr lang="en-US" altLang="zh-CN" sz="1800" dirty="0">
              <a:solidFill>
                <a:srgbClr val="C00000"/>
              </a:solidFill>
              <a:latin typeface="微软雅黑" panose="020B0503020204020204" pitchFamily="34" charset="-122"/>
              <a:ea typeface="微软雅黑" panose="020B0503020204020204" pitchFamily="34" charset="-122"/>
            </a:endParaRPr>
          </a:p>
          <a:p>
            <a:pPr algn="just">
              <a:lnSpc>
                <a:spcPct val="130000"/>
              </a:lnSpc>
            </a:pPr>
            <a:r>
              <a:rPr lang="en-US" altLang="zh-CN" sz="1800" dirty="0">
                <a:solidFill>
                  <a:srgbClr val="C00000"/>
                </a:solidFill>
                <a:latin typeface="微软雅黑" panose="020B0503020204020204" pitchFamily="34" charset="-122"/>
                <a:ea typeface="微软雅黑" panose="020B0503020204020204" pitchFamily="34" charset="-122"/>
                <a:sym typeface="+mn-ea"/>
              </a:rPr>
              <a:t>●    </a:t>
            </a:r>
            <a:r>
              <a:rPr lang="zh-CN" altLang="en-US" sz="1800" dirty="0">
                <a:solidFill>
                  <a:srgbClr val="C00000"/>
                </a:solidFill>
                <a:latin typeface="微软雅黑" panose="020B0503020204020204" pitchFamily="34" charset="-122"/>
                <a:ea typeface="微软雅黑" panose="020B0503020204020204" pitchFamily="34" charset="-122"/>
                <a:sym typeface="+mn-ea"/>
              </a:rPr>
              <a:t>打造智慧党建</a:t>
            </a:r>
          </a:p>
          <a:p>
            <a:pPr algn="just">
              <a:lnSpc>
                <a:spcPct val="130000"/>
              </a:lnSpc>
            </a:pPr>
            <a:r>
              <a:rPr lang="en-US" altLang="zh-CN" sz="1800" dirty="0">
                <a:solidFill>
                  <a:srgbClr val="C00000"/>
                </a:solidFill>
                <a:latin typeface="微软雅黑" panose="020B0503020204020204" pitchFamily="34" charset="-122"/>
                <a:ea typeface="微软雅黑" panose="020B0503020204020204" pitchFamily="34" charset="-122"/>
                <a:sym typeface="+mn-ea"/>
              </a:rPr>
              <a:t>●    </a:t>
            </a:r>
            <a:r>
              <a:rPr lang="zh-CN" altLang="en-US" sz="1800" dirty="0">
                <a:solidFill>
                  <a:srgbClr val="C00000"/>
                </a:solidFill>
                <a:latin typeface="微软雅黑" panose="020B0503020204020204" pitchFamily="34" charset="-122"/>
                <a:ea typeface="微软雅黑" panose="020B0503020204020204" pitchFamily="34" charset="-122"/>
                <a:sym typeface="+mn-ea"/>
              </a:rPr>
              <a:t>推动岗位创先争优</a:t>
            </a: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33" name="矩形 32"/>
          <p:cNvSpPr/>
          <p:nvPr/>
        </p:nvSpPr>
        <p:spPr>
          <a:xfrm>
            <a:off x="8399462" y="4003687"/>
            <a:ext cx="4989590" cy="427990"/>
          </a:xfrm>
          <a:prstGeom prst="rect">
            <a:avLst/>
          </a:prstGeom>
        </p:spPr>
        <p:txBody>
          <a:bodyPr wrap="square" lIns="68580" tIns="34290" rIns="68580" bIns="34290">
            <a:spAutoFit/>
          </a:bodyPr>
          <a:lstStyle/>
          <a:p>
            <a:pPr algn="just">
              <a:lnSpc>
                <a:spcPct val="130000"/>
              </a:lnSpc>
            </a:pPr>
            <a:r>
              <a:rPr lang="en-US" altLang="zh-CN" sz="1800" dirty="0">
                <a:solidFill>
                  <a:srgbClr val="C00000"/>
                </a:solidFill>
                <a:latin typeface="微软雅黑" panose="020B0503020204020204" pitchFamily="34" charset="-122"/>
                <a:ea typeface="微软雅黑" panose="020B0503020204020204" pitchFamily="34" charset="-122"/>
              </a:rPr>
              <a:t> </a:t>
            </a:r>
            <a:endParaRPr lang="zh-CN" altLang="en-US" sz="18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1000"/>
                                        <p:tgtEl>
                                          <p:spTgt spid="75"/>
                                        </p:tgtEl>
                                      </p:cBhvr>
                                    </p:animEffect>
                                    <p:anim calcmode="lin" valueType="num">
                                      <p:cBhvr>
                                        <p:cTn id="15" dur="1000" fill="hold"/>
                                        <p:tgtEl>
                                          <p:spTgt spid="75"/>
                                        </p:tgtEl>
                                        <p:attrNameLst>
                                          <p:attrName>ppt_x</p:attrName>
                                        </p:attrNameLst>
                                      </p:cBhvr>
                                      <p:tavLst>
                                        <p:tav tm="0">
                                          <p:val>
                                            <p:strVal val="#ppt_x"/>
                                          </p:val>
                                        </p:tav>
                                        <p:tav tm="100000">
                                          <p:val>
                                            <p:strVal val="#ppt_x"/>
                                          </p:val>
                                        </p:tav>
                                      </p:tavLst>
                                    </p:anim>
                                    <p:anim calcmode="lin" valueType="num">
                                      <p:cBhvr>
                                        <p:cTn id="16" dur="1000" fill="hold"/>
                                        <p:tgtEl>
                                          <p:spTgt spid="75"/>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anim calcmode="lin" valueType="num">
                                      <p:cBhvr>
                                        <p:cTn id="19" dur="500" fill="hold"/>
                                        <p:tgtEl>
                                          <p:spTgt spid="133"/>
                                        </p:tgtEl>
                                        <p:attrNameLst>
                                          <p:attrName>ppt_w</p:attrName>
                                        </p:attrNameLst>
                                      </p:cBhvr>
                                      <p:tavLst>
                                        <p:tav tm="0">
                                          <p:val>
                                            <p:fltVal val="0"/>
                                          </p:val>
                                        </p:tav>
                                        <p:tav tm="100000">
                                          <p:val>
                                            <p:strVal val="#ppt_w"/>
                                          </p:val>
                                        </p:tav>
                                      </p:tavLst>
                                    </p:anim>
                                    <p:anim calcmode="lin" valueType="num">
                                      <p:cBhvr>
                                        <p:cTn id="20" dur="500" fill="hold"/>
                                        <p:tgtEl>
                                          <p:spTgt spid="133"/>
                                        </p:tgtEl>
                                        <p:attrNameLst>
                                          <p:attrName>ppt_h</p:attrName>
                                        </p:attrNameLst>
                                      </p:cBhvr>
                                      <p:tavLst>
                                        <p:tav tm="0">
                                          <p:val>
                                            <p:fltVal val="0"/>
                                          </p:val>
                                        </p:tav>
                                        <p:tav tm="100000">
                                          <p:val>
                                            <p:strVal val="#ppt_h"/>
                                          </p:val>
                                        </p:tav>
                                      </p:tavLst>
                                    </p:anim>
                                    <p:animEffect transition="in" filter="fade">
                                      <p:cBhvr>
                                        <p:cTn id="21" dur="500"/>
                                        <p:tgtEl>
                                          <p:spTgt spid="1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par>
                          <p:cTn id="27" fill="hold">
                            <p:stCondLst>
                              <p:cond delay="500"/>
                            </p:stCondLst>
                            <p:childTnLst>
                              <p:par>
                                <p:cTn id="28" presetID="31" presetClass="entr" presetSubtype="0" fill="hold" grpId="0" nodeType="afterEffect">
                                  <p:stCondLst>
                                    <p:cond delay="0"/>
                                  </p:stCondLst>
                                  <p:childTnLst>
                                    <p:set>
                                      <p:cBhvr>
                                        <p:cTn id="29" dur="1" fill="hold">
                                          <p:stCondLst>
                                            <p:cond delay="0"/>
                                          </p:stCondLst>
                                        </p:cTn>
                                        <p:tgtEl>
                                          <p:spTgt spid="100"/>
                                        </p:tgtEl>
                                        <p:attrNameLst>
                                          <p:attrName>style.visibility</p:attrName>
                                        </p:attrNameLst>
                                      </p:cBhvr>
                                      <p:to>
                                        <p:strVal val="visible"/>
                                      </p:to>
                                    </p:set>
                                    <p:anim calcmode="lin" valueType="num">
                                      <p:cBhvr>
                                        <p:cTn id="30" dur="1000" fill="hold"/>
                                        <p:tgtEl>
                                          <p:spTgt spid="100"/>
                                        </p:tgtEl>
                                        <p:attrNameLst>
                                          <p:attrName>ppt_w</p:attrName>
                                        </p:attrNameLst>
                                      </p:cBhvr>
                                      <p:tavLst>
                                        <p:tav tm="0">
                                          <p:val>
                                            <p:fltVal val="0"/>
                                          </p:val>
                                        </p:tav>
                                        <p:tav tm="100000">
                                          <p:val>
                                            <p:strVal val="#ppt_w"/>
                                          </p:val>
                                        </p:tav>
                                      </p:tavLst>
                                    </p:anim>
                                    <p:anim calcmode="lin" valueType="num">
                                      <p:cBhvr>
                                        <p:cTn id="31" dur="1000" fill="hold"/>
                                        <p:tgtEl>
                                          <p:spTgt spid="100"/>
                                        </p:tgtEl>
                                        <p:attrNameLst>
                                          <p:attrName>ppt_h</p:attrName>
                                        </p:attrNameLst>
                                      </p:cBhvr>
                                      <p:tavLst>
                                        <p:tav tm="0">
                                          <p:val>
                                            <p:fltVal val="0"/>
                                          </p:val>
                                        </p:tav>
                                        <p:tav tm="100000">
                                          <p:val>
                                            <p:strVal val="#ppt_h"/>
                                          </p:val>
                                        </p:tav>
                                      </p:tavLst>
                                    </p:anim>
                                    <p:anim calcmode="lin" valueType="num">
                                      <p:cBhvr>
                                        <p:cTn id="32" dur="1000" fill="hold"/>
                                        <p:tgtEl>
                                          <p:spTgt spid="100"/>
                                        </p:tgtEl>
                                        <p:attrNameLst>
                                          <p:attrName>style.rotation</p:attrName>
                                        </p:attrNameLst>
                                      </p:cBhvr>
                                      <p:tavLst>
                                        <p:tav tm="0">
                                          <p:val>
                                            <p:fltVal val="90"/>
                                          </p:val>
                                        </p:tav>
                                        <p:tav tm="100000">
                                          <p:val>
                                            <p:fltVal val="0"/>
                                          </p:val>
                                        </p:tav>
                                      </p:tavLst>
                                    </p:anim>
                                    <p:animEffect transition="in" filter="fade">
                                      <p:cBhvr>
                                        <p:cTn id="33" dur="1000"/>
                                        <p:tgtEl>
                                          <p:spTgt spid="100"/>
                                        </p:tgtEl>
                                      </p:cBhvr>
                                    </p:animEffect>
                                  </p:childTnLst>
                                </p:cTn>
                              </p:par>
                            </p:childTnLst>
                          </p:cTn>
                        </p:par>
                        <p:par>
                          <p:cTn id="34" fill="hold">
                            <p:stCondLst>
                              <p:cond delay="1500"/>
                            </p:stCondLst>
                            <p:childTnLst>
                              <p:par>
                                <p:cTn id="35" presetID="2" presetClass="entr" presetSubtype="6" fill="hold" nodeType="afterEffect">
                                  <p:stCondLst>
                                    <p:cond delay="0"/>
                                  </p:stCondLst>
                                  <p:childTnLst>
                                    <p:set>
                                      <p:cBhvr>
                                        <p:cTn id="36" dur="1" fill="hold">
                                          <p:stCondLst>
                                            <p:cond delay="0"/>
                                          </p:stCondLst>
                                        </p:cTn>
                                        <p:tgtEl>
                                          <p:spTgt spid="135"/>
                                        </p:tgtEl>
                                        <p:attrNameLst>
                                          <p:attrName>style.visibility</p:attrName>
                                        </p:attrNameLst>
                                      </p:cBhvr>
                                      <p:to>
                                        <p:strVal val="visible"/>
                                      </p:to>
                                    </p:set>
                                    <p:anim calcmode="lin" valueType="num">
                                      <p:cBhvr additive="base">
                                        <p:cTn id="37" dur="1500" fill="hold"/>
                                        <p:tgtEl>
                                          <p:spTgt spid="135"/>
                                        </p:tgtEl>
                                        <p:attrNameLst>
                                          <p:attrName>ppt_x</p:attrName>
                                        </p:attrNameLst>
                                      </p:cBhvr>
                                      <p:tavLst>
                                        <p:tav tm="0">
                                          <p:val>
                                            <p:strVal val="1+#ppt_w/2"/>
                                          </p:val>
                                        </p:tav>
                                        <p:tav tm="100000">
                                          <p:val>
                                            <p:strVal val="#ppt_x"/>
                                          </p:val>
                                        </p:tav>
                                      </p:tavLst>
                                    </p:anim>
                                    <p:anim calcmode="lin" valueType="num">
                                      <p:cBhvr additive="base">
                                        <p:cTn id="38" dur="1500" fill="hold"/>
                                        <p:tgtEl>
                                          <p:spTgt spid="135"/>
                                        </p:tgtEl>
                                        <p:attrNameLst>
                                          <p:attrName>ppt_y</p:attrName>
                                        </p:attrNameLst>
                                      </p:cBhvr>
                                      <p:tavLst>
                                        <p:tav tm="0">
                                          <p:val>
                                            <p:strVal val="1+#ppt_h/2"/>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1000"/>
                                        <p:tgtEl>
                                          <p:spTgt spid="84"/>
                                        </p:tgtEl>
                                      </p:cBhvr>
                                    </p:animEffect>
                                    <p:anim calcmode="lin" valueType="num">
                                      <p:cBhvr>
                                        <p:cTn id="42" dur="1000" fill="hold"/>
                                        <p:tgtEl>
                                          <p:spTgt spid="84"/>
                                        </p:tgtEl>
                                        <p:attrNameLst>
                                          <p:attrName>ppt_x</p:attrName>
                                        </p:attrNameLst>
                                      </p:cBhvr>
                                      <p:tavLst>
                                        <p:tav tm="0">
                                          <p:val>
                                            <p:strVal val="#ppt_x"/>
                                          </p:val>
                                        </p:tav>
                                        <p:tav tm="100000">
                                          <p:val>
                                            <p:strVal val="#ppt_x"/>
                                          </p:val>
                                        </p:tav>
                                      </p:tavLst>
                                    </p:anim>
                                    <p:anim calcmode="lin" valueType="num">
                                      <p:cBhvr>
                                        <p:cTn id="43" dur="1000" fill="hold"/>
                                        <p:tgtEl>
                                          <p:spTgt spid="84"/>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27"/>
                                        </p:tgtEl>
                                        <p:attrNameLst>
                                          <p:attrName>style.visibility</p:attrName>
                                        </p:attrNameLst>
                                      </p:cBhvr>
                                      <p:to>
                                        <p:strVal val="visible"/>
                                      </p:to>
                                    </p:set>
                                    <p:animEffect transition="in" filter="wipe(left)">
                                      <p:cBhvr>
                                        <p:cTn id="47" dur="100"/>
                                        <p:tgtEl>
                                          <p:spTgt spid="27"/>
                                        </p:tgtEl>
                                      </p:cBhvr>
                                    </p:animEffect>
                                  </p:childTnLst>
                                </p:cTn>
                              </p:par>
                            </p:childTnLst>
                          </p:cTn>
                        </p:par>
                        <p:par>
                          <p:cTn id="48" fill="hold">
                            <p:stCondLst>
                              <p:cond delay="4059"/>
                            </p:stCondLst>
                            <p:childTnLst>
                              <p:par>
                                <p:cTn id="49" presetID="22" presetClass="entr" presetSubtype="8" fill="hold" grpId="0" nodeType="afterEffect">
                                  <p:stCondLst>
                                    <p:cond delay="0"/>
                                  </p:stCondLst>
                                  <p:iterate type="lt">
                                    <p:tmPct val="30000"/>
                                  </p:iterate>
                                  <p:childTnLst>
                                    <p:set>
                                      <p:cBhvr>
                                        <p:cTn id="50" dur="1" fill="hold">
                                          <p:stCondLst>
                                            <p:cond delay="0"/>
                                          </p:stCondLst>
                                        </p:cTn>
                                        <p:tgtEl>
                                          <p:spTgt spid="28"/>
                                        </p:tgtEl>
                                        <p:attrNameLst>
                                          <p:attrName>style.visibility</p:attrName>
                                        </p:attrNameLst>
                                      </p:cBhvr>
                                      <p:to>
                                        <p:strVal val="visible"/>
                                      </p:to>
                                    </p:set>
                                    <p:animEffect transition="in" filter="wipe(left)">
                                      <p:cBhvr>
                                        <p:cTn id="51" dur="100"/>
                                        <p:tgtEl>
                                          <p:spTgt spid="28"/>
                                        </p:tgtEl>
                                      </p:cBhvr>
                                    </p:animEffect>
                                  </p:childTnLst>
                                </p:cTn>
                              </p:par>
                            </p:childTnLst>
                          </p:cTn>
                        </p:par>
                        <p:par>
                          <p:cTn id="52" fill="hold">
                            <p:stCondLst>
                              <p:cond delay="5329"/>
                            </p:stCondLst>
                            <p:childTnLst>
                              <p:par>
                                <p:cTn id="53" presetID="22" presetClass="entr" presetSubtype="8" fill="hold" grpId="0" nodeType="afterEffect">
                                  <p:stCondLst>
                                    <p:cond delay="0"/>
                                  </p:stCondLst>
                                  <p:iterate type="lt">
                                    <p:tmPct val="30000"/>
                                  </p:iterate>
                                  <p:childTnLst>
                                    <p:set>
                                      <p:cBhvr>
                                        <p:cTn id="54" dur="1" fill="hold">
                                          <p:stCondLst>
                                            <p:cond delay="0"/>
                                          </p:stCondLst>
                                        </p:cTn>
                                        <p:tgtEl>
                                          <p:spTgt spid="33"/>
                                        </p:tgtEl>
                                        <p:attrNameLst>
                                          <p:attrName>style.visibility</p:attrName>
                                        </p:attrNameLst>
                                      </p:cBhvr>
                                      <p:to>
                                        <p:strVal val="visible"/>
                                      </p:to>
                                    </p:set>
                                    <p:animEffect transition="in" filter="wipe(left)">
                                      <p:cBhvr>
                                        <p:cTn id="55" dur="1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00" grpId="0"/>
      <p:bldP spid="27" grpId="0"/>
      <p:bldP spid="28"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0800000" flipH="1" flipV="1">
            <a:off x="72007" y="1725716"/>
            <a:ext cx="2926854" cy="5160462"/>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组合 73"/>
          <p:cNvGrpSpPr/>
          <p:nvPr/>
        </p:nvGrpSpPr>
        <p:grpSpPr>
          <a:xfrm>
            <a:off x="10300031" y="1574272"/>
            <a:ext cx="1568099" cy="1065493"/>
            <a:chOff x="6935916" y="343637"/>
            <a:chExt cx="1713877" cy="1135367"/>
          </a:xfrm>
        </p:grpSpPr>
        <p:pic>
          <p:nvPicPr>
            <p:cNvPr id="76" name="Picture 4" descr="C:\Users\Administrator\Desktop\线稿长城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C:\Users\Administrator\Desktop\线稿长城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矩形 1"/>
          <p:cNvSpPr/>
          <p:nvPr/>
        </p:nvSpPr>
        <p:spPr>
          <a:xfrm>
            <a:off x="2862319" y="2591119"/>
            <a:ext cx="8627712" cy="3785652"/>
          </a:xfrm>
          <a:prstGeom prst="rect">
            <a:avLst/>
          </a:prstGeom>
        </p:spPr>
        <p:txBody>
          <a:bodyPr wrap="square">
            <a:spAutoFit/>
          </a:bodyPr>
          <a:lstStyle/>
          <a:p>
            <a:pPr marL="342900" lvl="0" indent="-342900" algn="just">
              <a:spcAft>
                <a:spcPts val="0"/>
              </a:spcAft>
              <a:buFont typeface="Wingdings" panose="05000000000000000000" pitchFamily="2" charset="2"/>
              <a:buChar char="u"/>
            </a:pPr>
            <a:r>
              <a:rPr lang="zh-CN" altLang="zh-CN" kern="100" dirty="0">
                <a:solidFill>
                  <a:schemeClr val="accent1"/>
                </a:solidFill>
                <a:latin typeface="+mn-ea"/>
                <a:cs typeface="Times New Roman" panose="02020603050405020304" pitchFamily="18" charset="0"/>
              </a:rPr>
              <a:t>坚决维护习近平总书记的核心地位，坚决维护党中央权威，坚决维护党的团结统一，坚决保证党中央政令畅通</a:t>
            </a:r>
            <a:r>
              <a:rPr lang="zh-CN" altLang="en-US" kern="100" dirty="0">
                <a:solidFill>
                  <a:schemeClr val="accent1"/>
                </a:solidFill>
                <a:latin typeface="+mn-ea"/>
                <a:cs typeface="Times New Roman" panose="02020603050405020304" pitchFamily="18" charset="0"/>
              </a:rPr>
              <a:t>。</a:t>
            </a:r>
            <a:endParaRPr lang="zh-CN" altLang="zh-CN" sz="1400" kern="100" dirty="0">
              <a:solidFill>
                <a:schemeClr val="accent1"/>
              </a:solidFill>
              <a:latin typeface="+mn-ea"/>
              <a:cs typeface="Times New Roman" panose="02020603050405020304" pitchFamily="18" charset="0"/>
            </a:endParaRPr>
          </a:p>
          <a:p>
            <a:pPr marL="342900" lvl="0" indent="-342900" algn="just">
              <a:spcAft>
                <a:spcPts val="0"/>
              </a:spcAft>
              <a:buFont typeface="Wingdings" panose="05000000000000000000" pitchFamily="2" charset="2"/>
              <a:buChar char="u"/>
            </a:pPr>
            <a:r>
              <a:rPr lang="zh-CN" altLang="zh-CN" kern="100" dirty="0">
                <a:solidFill>
                  <a:schemeClr val="accent1"/>
                </a:solidFill>
                <a:latin typeface="+mn-ea"/>
                <a:cs typeface="Times New Roman" panose="02020603050405020304" pitchFamily="18" charset="0"/>
              </a:rPr>
              <a:t>坚决执行党的各项方针政策决定，廉洁奉公、廉洁从政、廉洁用权。</a:t>
            </a:r>
            <a:endParaRPr lang="en-US" altLang="zh-CN" sz="1400" kern="100" dirty="0">
              <a:solidFill>
                <a:schemeClr val="accent1"/>
              </a:solidFill>
              <a:latin typeface="+mn-ea"/>
              <a:cs typeface="Times New Roman" panose="02020603050405020304" pitchFamily="18" charset="0"/>
            </a:endParaRPr>
          </a:p>
          <a:p>
            <a:pPr marL="342900" lvl="0" indent="-342900" algn="just">
              <a:spcAft>
                <a:spcPts val="0"/>
              </a:spcAft>
              <a:buFont typeface="Wingdings" panose="05000000000000000000" pitchFamily="2" charset="2"/>
              <a:buChar char="u"/>
            </a:pPr>
            <a:r>
              <a:rPr lang="zh-CN" altLang="zh-CN" kern="100" dirty="0">
                <a:solidFill>
                  <a:schemeClr val="accent1"/>
                </a:solidFill>
                <a:latin typeface="+mn-ea"/>
                <a:cs typeface="Times New Roman" panose="02020603050405020304" pitchFamily="18" charset="0"/>
              </a:rPr>
              <a:t>树立正确的权力观和风清气正的用人观，用党章党纪党规管好全体党员的政治行为，不断完善考核、监督和责任等各项制度。</a:t>
            </a:r>
            <a:endParaRPr lang="zh-CN" altLang="zh-CN" sz="1400" kern="100" dirty="0">
              <a:solidFill>
                <a:schemeClr val="accent1"/>
              </a:solidFill>
              <a:latin typeface="+mn-ea"/>
              <a:cs typeface="Times New Roman" panose="02020603050405020304" pitchFamily="18" charset="0"/>
            </a:endParaRPr>
          </a:p>
          <a:p>
            <a:pPr marL="342900" indent="-342900">
              <a:buFont typeface="Wingdings" panose="05000000000000000000" pitchFamily="2" charset="2"/>
              <a:buChar char="u"/>
            </a:pPr>
            <a:r>
              <a:rPr lang="zh-CN" altLang="zh-CN" kern="100" dirty="0">
                <a:solidFill>
                  <a:schemeClr val="accent1"/>
                </a:solidFill>
                <a:latin typeface="+mn-ea"/>
                <a:cs typeface="Times New Roman" panose="02020603050405020304" pitchFamily="18" charset="0"/>
              </a:rPr>
              <a:t>节制欲望、公私分明、尚俭戒奢、廉洁修身、廉洁齐家。以良好生活风气带动良好党风政风，以良好品德带动良好政治品德。</a:t>
            </a:r>
            <a:endParaRPr lang="zh-CN" altLang="en-US" dirty="0">
              <a:solidFill>
                <a:schemeClr val="accent1"/>
              </a:solidFill>
              <a:latin typeface="+mn-ea"/>
            </a:endParaRPr>
          </a:p>
        </p:txBody>
      </p:sp>
      <p:sp>
        <p:nvSpPr>
          <p:cNvPr id="24" name="矩形: 圆角 1"/>
          <p:cNvSpPr/>
          <p:nvPr/>
        </p:nvSpPr>
        <p:spPr>
          <a:xfrm>
            <a:off x="3810635" y="1860550"/>
            <a:ext cx="6231890" cy="600075"/>
          </a:xfrm>
          <a:prstGeom prst="roundRect">
            <a:avLst>
              <a:gd name="adj" fmla="val 48749"/>
            </a:avLst>
          </a:prstGeom>
          <a:solidFill>
            <a:srgbClr val="FFFFFF"/>
          </a:solidFill>
          <a:ln w="25400" cap="flat" cmpd="sng" algn="ctr">
            <a:solidFill>
              <a:srgbClr val="000000"/>
            </a:solidFill>
            <a:prstDash val="solid"/>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b="1" dirty="0">
                <a:solidFill>
                  <a:srgbClr val="C00000"/>
                </a:solidFill>
                <a:effectLst>
                  <a:reflection blurRad="6350" stA="55000" endA="300" endPos="45500" dir="5400000" sy="-100000" algn="bl" rotWithShape="0"/>
                </a:effectLst>
              </a:rPr>
              <a:t>（一）</a:t>
            </a:r>
            <a:r>
              <a:rPr lang="zh-CN" altLang="zh-CN" sz="1800" b="1" dirty="0">
                <a:solidFill>
                  <a:schemeClr val="accent1"/>
                </a:solidFill>
                <a:sym typeface="+mn-ea"/>
              </a:rPr>
              <a:t>强化政治引领，提高学院党组织组织力</a:t>
            </a:r>
            <a:endParaRPr lang="zh-CN" altLang="zh-CN" sz="1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1500" fill="hold"/>
                                        <p:tgtEl>
                                          <p:spTgt spid="74"/>
                                        </p:tgtEl>
                                        <p:attrNameLst>
                                          <p:attrName>ppt_x</p:attrName>
                                        </p:attrNameLst>
                                      </p:cBhvr>
                                      <p:tavLst>
                                        <p:tav tm="0">
                                          <p:val>
                                            <p:strVal val="1+#ppt_w/2"/>
                                          </p:val>
                                        </p:tav>
                                        <p:tav tm="100000">
                                          <p:val>
                                            <p:strVal val="#ppt_x"/>
                                          </p:val>
                                        </p:tav>
                                      </p:tavLst>
                                    </p:anim>
                                    <p:anim calcmode="lin" valueType="num">
                                      <p:cBhvr additive="base">
                                        <p:cTn id="14" dur="1500" fill="hold"/>
                                        <p:tgtEl>
                                          <p:spTgt spid="74"/>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14" presetClass="entr" presetSubtype="1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0800000" flipH="1" flipV="1">
            <a:off x="84062" y="1735886"/>
            <a:ext cx="2926854" cy="5160462"/>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组合 73"/>
          <p:cNvGrpSpPr/>
          <p:nvPr/>
        </p:nvGrpSpPr>
        <p:grpSpPr>
          <a:xfrm>
            <a:off x="10300031" y="1485578"/>
            <a:ext cx="1568099" cy="1065493"/>
            <a:chOff x="6935916" y="343637"/>
            <a:chExt cx="1713877" cy="1135367"/>
          </a:xfrm>
        </p:grpSpPr>
        <p:pic>
          <p:nvPicPr>
            <p:cNvPr id="76" name="Picture 4" descr="C:\Users\Administrator\Desktop\线稿长城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C:\Users\Administrator\Desktop\线稿长城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2926854" y="2627195"/>
            <a:ext cx="8340914" cy="394275"/>
          </a:xfrm>
          <a:prstGeom prst="rect">
            <a:avLst/>
          </a:prstGeom>
        </p:spPr>
        <p:txBody>
          <a:bodyPr wrap="square" lIns="68580" tIns="34290" rIns="68580" bIns="34290">
            <a:spAutoFit/>
          </a:bodyPr>
          <a:lstStyle/>
          <a:p>
            <a:pPr algn="just">
              <a:lnSpc>
                <a:spcPct val="130000"/>
              </a:lnSpc>
            </a:pPr>
            <a:r>
              <a:rPr lang="zh-CN" altLang="en-US" sz="1800" dirty="0">
                <a:solidFill>
                  <a:srgbClr val="C00000"/>
                </a:solidFill>
                <a:latin typeface="微软雅黑" panose="020B0503020204020204" pitchFamily="34" charset="-122"/>
                <a:ea typeface="微软雅黑" panose="020B0503020204020204" pitchFamily="34" charset="-122"/>
              </a:rPr>
              <a:t>       </a:t>
            </a: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4799062" y="5085978"/>
            <a:ext cx="6937058" cy="1005788"/>
          </a:xfrm>
          <a:prstGeom prst="rect">
            <a:avLst/>
          </a:prstGeom>
        </p:spPr>
        <p:txBody>
          <a:bodyPr wrap="square">
            <a:spAutoFit/>
          </a:bodyPr>
          <a:lstStyle/>
          <a:p>
            <a:pPr algn="just">
              <a:lnSpc>
                <a:spcPct val="130000"/>
              </a:lnSpc>
            </a:pPr>
            <a:endParaRPr lang="en-US" altLang="zh-CN" dirty="0"/>
          </a:p>
          <a:p>
            <a:pPr algn="just">
              <a:lnSpc>
                <a:spcPct val="130000"/>
              </a:lnSpc>
            </a:pP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012139" y="3126529"/>
            <a:ext cx="7403547" cy="541310"/>
            <a:chOff x="3779912" y="971744"/>
            <a:chExt cx="4680520" cy="484037"/>
          </a:xfrm>
        </p:grpSpPr>
        <p:sp>
          <p:nvSpPr>
            <p:cNvPr id="14" name="矩形 13"/>
            <p:cNvSpPr/>
            <p:nvPr/>
          </p:nvSpPr>
          <p:spPr>
            <a:xfrm>
              <a:off x="3779912" y="971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sp>
          <p:nvSpPr>
            <p:cNvPr id="15"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16" name="标题 4"/>
            <p:cNvSpPr txBox="1"/>
            <p:nvPr/>
          </p:nvSpPr>
          <p:spPr>
            <a:xfrm>
              <a:off x="3913641" y="1028075"/>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anose="020B0806030902050204" pitchFamily="34" charset="0"/>
                  <a:ea typeface="微软雅黑" panose="020B0503020204020204" pitchFamily="34" charset="-122"/>
                </a:rPr>
                <a:t>   01</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grpSp>
        <p:nvGrpSpPr>
          <p:cNvPr id="18" name="组合 17"/>
          <p:cNvGrpSpPr/>
          <p:nvPr/>
        </p:nvGrpSpPr>
        <p:grpSpPr>
          <a:xfrm>
            <a:off x="2998862" y="3760477"/>
            <a:ext cx="7416824" cy="541310"/>
            <a:chOff x="3779912" y="971744"/>
            <a:chExt cx="4680520" cy="484037"/>
          </a:xfrm>
        </p:grpSpPr>
        <p:sp>
          <p:nvSpPr>
            <p:cNvPr id="19" name="矩形 18"/>
            <p:cNvSpPr/>
            <p:nvPr/>
          </p:nvSpPr>
          <p:spPr>
            <a:xfrm>
              <a:off x="3779912" y="971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sp>
          <p:nvSpPr>
            <p:cNvPr id="20"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1" name="标题 4"/>
            <p:cNvSpPr txBox="1"/>
            <p:nvPr/>
          </p:nvSpPr>
          <p:spPr>
            <a:xfrm>
              <a:off x="3913641" y="1028075"/>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anose="020B0806030902050204" pitchFamily="34" charset="0"/>
                  <a:ea typeface="微软雅黑" panose="020B0503020204020204" pitchFamily="34" charset="-122"/>
                </a:rPr>
                <a:t>   01</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grpSp>
        <p:nvGrpSpPr>
          <p:cNvPr id="22" name="组合 21"/>
          <p:cNvGrpSpPr/>
          <p:nvPr/>
        </p:nvGrpSpPr>
        <p:grpSpPr>
          <a:xfrm>
            <a:off x="3010917" y="4418876"/>
            <a:ext cx="7416824" cy="541310"/>
            <a:chOff x="3779912" y="971744"/>
            <a:chExt cx="4680520" cy="484037"/>
          </a:xfrm>
        </p:grpSpPr>
        <p:sp>
          <p:nvSpPr>
            <p:cNvPr id="23" name="矩形 22"/>
            <p:cNvSpPr/>
            <p:nvPr/>
          </p:nvSpPr>
          <p:spPr>
            <a:xfrm>
              <a:off x="3779912" y="971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dirty="0">
                <a:solidFill>
                  <a:schemeClr val="tx1">
                    <a:lumMod val="65000"/>
                    <a:lumOff val="35000"/>
                  </a:schemeClr>
                </a:solidFill>
                <a:latin typeface="DIN Mittelschrift Std" pitchFamily="50" charset="0"/>
                <a:ea typeface="微软雅黑" panose="020B0503020204020204" pitchFamily="34" charset="-122"/>
              </a:endParaRPr>
            </a:p>
          </p:txBody>
        </p:sp>
        <p:sp>
          <p:nvSpPr>
            <p:cNvPr id="24"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5" name="标题 4"/>
            <p:cNvSpPr txBox="1"/>
            <p:nvPr/>
          </p:nvSpPr>
          <p:spPr>
            <a:xfrm>
              <a:off x="3913641" y="1028075"/>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anose="020B0806030902050204" pitchFamily="34" charset="0"/>
                  <a:ea typeface="微软雅黑" panose="020B0503020204020204" pitchFamily="34" charset="-122"/>
                </a:rPr>
                <a:t>   01</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sp>
        <p:nvSpPr>
          <p:cNvPr id="26" name="标题 4"/>
          <p:cNvSpPr txBox="1"/>
          <p:nvPr/>
        </p:nvSpPr>
        <p:spPr>
          <a:xfrm>
            <a:off x="3718942" y="3202890"/>
            <a:ext cx="5581015" cy="401955"/>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sz="2000" dirty="0">
                <a:solidFill>
                  <a:schemeClr val="accent1"/>
                </a:solidFill>
              </a:rPr>
              <a:t>建立党建责任制清单、强化党建工作自觉 </a:t>
            </a:r>
            <a:endParaRPr lang="zh-CN" altLang="en-US" sz="2000" b="1" dirty="0">
              <a:solidFill>
                <a:schemeClr val="accent1"/>
              </a:solidFill>
              <a:latin typeface="微软雅黑" panose="020B0503020204020204" pitchFamily="82" charset="2"/>
              <a:ea typeface="微软雅黑" panose="020B0503020204020204" pitchFamily="82" charset="2"/>
            </a:endParaRPr>
          </a:p>
        </p:txBody>
      </p:sp>
      <p:sp>
        <p:nvSpPr>
          <p:cNvPr id="33" name="标题 4"/>
          <p:cNvSpPr txBox="1"/>
          <p:nvPr/>
        </p:nvSpPr>
        <p:spPr>
          <a:xfrm>
            <a:off x="4097142" y="3775217"/>
            <a:ext cx="5581015" cy="401955"/>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pPr>
            <a:r>
              <a:rPr lang="zh-CN" altLang="zh-CN" sz="2000" dirty="0">
                <a:solidFill>
                  <a:schemeClr val="accent1"/>
                </a:solidFill>
              </a:rPr>
              <a:t>抓重点、补短板、筑强基层战斗堡垒</a:t>
            </a:r>
            <a:endParaRPr lang="en-US" altLang="zh-CN" sz="2000" dirty="0">
              <a:solidFill>
                <a:schemeClr val="accent1"/>
              </a:solidFill>
            </a:endParaRPr>
          </a:p>
        </p:txBody>
      </p:sp>
      <p:sp>
        <p:nvSpPr>
          <p:cNvPr id="34" name="标题 4"/>
          <p:cNvSpPr txBox="1"/>
          <p:nvPr/>
        </p:nvSpPr>
        <p:spPr>
          <a:xfrm>
            <a:off x="3718942" y="4454830"/>
            <a:ext cx="5581015" cy="401955"/>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000" b="1" dirty="0">
              <a:solidFill>
                <a:schemeClr val="accent1"/>
              </a:solidFill>
              <a:latin typeface="微软雅黑" panose="020B0503020204020204" pitchFamily="82" charset="2"/>
              <a:ea typeface="微软雅黑" panose="020B0503020204020204" pitchFamily="82" charset="2"/>
            </a:endParaRPr>
          </a:p>
        </p:txBody>
      </p:sp>
      <p:sp>
        <p:nvSpPr>
          <p:cNvPr id="38" name="标题 4"/>
          <p:cNvSpPr txBox="1"/>
          <p:nvPr/>
        </p:nvSpPr>
        <p:spPr>
          <a:xfrm>
            <a:off x="4097142" y="4417474"/>
            <a:ext cx="6184191" cy="401955"/>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pPr>
            <a:r>
              <a:rPr lang="zh-CN" altLang="zh-CN" sz="2000" dirty="0">
                <a:solidFill>
                  <a:schemeClr val="accent1"/>
                </a:solidFill>
              </a:rPr>
              <a:t>丰富党建文化活动，促进党建与中心工作深度融合</a:t>
            </a:r>
          </a:p>
        </p:txBody>
      </p:sp>
      <p:sp>
        <p:nvSpPr>
          <p:cNvPr id="3" name="矩形: 圆角 1"/>
          <p:cNvSpPr/>
          <p:nvPr/>
        </p:nvSpPr>
        <p:spPr>
          <a:xfrm>
            <a:off x="3771900" y="2026920"/>
            <a:ext cx="6231890" cy="600075"/>
          </a:xfrm>
          <a:prstGeom prst="roundRect">
            <a:avLst>
              <a:gd name="adj" fmla="val 48749"/>
            </a:avLst>
          </a:prstGeom>
          <a:solidFill>
            <a:srgbClr val="FFFFFF"/>
          </a:solidFill>
          <a:ln w="25400" cap="flat" cmpd="sng" algn="ctr">
            <a:solidFill>
              <a:srgbClr val="000000"/>
            </a:solidFill>
            <a:prstDash val="solid"/>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b="1" dirty="0">
                <a:solidFill>
                  <a:srgbClr val="C00000"/>
                </a:solidFill>
                <a:effectLst>
                  <a:reflection blurRad="6350" stA="55000" endA="300" endPos="45500" dir="5400000" sy="-100000" algn="bl" rotWithShape="0"/>
                </a:effectLst>
              </a:rPr>
              <a:t>（二）</a:t>
            </a:r>
            <a:r>
              <a:rPr lang="zh-CN" altLang="zh-CN" sz="1800" b="1" dirty="0">
                <a:solidFill>
                  <a:schemeClr val="accent1"/>
                </a:solidFill>
                <a:sym typeface="+mn-ea"/>
              </a:rPr>
              <a:t>融入中心抓党建、抓好党建促发展</a:t>
            </a:r>
            <a:endParaRPr lang="zh-CN" altLang="zh-CN" sz="1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1500" fill="hold"/>
                                        <p:tgtEl>
                                          <p:spTgt spid="74"/>
                                        </p:tgtEl>
                                        <p:attrNameLst>
                                          <p:attrName>ppt_x</p:attrName>
                                        </p:attrNameLst>
                                      </p:cBhvr>
                                      <p:tavLst>
                                        <p:tav tm="0">
                                          <p:val>
                                            <p:strVal val="1+#ppt_w/2"/>
                                          </p:val>
                                        </p:tav>
                                        <p:tav tm="100000">
                                          <p:val>
                                            <p:strVal val="#ppt_x"/>
                                          </p:val>
                                        </p:tav>
                                      </p:tavLst>
                                    </p:anim>
                                    <p:anim calcmode="lin" valueType="num">
                                      <p:cBhvr additive="base">
                                        <p:cTn id="14" dur="1500" fill="hold"/>
                                        <p:tgtEl>
                                          <p:spTgt spid="74"/>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7"/>
                                        </p:tgtEl>
                                        <p:attrNameLst>
                                          <p:attrName>style.visibility</p:attrName>
                                        </p:attrNameLst>
                                      </p:cBhvr>
                                      <p:to>
                                        <p:strVal val="visible"/>
                                      </p:to>
                                    </p:set>
                                    <p:animEffect transition="in" filter="wipe(left)">
                                      <p:cBhvr>
                                        <p:cTn id="18" dur="100"/>
                                        <p:tgtEl>
                                          <p:spTgt spid="17"/>
                                        </p:tgtEl>
                                      </p:cBhvr>
                                    </p:animEffect>
                                  </p:childTnLst>
                                </p:cTn>
                              </p:par>
                            </p:childTnLst>
                          </p:cTn>
                        </p:par>
                        <p:par>
                          <p:cTn id="19" fill="hold">
                            <p:stCondLst>
                              <p:cond delay="1779"/>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2279"/>
                            </p:stCondLst>
                            <p:childTnLst>
                              <p:par>
                                <p:cTn id="24" presetID="10"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2779"/>
                            </p:stCondLst>
                            <p:childTnLst>
                              <p:par>
                                <p:cTn id="28" presetID="10"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3279"/>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3779"/>
                            </p:stCondLst>
                            <p:childTnLst>
                              <p:par>
                                <p:cTn id="36" presetID="22" presetClass="entr" presetSubtype="8"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childTnLst>
                          </p:cTn>
                        </p:par>
                        <p:par>
                          <p:cTn id="39" fill="hold">
                            <p:stCondLst>
                              <p:cond delay="4279"/>
                            </p:stCondLst>
                            <p:childTnLst>
                              <p:par>
                                <p:cTn id="40" presetID="22" presetClass="entr" presetSubtype="8" fill="hold" grpId="0" nodeType="afterEffect" nodePh="1">
                                  <p:stCondLst>
                                    <p:cond delay="0"/>
                                  </p:stCondLst>
                                  <p:endCondLst>
                                    <p:cond evt="begin" delay="0">
                                      <p:tn val="40"/>
                                    </p:cond>
                                  </p:end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779"/>
                            </p:stCondLst>
                            <p:childTnLst>
                              <p:par>
                                <p:cTn id="44" presetID="22" presetClass="entr" presetSubtype="8"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par>
                          <p:cTn id="47" fill="hold">
                            <p:stCondLst>
                              <p:cond delay="5279"/>
                            </p:stCondLst>
                            <p:childTnLst>
                              <p:par>
                                <p:cTn id="48" presetID="14" presetClass="entr" presetSubtype="10"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randombar(horizontal)">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P spid="33" grpId="0"/>
      <p:bldP spid="34" grpId="0"/>
      <p:bldP spid="38" grpId="0"/>
      <p:bldP spid="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0332862" y="1587281"/>
            <a:ext cx="1316653" cy="955957"/>
            <a:chOff x="6935916" y="343637"/>
            <a:chExt cx="1713877" cy="1135367"/>
          </a:xfrm>
        </p:grpSpPr>
        <p:pic>
          <p:nvPicPr>
            <p:cNvPr id="35" name="Picture 4" descr="C:\Users\Administrator\Desktop\线稿长城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H="1">
            <a:off x="8841826" y="5988560"/>
            <a:ext cx="3535776" cy="1053529"/>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3053253" y="3209695"/>
            <a:ext cx="6977071" cy="237790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3150315" y="3429159"/>
            <a:ext cx="6507440" cy="1938992"/>
          </a:xfrm>
          <a:prstGeom prst="rect">
            <a:avLst/>
          </a:prstGeom>
        </p:spPr>
        <p:txBody>
          <a:bodyPr wrap="square">
            <a:spAutoFit/>
          </a:bodyPr>
          <a:lstStyle/>
          <a:p>
            <a:r>
              <a:rPr lang="zh-CN" altLang="zh-CN" sz="2000" dirty="0">
                <a:solidFill>
                  <a:schemeClr val="accent1"/>
                </a:solidFill>
              </a:rPr>
              <a:t>完善领导班子、教工党员、学生党员和共青团群众组织“四位一体”党建工作体系</a:t>
            </a:r>
            <a:r>
              <a:rPr lang="zh-CN" altLang="en-US" sz="2000" dirty="0">
                <a:solidFill>
                  <a:schemeClr val="accent1"/>
                </a:solidFill>
              </a:rPr>
              <a:t>，</a:t>
            </a:r>
            <a:r>
              <a:rPr lang="zh-CN" altLang="zh-CN" sz="2000" dirty="0">
                <a:solidFill>
                  <a:schemeClr val="accent1"/>
                </a:solidFill>
              </a:rPr>
              <a:t>构建“两微一端”平台聚力院系党组织、党支部、党员和共青团四类群体，强化组织与组织之间、组织与党员之间、党员与党员之间、党员与共青团群众之间的良性互动，凝聚发展合力，提升学院党建工作的实效性、针对性、亲和力。</a:t>
            </a:r>
            <a:endParaRPr lang="zh-CN" altLang="en-US" sz="2000" dirty="0">
              <a:solidFill>
                <a:schemeClr val="accent1"/>
              </a:solidFill>
            </a:endParaRPr>
          </a:p>
        </p:txBody>
      </p:sp>
      <p:sp>
        <p:nvSpPr>
          <p:cNvPr id="3" name="矩形: 圆角 1"/>
          <p:cNvSpPr/>
          <p:nvPr/>
        </p:nvSpPr>
        <p:spPr>
          <a:xfrm>
            <a:off x="3425825" y="1943100"/>
            <a:ext cx="6231890" cy="600075"/>
          </a:xfrm>
          <a:prstGeom prst="roundRect">
            <a:avLst>
              <a:gd name="adj" fmla="val 48749"/>
            </a:avLst>
          </a:prstGeom>
          <a:solidFill>
            <a:srgbClr val="FFFFFF"/>
          </a:solidFill>
          <a:ln w="25400" cap="flat" cmpd="sng" algn="ctr">
            <a:solidFill>
              <a:srgbClr val="000000"/>
            </a:solidFill>
            <a:prstDash val="solid"/>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b="1" dirty="0">
                <a:solidFill>
                  <a:srgbClr val="C00000"/>
                </a:solidFill>
                <a:effectLst>
                  <a:reflection blurRad="6350" stA="55000" endA="300" endPos="45500" dir="5400000" sy="-100000" algn="bl" rotWithShape="0"/>
                </a:effectLst>
              </a:rPr>
              <a:t>（三）</a:t>
            </a:r>
            <a:r>
              <a:rPr lang="zh-CN" altLang="zh-CN" sz="1800" b="1" dirty="0">
                <a:solidFill>
                  <a:schemeClr val="accent1"/>
                </a:solidFill>
                <a:sym typeface="+mn-ea"/>
              </a:rPr>
              <a:t>加强多方协同机制，推动良性互动</a:t>
            </a:r>
            <a:endParaRPr lang="zh-CN" altLang="zh-CN" sz="1800" dirty="0">
              <a:solidFill>
                <a:schemeClr val="tx1"/>
              </a:solidFill>
            </a:endParaRPr>
          </a:p>
        </p:txBody>
      </p:sp>
      <p:pic>
        <p:nvPicPr>
          <p:cNvPr id="73"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10800000" flipH="1" flipV="1">
            <a:off x="84062" y="1735886"/>
            <a:ext cx="2926854" cy="5160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6"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200" fill="hold"/>
                                        <p:tgtEl>
                                          <p:spTgt spid="34"/>
                                        </p:tgtEl>
                                        <p:attrNameLst>
                                          <p:attrName>ppt_x</p:attrName>
                                        </p:attrNameLst>
                                      </p:cBhvr>
                                      <p:tavLst>
                                        <p:tav tm="0">
                                          <p:val>
                                            <p:strVal val="1+#ppt_w/2"/>
                                          </p:val>
                                        </p:tav>
                                        <p:tav tm="100000">
                                          <p:val>
                                            <p:strVal val="#ppt_x"/>
                                          </p:val>
                                        </p:tav>
                                      </p:tavLst>
                                    </p:anim>
                                    <p:anim calcmode="lin" valueType="num">
                                      <p:cBhvr additive="base">
                                        <p:cTn id="13" dur="1200" fill="hold"/>
                                        <p:tgtEl>
                                          <p:spTgt spid="34"/>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1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p:tgtEl>
                                          <p:spTgt spid="31"/>
                                        </p:tgtEl>
                                        <p:attrNameLst>
                                          <p:attrName>ppt_x</p:attrName>
                                        </p:attrNameLst>
                                      </p:cBhvr>
                                      <p:tavLst>
                                        <p:tav tm="0">
                                          <p:val>
                                            <p:strVal val="#ppt_x-#ppt_w*1.125000"/>
                                          </p:val>
                                        </p:tav>
                                        <p:tav tm="100000">
                                          <p:val>
                                            <p:strVal val="#ppt_x"/>
                                          </p:val>
                                        </p:tav>
                                      </p:tavLst>
                                    </p:anim>
                                    <p:animEffect transition="in" filter="wipe(right)">
                                      <p:cBhvr>
                                        <p:cTn id="18" dur="500"/>
                                        <p:tgtEl>
                                          <p:spTgt spid="31"/>
                                        </p:tgtEl>
                                      </p:cBhvr>
                                    </p:animEffect>
                                  </p:childTnLst>
                                </p:cTn>
                              </p:par>
                            </p:childTnLst>
                          </p:cTn>
                        </p:par>
                        <p:par>
                          <p:cTn id="19" fill="hold">
                            <p:stCondLst>
                              <p:cond delay="30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42"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1000"/>
                                        <p:tgtEl>
                                          <p:spTgt spid="73"/>
                                        </p:tgtEl>
                                      </p:cBhvr>
                                    </p:animEffect>
                                    <p:anim calcmode="lin" valueType="num">
                                      <p:cBhvr>
                                        <p:cTn id="26" dur="1000" fill="hold"/>
                                        <p:tgtEl>
                                          <p:spTgt spid="73"/>
                                        </p:tgtEl>
                                        <p:attrNameLst>
                                          <p:attrName>ppt_x</p:attrName>
                                        </p:attrNameLst>
                                      </p:cBhvr>
                                      <p:tavLst>
                                        <p:tav tm="0">
                                          <p:val>
                                            <p:strVal val="#ppt_x"/>
                                          </p:val>
                                        </p:tav>
                                        <p:tav tm="100000">
                                          <p:val>
                                            <p:strVal val="#ppt_x"/>
                                          </p:val>
                                        </p:tav>
                                      </p:tavLst>
                                    </p:anim>
                                    <p:anim calcmode="lin" valueType="num">
                                      <p:cBhvr>
                                        <p:cTn id="2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542" y="333450"/>
            <a:ext cx="12204426" cy="68154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3801" y="4293890"/>
            <a:ext cx="1203830" cy="1050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5"/>
          <a:stretch>
            <a:fillRect/>
          </a:stretch>
        </p:blipFill>
        <p:spPr bwMode="auto">
          <a:xfrm>
            <a:off x="1680446" y="1041343"/>
            <a:ext cx="1751216" cy="1071761"/>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69" y="6598880"/>
            <a:ext cx="12238924" cy="260708"/>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9591" y="435185"/>
            <a:ext cx="2822420" cy="847156"/>
          </a:xfrm>
          <a:prstGeom prst="rect">
            <a:avLst/>
          </a:prstGeom>
        </p:spPr>
      </p:pic>
      <p:sp>
        <p:nvSpPr>
          <p:cNvPr id="14" name="矩形 13"/>
          <p:cNvSpPr/>
          <p:nvPr/>
        </p:nvSpPr>
        <p:spPr>
          <a:xfrm>
            <a:off x="1681254" y="2421682"/>
            <a:ext cx="8662424" cy="2383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1394197" y="2327691"/>
            <a:ext cx="7557525" cy="3644587"/>
          </a:xfrm>
          <a:prstGeom prst="rect">
            <a:avLst/>
          </a:prstGeom>
        </p:spPr>
        <p:txBody>
          <a:bodyPr wrap="square">
            <a:spAutoFit/>
          </a:bodyPr>
          <a:lstStyle/>
          <a:p>
            <a:pPr lvl="0" algn="just">
              <a:lnSpc>
                <a:spcPts val="2500"/>
              </a:lnSpc>
              <a:spcAft>
                <a:spcPts val="0"/>
              </a:spcAft>
            </a:pPr>
            <a:r>
              <a:rPr lang="zh-CN" altLang="en-US" sz="32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调研方式</a:t>
            </a:r>
            <a:r>
              <a:rPr lang="zh-CN" altLang="en-US" sz="3200" kern="1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3200" kern="1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zh-CN" altLang="zh-CN" sz="2800" kern="100" dirty="0">
                <a:solidFill>
                  <a:srgbClr val="C00000"/>
                </a:solidFill>
                <a:latin typeface="+mn-ea"/>
                <a:cs typeface="Times New Roman" panose="02020603050405020304" pitchFamily="18" charset="0"/>
              </a:rPr>
              <a:t>召开座谈会</a:t>
            </a:r>
            <a:endParaRPr lang="en-US" altLang="zh-CN" sz="2800" kern="100" dirty="0">
              <a:solidFill>
                <a:srgbClr val="C00000"/>
              </a:solidFill>
              <a:latin typeface="+mn-ea"/>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zh-CN" altLang="zh-CN" sz="2800" kern="100" dirty="0">
                <a:solidFill>
                  <a:srgbClr val="C00000"/>
                </a:solidFill>
                <a:latin typeface="+mn-ea"/>
                <a:cs typeface="Times New Roman" panose="02020603050405020304" pitchFamily="18" charset="0"/>
              </a:rPr>
              <a:t>个别</a:t>
            </a:r>
            <a:r>
              <a:rPr lang="zh-CN" altLang="en-US" sz="2800" kern="100" dirty="0">
                <a:solidFill>
                  <a:srgbClr val="C00000"/>
                </a:solidFill>
                <a:latin typeface="+mn-ea"/>
                <a:cs typeface="Times New Roman" panose="02020603050405020304" pitchFamily="18" charset="0"/>
              </a:rPr>
              <a:t>谈心</a:t>
            </a:r>
            <a:endParaRPr lang="en-US" altLang="zh-CN" sz="2800" kern="100" dirty="0">
              <a:solidFill>
                <a:srgbClr val="C00000"/>
              </a:solidFill>
              <a:latin typeface="+mn-ea"/>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zh-CN" altLang="zh-CN" sz="2800" kern="100" dirty="0">
                <a:solidFill>
                  <a:srgbClr val="C00000"/>
                </a:solidFill>
                <a:latin typeface="+mn-ea"/>
                <a:cs typeface="Times New Roman" panose="02020603050405020304" pitchFamily="18" charset="0"/>
              </a:rPr>
              <a:t>发放征求意见表</a:t>
            </a:r>
            <a:endParaRPr lang="en-US" altLang="zh-CN" sz="2800" kern="100" dirty="0">
              <a:solidFill>
                <a:srgbClr val="C00000"/>
              </a:solidFill>
              <a:latin typeface="+mn-ea"/>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zh-CN" altLang="en-US" sz="2800" kern="100" dirty="0">
                <a:solidFill>
                  <a:srgbClr val="C00000"/>
                </a:solidFill>
                <a:latin typeface="+mn-ea"/>
                <a:cs typeface="Times New Roman" panose="02020603050405020304" pitchFamily="18" charset="0"/>
              </a:rPr>
              <a:t>意见征集箱</a:t>
            </a:r>
            <a:endParaRPr lang="en-US" altLang="zh-CN" sz="2800" kern="100" dirty="0">
              <a:solidFill>
                <a:srgbClr val="C00000"/>
              </a:solidFill>
              <a:latin typeface="+mn-ea"/>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endParaRPr lang="zh-CN" altLang="zh-CN" sz="2800" kern="100" dirty="0">
              <a:solidFill>
                <a:srgbClr val="C00000"/>
              </a:solidFill>
              <a:effectLst/>
              <a:latin typeface="+mn-ea"/>
              <a:cs typeface="Times New Roman" panose="02020603050405020304" pitchFamily="18" charset="0"/>
            </a:endParaRPr>
          </a:p>
        </p:txBody>
      </p:sp>
      <p:pic>
        <p:nvPicPr>
          <p:cNvPr id="17" name="Picture 4"/>
          <p:cNvPicPr>
            <a:picLocks noChangeAspect="1" noChangeArrowheads="1"/>
          </p:cNvPicPr>
          <p:nvPr/>
        </p:nvPicPr>
        <p:blipFill>
          <a:blip r:embed="rId5"/>
          <a:stretch>
            <a:fillRect/>
          </a:stretch>
        </p:blipFill>
        <p:spPr bwMode="auto">
          <a:xfrm>
            <a:off x="8076114" y="989061"/>
            <a:ext cx="1751216" cy="1071761"/>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4524" y="2014189"/>
            <a:ext cx="2857488" cy="2143116"/>
          </a:xfrm>
          <a:prstGeom prst="rect">
            <a:avLst/>
          </a:prstGeom>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5872" y="2040096"/>
            <a:ext cx="2788402" cy="2091302"/>
          </a:xfrm>
          <a:prstGeom prst="rect">
            <a:avLst/>
          </a:prstGeom>
        </p:spPr>
      </p:pic>
      <p:pic>
        <p:nvPicPr>
          <p:cNvPr id="13" name="图片 12"/>
          <p:cNvPicPr>
            <a:picLocks noChangeAspect="1"/>
          </p:cNvPicPr>
          <p:nvPr/>
        </p:nvPicPr>
        <p:blipFill>
          <a:blip r:embed="rId9"/>
          <a:stretch>
            <a:fillRect/>
          </a:stretch>
        </p:blipFill>
        <p:spPr>
          <a:xfrm>
            <a:off x="6160071" y="4149984"/>
            <a:ext cx="3074367" cy="2209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2000"/>
                            </p:stCondLst>
                            <p:childTnLst>
                              <p:par>
                                <p:cTn id="23" presetID="2" presetClass="entr" presetSubtype="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200" fill="hold"/>
                                        <p:tgtEl>
                                          <p:spTgt spid="18"/>
                                        </p:tgtEl>
                                        <p:attrNameLst>
                                          <p:attrName>ppt_x</p:attrName>
                                        </p:attrNameLst>
                                      </p:cBhvr>
                                      <p:tavLst>
                                        <p:tav tm="0">
                                          <p:val>
                                            <p:strVal val="1+#ppt_w/2"/>
                                          </p:val>
                                        </p:tav>
                                        <p:tav tm="100000">
                                          <p:val>
                                            <p:strVal val="#ppt_x"/>
                                          </p:val>
                                        </p:tav>
                                      </p:tavLst>
                                    </p:anim>
                                    <p:anim calcmode="lin" valueType="num">
                                      <p:cBhvr additive="base">
                                        <p:cTn id="26" dur="12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2" fill="hold" grpId="0" nodeType="afterEffect" nodePh="1">
                                  <p:stCondLst>
                                    <p:cond delay="0"/>
                                  </p:stCondLst>
                                  <p:endCondLst>
                                    <p:cond evt="begin" delay="0">
                                      <p:tn val="28"/>
                                    </p:cond>
                                  </p:endCondLst>
                                  <p:iterate type="lt">
                                    <p:tmPct val="10000"/>
                                  </p:iterate>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par>
                          <p:cTn id="32" fill="hold">
                            <p:stCondLst>
                              <p:cond delay="3700"/>
                            </p:stCondLst>
                            <p:childTnLst>
                              <p:par>
                                <p:cTn id="33" presetID="42"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0800000" flipH="1" flipV="1">
            <a:off x="72007" y="1725716"/>
            <a:ext cx="2926854" cy="5160462"/>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组合 73"/>
          <p:cNvGrpSpPr/>
          <p:nvPr/>
        </p:nvGrpSpPr>
        <p:grpSpPr>
          <a:xfrm>
            <a:off x="10580942" y="1645106"/>
            <a:ext cx="1568099" cy="1065493"/>
            <a:chOff x="6935916" y="343637"/>
            <a:chExt cx="1713877" cy="1135367"/>
          </a:xfrm>
        </p:grpSpPr>
        <p:pic>
          <p:nvPicPr>
            <p:cNvPr id="76" name="Picture 4" descr="C:\Users\Administrator\Desktop\线稿长城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C:\Users\Administrator\Desktop\线稿长城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矩形 21"/>
          <p:cNvSpPr/>
          <p:nvPr/>
        </p:nvSpPr>
        <p:spPr>
          <a:xfrm>
            <a:off x="3140182" y="2864186"/>
            <a:ext cx="7356679" cy="63552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23" name="矩形 22"/>
          <p:cNvSpPr/>
          <p:nvPr/>
        </p:nvSpPr>
        <p:spPr>
          <a:xfrm>
            <a:off x="3139806" y="3645818"/>
            <a:ext cx="7272599" cy="63552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24" name="矩形 23"/>
          <p:cNvSpPr/>
          <p:nvPr/>
        </p:nvSpPr>
        <p:spPr>
          <a:xfrm>
            <a:off x="3139807" y="4402465"/>
            <a:ext cx="7272598" cy="63552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31" name="文本框 35"/>
          <p:cNvSpPr txBox="1"/>
          <p:nvPr/>
        </p:nvSpPr>
        <p:spPr>
          <a:xfrm>
            <a:off x="3075040" y="5302002"/>
            <a:ext cx="8129087" cy="418191"/>
          </a:xfrm>
          <a:prstGeom prst="rect">
            <a:avLst/>
          </a:prstGeom>
          <a:noFill/>
        </p:spPr>
        <p:txBody>
          <a:bodyPr wrap="square" rtlCol="0">
            <a:spAutoFit/>
          </a:bodyPr>
          <a:lstStyle/>
          <a:p>
            <a:pPr>
              <a:lnSpc>
                <a:spcPct val="150000"/>
              </a:lnSpc>
            </a:pPr>
            <a:r>
              <a:rPr lang="zh-CN" altLang="en-US" sz="1600" dirty="0">
                <a:solidFill>
                  <a:srgbClr val="C00000"/>
                </a:solidFill>
                <a:latin typeface="微软雅黑" panose="020B0503020204020204" pitchFamily="82" charset="2"/>
                <a:ea typeface="微软雅黑" panose="020B0503020204020204" pitchFamily="82" charset="2"/>
              </a:rPr>
              <a:t>       </a:t>
            </a:r>
            <a:endParaRPr lang="en-US" altLang="zh-CN" sz="1600" dirty="0">
              <a:solidFill>
                <a:srgbClr val="C00000"/>
              </a:solidFill>
              <a:latin typeface="微软雅黑" panose="020B0503020204020204" pitchFamily="82" charset="2"/>
              <a:ea typeface="微软雅黑" panose="020B0503020204020204" pitchFamily="82" charset="2"/>
            </a:endParaRPr>
          </a:p>
        </p:txBody>
      </p:sp>
      <p:sp>
        <p:nvSpPr>
          <p:cNvPr id="3" name="矩形 2"/>
          <p:cNvSpPr/>
          <p:nvPr/>
        </p:nvSpPr>
        <p:spPr>
          <a:xfrm>
            <a:off x="3257372" y="2828003"/>
            <a:ext cx="7356679" cy="707886"/>
          </a:xfrm>
          <a:prstGeom prst="rect">
            <a:avLst/>
          </a:prstGeom>
        </p:spPr>
        <p:txBody>
          <a:bodyPr wrap="square">
            <a:spAutoFit/>
          </a:bodyPr>
          <a:lstStyle/>
          <a:p>
            <a:r>
              <a:rPr lang="zh-CN" altLang="zh-CN" sz="2000" kern="100" dirty="0">
                <a:solidFill>
                  <a:schemeClr val="accent1"/>
                </a:solidFill>
                <a:latin typeface="+mn-ea"/>
                <a:cs typeface="Times New Roman" panose="02020603050405020304" pitchFamily="18" charset="0"/>
              </a:rPr>
              <a:t>面向党务工作者及学生党员提供党员信息在线服务、党建活动组织、党建新闻阅读、党员实践互动等综合服务。</a:t>
            </a:r>
            <a:endParaRPr lang="zh-CN" altLang="en-US" sz="2000" dirty="0">
              <a:solidFill>
                <a:schemeClr val="accent1"/>
              </a:solidFill>
              <a:latin typeface="+mn-ea"/>
            </a:endParaRPr>
          </a:p>
        </p:txBody>
      </p:sp>
      <p:sp>
        <p:nvSpPr>
          <p:cNvPr id="4" name="矩形 3"/>
          <p:cNvSpPr/>
          <p:nvPr/>
        </p:nvSpPr>
        <p:spPr>
          <a:xfrm>
            <a:off x="3139918" y="3609635"/>
            <a:ext cx="7272598" cy="707886"/>
          </a:xfrm>
          <a:prstGeom prst="rect">
            <a:avLst/>
          </a:prstGeom>
        </p:spPr>
        <p:txBody>
          <a:bodyPr wrap="square">
            <a:spAutoFit/>
          </a:bodyPr>
          <a:lstStyle/>
          <a:p>
            <a:r>
              <a:rPr lang="zh-CN" altLang="zh-CN" sz="2000" kern="100" dirty="0">
                <a:latin typeface="+mn-ea"/>
                <a:cs typeface="Times New Roman" panose="02020603050405020304" pitchFamily="18" charset="0"/>
              </a:rPr>
              <a:t>“</a:t>
            </a:r>
            <a:r>
              <a:rPr lang="zh-CN" altLang="zh-CN" sz="2000" kern="100" dirty="0">
                <a:solidFill>
                  <a:schemeClr val="accent1"/>
                </a:solidFill>
                <a:latin typeface="+mn-ea"/>
                <a:cs typeface="Times New Roman" panose="02020603050405020304" pitchFamily="18" charset="0"/>
              </a:rPr>
              <a:t>不忘初心、牢记使命”主题学习教育中紧紧围绕学院特点，制作形式新颖的</a:t>
            </a:r>
            <a:r>
              <a:rPr lang="en-US" altLang="zh-CN" sz="2000" kern="100" dirty="0">
                <a:solidFill>
                  <a:schemeClr val="accent1"/>
                </a:solidFill>
                <a:latin typeface="+mn-ea"/>
                <a:cs typeface="Times New Roman" panose="02020603050405020304" pitchFamily="18" charset="0"/>
              </a:rPr>
              <a:t>“</a:t>
            </a:r>
            <a:r>
              <a:rPr lang="zh-CN" altLang="zh-CN" sz="2000" kern="100" dirty="0">
                <a:solidFill>
                  <a:schemeClr val="accent1"/>
                </a:solidFill>
                <a:latin typeface="+mn-ea"/>
                <a:cs typeface="Times New Roman" panose="02020603050405020304" pitchFamily="18" charset="0"/>
              </a:rPr>
              <a:t>微电影</a:t>
            </a:r>
            <a:r>
              <a:rPr lang="en-US" altLang="zh-CN" sz="2000" kern="100" dirty="0">
                <a:solidFill>
                  <a:schemeClr val="accent1"/>
                </a:solidFill>
                <a:latin typeface="+mn-ea"/>
                <a:cs typeface="Times New Roman" panose="02020603050405020304" pitchFamily="18" charset="0"/>
              </a:rPr>
              <a:t>”</a:t>
            </a:r>
            <a:r>
              <a:rPr lang="zh-CN" altLang="zh-CN" sz="2000" kern="100" dirty="0">
                <a:solidFill>
                  <a:schemeClr val="accent1"/>
                </a:solidFill>
                <a:latin typeface="+mn-ea"/>
                <a:cs typeface="Times New Roman" panose="02020603050405020304" pitchFamily="18" charset="0"/>
              </a:rPr>
              <a:t>等宣传视频作品</a:t>
            </a:r>
            <a:r>
              <a:rPr lang="zh-CN" altLang="en-US" sz="2000" kern="100" dirty="0">
                <a:solidFill>
                  <a:schemeClr val="accent1"/>
                </a:solidFill>
                <a:latin typeface="+mn-ea"/>
                <a:cs typeface="Times New Roman" panose="02020603050405020304" pitchFamily="18" charset="0"/>
              </a:rPr>
              <a:t>。</a:t>
            </a:r>
            <a:endParaRPr lang="zh-CN" altLang="en-US" sz="2000" dirty="0">
              <a:solidFill>
                <a:schemeClr val="accent1"/>
              </a:solidFill>
              <a:latin typeface="+mn-ea"/>
            </a:endParaRPr>
          </a:p>
        </p:txBody>
      </p:sp>
      <p:sp>
        <p:nvSpPr>
          <p:cNvPr id="5" name="矩形 4"/>
          <p:cNvSpPr/>
          <p:nvPr/>
        </p:nvSpPr>
        <p:spPr>
          <a:xfrm>
            <a:off x="3206839" y="4520370"/>
            <a:ext cx="6833662" cy="400110"/>
          </a:xfrm>
          <a:prstGeom prst="rect">
            <a:avLst/>
          </a:prstGeom>
        </p:spPr>
        <p:txBody>
          <a:bodyPr wrap="square">
            <a:spAutoFit/>
          </a:bodyPr>
          <a:lstStyle/>
          <a:p>
            <a:r>
              <a:rPr lang="zh-CN" altLang="zh-CN" sz="2000" kern="100" dirty="0">
                <a:solidFill>
                  <a:schemeClr val="accent1"/>
                </a:solidFill>
                <a:latin typeface="+mn-ea"/>
                <a:cs typeface="Times New Roman" panose="02020603050405020304" pitchFamily="18" charset="0"/>
              </a:rPr>
              <a:t>组织党员开展在微信朋友圈中</a:t>
            </a:r>
            <a:r>
              <a:rPr lang="en-US" altLang="zh-CN" sz="2000" kern="100" dirty="0">
                <a:solidFill>
                  <a:schemeClr val="accent1"/>
                </a:solidFill>
                <a:latin typeface="+mn-ea"/>
                <a:cs typeface="Times New Roman" panose="02020603050405020304" pitchFamily="18" charset="0"/>
              </a:rPr>
              <a:t>“</a:t>
            </a:r>
            <a:r>
              <a:rPr lang="zh-CN" altLang="zh-CN" sz="2000" kern="100" dirty="0">
                <a:solidFill>
                  <a:schemeClr val="accent1"/>
                </a:solidFill>
                <a:latin typeface="+mn-ea"/>
                <a:cs typeface="Times New Roman" panose="02020603050405020304" pitchFamily="18" charset="0"/>
              </a:rPr>
              <a:t>晒晒我的支部生活</a:t>
            </a:r>
            <a:r>
              <a:rPr lang="en-US" altLang="zh-CN" sz="2000" kern="100" dirty="0">
                <a:solidFill>
                  <a:schemeClr val="accent1"/>
                </a:solidFill>
                <a:latin typeface="+mn-ea"/>
                <a:cs typeface="Times New Roman" panose="02020603050405020304" pitchFamily="18" charset="0"/>
              </a:rPr>
              <a:t>”</a:t>
            </a:r>
            <a:r>
              <a:rPr lang="zh-CN" altLang="zh-CN" sz="2000" dirty="0">
                <a:solidFill>
                  <a:schemeClr val="accent1"/>
                </a:solidFill>
                <a:latin typeface="+mn-ea"/>
              </a:rPr>
              <a:t>等活动</a:t>
            </a:r>
            <a:endParaRPr lang="zh-CN" altLang="en-US" sz="2000" dirty="0">
              <a:solidFill>
                <a:schemeClr val="accent1"/>
              </a:solidFill>
              <a:latin typeface="+mn-ea"/>
            </a:endParaRPr>
          </a:p>
        </p:txBody>
      </p:sp>
      <p:sp>
        <p:nvSpPr>
          <p:cNvPr id="2" name="矩形: 圆角 1"/>
          <p:cNvSpPr/>
          <p:nvPr/>
        </p:nvSpPr>
        <p:spPr>
          <a:xfrm>
            <a:off x="3597275" y="1971675"/>
            <a:ext cx="6231890" cy="600075"/>
          </a:xfrm>
          <a:prstGeom prst="roundRect">
            <a:avLst>
              <a:gd name="adj" fmla="val 48749"/>
            </a:avLst>
          </a:prstGeom>
          <a:solidFill>
            <a:srgbClr val="FFFFFF"/>
          </a:solidFill>
          <a:ln w="25400" cap="flat" cmpd="sng" algn="ctr">
            <a:solidFill>
              <a:srgbClr val="000000"/>
            </a:solidFill>
            <a:prstDash val="solid"/>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b="1" dirty="0">
                <a:solidFill>
                  <a:srgbClr val="C00000"/>
                </a:solidFill>
                <a:effectLst>
                  <a:reflection blurRad="6350" stA="55000" endA="300" endPos="45500" dir="5400000" sy="-100000" algn="bl" rotWithShape="0"/>
                </a:effectLst>
              </a:rPr>
              <a:t>（四）</a:t>
            </a:r>
            <a:r>
              <a:rPr lang="zh-CN" altLang="zh-CN" sz="1800" b="1" dirty="0">
                <a:solidFill>
                  <a:schemeClr val="accent1"/>
                </a:solidFill>
                <a:sym typeface="+mn-ea"/>
              </a:rPr>
              <a:t>打造智慧党建，构建多元化学院党建工作平台</a:t>
            </a:r>
            <a:endParaRPr lang="zh-CN" altLang="zh-CN" sz="1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1500" fill="hold"/>
                                        <p:tgtEl>
                                          <p:spTgt spid="74"/>
                                        </p:tgtEl>
                                        <p:attrNameLst>
                                          <p:attrName>ppt_x</p:attrName>
                                        </p:attrNameLst>
                                      </p:cBhvr>
                                      <p:tavLst>
                                        <p:tav tm="0">
                                          <p:val>
                                            <p:strVal val="1+#ppt_w/2"/>
                                          </p:val>
                                        </p:tav>
                                        <p:tav tm="100000">
                                          <p:val>
                                            <p:strVal val="#ppt_x"/>
                                          </p:val>
                                        </p:tav>
                                      </p:tavLst>
                                    </p:anim>
                                    <p:anim calcmode="lin" valueType="num">
                                      <p:cBhvr additive="base">
                                        <p:cTn id="14" dur="1500" fill="hold"/>
                                        <p:tgtEl>
                                          <p:spTgt spid="74"/>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12" presetClass="entr" presetSubtype="8"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ppt_x</p:attrName>
                                        </p:attrNameLst>
                                      </p:cBhvr>
                                      <p:tavLst>
                                        <p:tav tm="0">
                                          <p:val>
                                            <p:strVal val="#ppt_x-#ppt_w*1.125000"/>
                                          </p:val>
                                        </p:tav>
                                        <p:tav tm="100000">
                                          <p:val>
                                            <p:strVal val="#ppt_x"/>
                                          </p:val>
                                        </p:tav>
                                      </p:tavLst>
                                    </p:anim>
                                    <p:animEffect transition="in" filter="wipe(right)">
                                      <p:cBhvr>
                                        <p:cTn id="19" dur="500"/>
                                        <p:tgtEl>
                                          <p:spTgt spid="22"/>
                                        </p:tgtEl>
                                      </p:cBhvr>
                                    </p:animEffect>
                                  </p:childTnLst>
                                </p:cTn>
                              </p:par>
                            </p:childTnLst>
                          </p:cTn>
                        </p:par>
                        <p:par>
                          <p:cTn id="20" fill="hold">
                            <p:stCondLst>
                              <p:cond delay="3000"/>
                            </p:stCondLst>
                            <p:childTnLst>
                              <p:par>
                                <p:cTn id="21" presetID="1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ppt_x</p:attrName>
                                        </p:attrNameLst>
                                      </p:cBhvr>
                                      <p:tavLst>
                                        <p:tav tm="0">
                                          <p:val>
                                            <p:strVal val="#ppt_x-#ppt_w*1.125000"/>
                                          </p:val>
                                        </p:tav>
                                        <p:tav tm="100000">
                                          <p:val>
                                            <p:strVal val="#ppt_x"/>
                                          </p:val>
                                        </p:tav>
                                      </p:tavLst>
                                    </p:anim>
                                    <p:animEffect transition="in" filter="wipe(right)">
                                      <p:cBhvr>
                                        <p:cTn id="24" dur="500"/>
                                        <p:tgtEl>
                                          <p:spTgt spid="23"/>
                                        </p:tgtEl>
                                      </p:cBhvr>
                                    </p:animEffect>
                                  </p:childTnLst>
                                </p:cTn>
                              </p:par>
                            </p:childTnLst>
                          </p:cTn>
                        </p:par>
                        <p:par>
                          <p:cTn id="25" fill="hold">
                            <p:stCondLst>
                              <p:cond delay="3500"/>
                            </p:stCondLst>
                            <p:childTnLst>
                              <p:par>
                                <p:cTn id="26" presetID="1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p:tgtEl>
                                          <p:spTgt spid="24"/>
                                        </p:tgtEl>
                                        <p:attrNameLst>
                                          <p:attrName>ppt_x</p:attrName>
                                        </p:attrNameLst>
                                      </p:cBhvr>
                                      <p:tavLst>
                                        <p:tav tm="0">
                                          <p:val>
                                            <p:strVal val="#ppt_x-#ppt_w*1.125000"/>
                                          </p:val>
                                        </p:tav>
                                        <p:tav tm="100000">
                                          <p:val>
                                            <p:strVal val="#ppt_x"/>
                                          </p:val>
                                        </p:tav>
                                      </p:tavLst>
                                    </p:anim>
                                    <p:animEffect transition="in" filter="wipe(right)">
                                      <p:cBhvr>
                                        <p:cTn id="29" dur="500"/>
                                        <p:tgtEl>
                                          <p:spTgt spid="24"/>
                                        </p:tgtEl>
                                      </p:cBhvr>
                                    </p:animEffect>
                                  </p:childTnLst>
                                </p:cTn>
                              </p:par>
                              <p:par>
                                <p:cTn id="30" presetID="2" presetClass="entr" presetSubtype="4" fill="hold" grpId="0" nodeType="withEffect">
                                  <p:stCondLst>
                                    <p:cond delay="0"/>
                                  </p:stCondLst>
                                  <p:iterate type="lt">
                                    <p:tmPct val="10000"/>
                                  </p:iterate>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par>
                          <p:cTn id="34" fill="hold">
                            <p:stCondLst>
                              <p:cond delay="3299"/>
                            </p:stCondLst>
                            <p:childTnLst>
                              <p:par>
                                <p:cTn id="35" presetID="14" presetClass="entr" presetSubtype="1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31" grpId="0"/>
      <p:bldP spid="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0800000" flipH="1" flipV="1">
            <a:off x="72007" y="1725716"/>
            <a:ext cx="2926854" cy="5160462"/>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组合 73"/>
          <p:cNvGrpSpPr/>
          <p:nvPr/>
        </p:nvGrpSpPr>
        <p:grpSpPr>
          <a:xfrm>
            <a:off x="10300031" y="1485578"/>
            <a:ext cx="1568099" cy="1065493"/>
            <a:chOff x="6935916" y="343637"/>
            <a:chExt cx="1713877" cy="1135367"/>
          </a:xfrm>
        </p:grpSpPr>
        <p:pic>
          <p:nvPicPr>
            <p:cNvPr id="76" name="Picture 4" descr="C:\Users\Administrator\Desktop\线稿长城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C:\Users\Administrator\Desktop\线稿长城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矩形 28"/>
          <p:cNvSpPr/>
          <p:nvPr/>
        </p:nvSpPr>
        <p:spPr>
          <a:xfrm>
            <a:off x="2998470" y="3420745"/>
            <a:ext cx="2011680" cy="946785"/>
          </a:xfrm>
          <a:prstGeom prst="rect">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一、</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222240" y="3420745"/>
            <a:ext cx="5977890" cy="94678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在加强思想政治工作基础上拓宽渠道，运用目标激励、成就激励、身份激励等方式，激发党员主观能动性，增强党员的认同感、成就感和归属感。</a:t>
            </a:r>
          </a:p>
        </p:txBody>
      </p:sp>
      <p:sp>
        <p:nvSpPr>
          <p:cNvPr id="31" name="矩形 30"/>
          <p:cNvSpPr/>
          <p:nvPr/>
        </p:nvSpPr>
        <p:spPr>
          <a:xfrm>
            <a:off x="2999105" y="4543425"/>
            <a:ext cx="2011680" cy="865505"/>
          </a:xfrm>
          <a:prstGeom prst="rect">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二、</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5222096" y="4543651"/>
            <a:ext cx="5977973" cy="86553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健全党内激励管理机制，完善奖惩制度。推动鼓励激励、容错纠错、能上能下“三项机制”的发展。把竞争机制，效益机制引入评先树优等活动中来。</a:t>
            </a:r>
          </a:p>
        </p:txBody>
      </p:sp>
      <p:sp>
        <p:nvSpPr>
          <p:cNvPr id="33" name="矩形 32"/>
          <p:cNvSpPr/>
          <p:nvPr/>
        </p:nvSpPr>
        <p:spPr>
          <a:xfrm>
            <a:off x="2998862" y="5586940"/>
            <a:ext cx="2011485" cy="865536"/>
          </a:xfrm>
          <a:prstGeom prst="rect">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三、</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5222096" y="5586940"/>
            <a:ext cx="5977973" cy="86553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建立中层干部激励机制，形成竞争上岗，能上能下的干部管理格局，加强干部队伍的考核与管理，使工作科学化与规范化。</a:t>
            </a:r>
          </a:p>
        </p:txBody>
      </p:sp>
      <p:sp>
        <p:nvSpPr>
          <p:cNvPr id="17" name="矩形 16"/>
          <p:cNvSpPr/>
          <p:nvPr/>
        </p:nvSpPr>
        <p:spPr>
          <a:xfrm>
            <a:off x="2926854" y="2627195"/>
            <a:ext cx="8340914" cy="427990"/>
          </a:xfrm>
          <a:prstGeom prst="rect">
            <a:avLst/>
          </a:prstGeom>
        </p:spPr>
        <p:txBody>
          <a:bodyPr wrap="square" lIns="68580" tIns="34290" rIns="68580" bIns="34290">
            <a:spAutoFit/>
          </a:bodyPr>
          <a:lstStyle/>
          <a:p>
            <a:pPr algn="just">
              <a:lnSpc>
                <a:spcPct val="130000"/>
              </a:lnSpc>
            </a:pPr>
            <a:r>
              <a:rPr lang="zh-CN" altLang="en-US" sz="1800" dirty="0">
                <a:solidFill>
                  <a:srgbClr val="C00000"/>
                </a:solidFill>
                <a:latin typeface="微软雅黑" panose="020B0503020204020204" pitchFamily="34" charset="-122"/>
                <a:ea typeface="微软雅黑" panose="020B0503020204020204" pitchFamily="34" charset="-122"/>
              </a:rPr>
              <a:t>       </a:t>
            </a: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24" name="矩形: 圆角 1"/>
          <p:cNvSpPr/>
          <p:nvPr/>
        </p:nvSpPr>
        <p:spPr>
          <a:xfrm>
            <a:off x="3893820" y="2367280"/>
            <a:ext cx="6231890" cy="600075"/>
          </a:xfrm>
          <a:prstGeom prst="roundRect">
            <a:avLst>
              <a:gd name="adj" fmla="val 48749"/>
            </a:avLst>
          </a:prstGeom>
          <a:solidFill>
            <a:srgbClr val="FFFFFF"/>
          </a:solidFill>
          <a:ln w="25400" cap="flat" cmpd="sng" algn="ctr">
            <a:solidFill>
              <a:srgbClr val="000000"/>
            </a:solidFill>
            <a:prstDash val="solid"/>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b="1" dirty="0">
                <a:solidFill>
                  <a:srgbClr val="C00000"/>
                </a:solidFill>
                <a:effectLst>
                  <a:reflection blurRad="6350" stA="55000" endA="300" endPos="45500" dir="5400000" sy="-100000" algn="bl" rotWithShape="0"/>
                </a:effectLst>
              </a:rPr>
              <a:t>（五）</a:t>
            </a:r>
            <a:r>
              <a:rPr lang="zh-CN" altLang="en-US" sz="1800" b="1" dirty="0">
                <a:solidFill>
                  <a:srgbClr val="C00000"/>
                </a:solidFill>
                <a:effectLst>
                  <a:reflection blurRad="6350" stA="55000" endA="300" endPos="45500" dir="5400000" sy="-100000" algn="bl" rotWithShape="0"/>
                </a:effectLst>
                <a:sym typeface="+mn-ea"/>
              </a:rPr>
              <a:t>建立健全高校党组织激励机制，促进党员全面发展</a:t>
            </a:r>
            <a:endParaRPr lang="zh-CN" altLang="zh-CN" sz="1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1500" fill="hold"/>
                                        <p:tgtEl>
                                          <p:spTgt spid="74"/>
                                        </p:tgtEl>
                                        <p:attrNameLst>
                                          <p:attrName>ppt_x</p:attrName>
                                        </p:attrNameLst>
                                      </p:cBhvr>
                                      <p:tavLst>
                                        <p:tav tm="0">
                                          <p:val>
                                            <p:strVal val="1+#ppt_w/2"/>
                                          </p:val>
                                        </p:tav>
                                        <p:tav tm="100000">
                                          <p:val>
                                            <p:strVal val="#ppt_x"/>
                                          </p:val>
                                        </p:tav>
                                      </p:tavLst>
                                    </p:anim>
                                    <p:anim calcmode="lin" valueType="num">
                                      <p:cBhvr additive="base">
                                        <p:cTn id="14" dur="1500" fill="hold"/>
                                        <p:tgtEl>
                                          <p:spTgt spid="74"/>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7"/>
                                        </p:tgtEl>
                                        <p:attrNameLst>
                                          <p:attrName>style.visibility</p:attrName>
                                        </p:attrNameLst>
                                      </p:cBhvr>
                                      <p:to>
                                        <p:strVal val="visible"/>
                                      </p:to>
                                    </p:set>
                                    <p:animEffect transition="in" filter="wipe(left)">
                                      <p:cBhvr>
                                        <p:cTn id="18" dur="100"/>
                                        <p:tgtEl>
                                          <p:spTgt spid="17"/>
                                        </p:tgtEl>
                                      </p:cBhvr>
                                    </p:animEffect>
                                  </p:childTnLst>
                                </p:cTn>
                              </p:par>
                            </p:childTnLst>
                          </p:cTn>
                        </p:par>
                        <p:par>
                          <p:cTn id="19" fill="hold">
                            <p:stCondLst>
                              <p:cond delay="1779"/>
                            </p:stCondLst>
                            <p:childTnLst>
                              <p:par>
                                <p:cTn id="20" presetID="1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p:tgtEl>
                                          <p:spTgt spid="29"/>
                                        </p:tgtEl>
                                        <p:attrNameLst>
                                          <p:attrName>ppt_x</p:attrName>
                                        </p:attrNameLst>
                                      </p:cBhvr>
                                      <p:tavLst>
                                        <p:tav tm="0">
                                          <p:val>
                                            <p:strVal val="#ppt_x-#ppt_w*1.125000"/>
                                          </p:val>
                                        </p:tav>
                                        <p:tav tm="100000">
                                          <p:val>
                                            <p:strVal val="#ppt_x"/>
                                          </p:val>
                                        </p:tav>
                                      </p:tavLst>
                                    </p:anim>
                                    <p:animEffect transition="in" filter="wipe(right)">
                                      <p:cBhvr>
                                        <p:cTn id="23" dur="500"/>
                                        <p:tgtEl>
                                          <p:spTgt spid="29"/>
                                        </p:tgtEl>
                                      </p:cBhvr>
                                    </p:animEffect>
                                  </p:childTnLst>
                                </p:cTn>
                              </p:par>
                            </p:childTnLst>
                          </p:cTn>
                        </p:par>
                        <p:par>
                          <p:cTn id="24" fill="hold">
                            <p:stCondLst>
                              <p:cond delay="2279"/>
                            </p:stCondLst>
                            <p:childTnLst>
                              <p:par>
                                <p:cTn id="25" presetID="12" presetClass="entr" presetSubtype="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p:tgtEl>
                                          <p:spTgt spid="30"/>
                                        </p:tgtEl>
                                        <p:attrNameLst>
                                          <p:attrName>ppt_x</p:attrName>
                                        </p:attrNameLst>
                                      </p:cBhvr>
                                      <p:tavLst>
                                        <p:tav tm="0">
                                          <p:val>
                                            <p:strVal val="#ppt_x-#ppt_w*1.125000"/>
                                          </p:val>
                                        </p:tav>
                                        <p:tav tm="100000">
                                          <p:val>
                                            <p:strVal val="#ppt_x"/>
                                          </p:val>
                                        </p:tav>
                                      </p:tavLst>
                                    </p:anim>
                                    <p:animEffect transition="in" filter="wipe(right)">
                                      <p:cBhvr>
                                        <p:cTn id="28" dur="500"/>
                                        <p:tgtEl>
                                          <p:spTgt spid="30"/>
                                        </p:tgtEl>
                                      </p:cBhvr>
                                    </p:animEffect>
                                  </p:childTnLst>
                                </p:cTn>
                              </p:par>
                            </p:childTnLst>
                          </p:cTn>
                        </p:par>
                        <p:par>
                          <p:cTn id="29" fill="hold">
                            <p:stCondLst>
                              <p:cond delay="2779"/>
                            </p:stCondLst>
                            <p:childTnLst>
                              <p:par>
                                <p:cTn id="30" presetID="12" presetClass="entr" presetSubtype="8"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p:tgtEl>
                                          <p:spTgt spid="31"/>
                                        </p:tgtEl>
                                        <p:attrNameLst>
                                          <p:attrName>ppt_x</p:attrName>
                                        </p:attrNameLst>
                                      </p:cBhvr>
                                      <p:tavLst>
                                        <p:tav tm="0">
                                          <p:val>
                                            <p:strVal val="#ppt_x-#ppt_w*1.125000"/>
                                          </p:val>
                                        </p:tav>
                                        <p:tav tm="100000">
                                          <p:val>
                                            <p:strVal val="#ppt_x"/>
                                          </p:val>
                                        </p:tav>
                                      </p:tavLst>
                                    </p:anim>
                                    <p:animEffect transition="in" filter="wipe(right)">
                                      <p:cBhvr>
                                        <p:cTn id="33" dur="500"/>
                                        <p:tgtEl>
                                          <p:spTgt spid="31"/>
                                        </p:tgtEl>
                                      </p:cBhvr>
                                    </p:animEffect>
                                  </p:childTnLst>
                                </p:cTn>
                              </p:par>
                            </p:childTnLst>
                          </p:cTn>
                        </p:par>
                        <p:par>
                          <p:cTn id="34" fill="hold">
                            <p:stCondLst>
                              <p:cond delay="3279"/>
                            </p:stCondLst>
                            <p:childTnLst>
                              <p:par>
                                <p:cTn id="35" presetID="12" presetClass="entr" presetSubtype="8"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p:tgtEl>
                                          <p:spTgt spid="32"/>
                                        </p:tgtEl>
                                        <p:attrNameLst>
                                          <p:attrName>ppt_x</p:attrName>
                                        </p:attrNameLst>
                                      </p:cBhvr>
                                      <p:tavLst>
                                        <p:tav tm="0">
                                          <p:val>
                                            <p:strVal val="#ppt_x-#ppt_w*1.125000"/>
                                          </p:val>
                                        </p:tav>
                                        <p:tav tm="100000">
                                          <p:val>
                                            <p:strVal val="#ppt_x"/>
                                          </p:val>
                                        </p:tav>
                                      </p:tavLst>
                                    </p:anim>
                                    <p:animEffect transition="in" filter="wipe(right)">
                                      <p:cBhvr>
                                        <p:cTn id="38" dur="500"/>
                                        <p:tgtEl>
                                          <p:spTgt spid="32"/>
                                        </p:tgtEl>
                                      </p:cBhvr>
                                    </p:animEffect>
                                  </p:childTnLst>
                                </p:cTn>
                              </p:par>
                            </p:childTnLst>
                          </p:cTn>
                        </p:par>
                        <p:par>
                          <p:cTn id="39" fill="hold">
                            <p:stCondLst>
                              <p:cond delay="3779"/>
                            </p:stCondLst>
                            <p:childTnLst>
                              <p:par>
                                <p:cTn id="40" presetID="12" presetClass="entr" presetSubtype="8"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p:tgtEl>
                                          <p:spTgt spid="33"/>
                                        </p:tgtEl>
                                        <p:attrNameLst>
                                          <p:attrName>ppt_x</p:attrName>
                                        </p:attrNameLst>
                                      </p:cBhvr>
                                      <p:tavLst>
                                        <p:tav tm="0">
                                          <p:val>
                                            <p:strVal val="#ppt_x-#ppt_w*1.125000"/>
                                          </p:val>
                                        </p:tav>
                                        <p:tav tm="100000">
                                          <p:val>
                                            <p:strVal val="#ppt_x"/>
                                          </p:val>
                                        </p:tav>
                                      </p:tavLst>
                                    </p:anim>
                                    <p:animEffect transition="in" filter="wipe(right)">
                                      <p:cBhvr>
                                        <p:cTn id="43" dur="500"/>
                                        <p:tgtEl>
                                          <p:spTgt spid="33"/>
                                        </p:tgtEl>
                                      </p:cBhvr>
                                    </p:animEffect>
                                  </p:childTnLst>
                                </p:cTn>
                              </p:par>
                            </p:childTnLst>
                          </p:cTn>
                        </p:par>
                        <p:par>
                          <p:cTn id="44" fill="hold">
                            <p:stCondLst>
                              <p:cond delay="4279"/>
                            </p:stCondLst>
                            <p:childTnLst>
                              <p:par>
                                <p:cTn id="45" presetID="1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p:tgtEl>
                                          <p:spTgt spid="34"/>
                                        </p:tgtEl>
                                        <p:attrNameLst>
                                          <p:attrName>ppt_x</p:attrName>
                                        </p:attrNameLst>
                                      </p:cBhvr>
                                      <p:tavLst>
                                        <p:tav tm="0">
                                          <p:val>
                                            <p:strVal val="#ppt_x-#ppt_w*1.125000"/>
                                          </p:val>
                                        </p:tav>
                                        <p:tav tm="100000">
                                          <p:val>
                                            <p:strVal val="#ppt_x"/>
                                          </p:val>
                                        </p:tav>
                                      </p:tavLst>
                                    </p:anim>
                                    <p:animEffect transition="in" filter="wipe(right)">
                                      <p:cBhvr>
                                        <p:cTn id="48" dur="500"/>
                                        <p:tgtEl>
                                          <p:spTgt spid="34"/>
                                        </p:tgtEl>
                                      </p:cBhvr>
                                    </p:animEffect>
                                  </p:childTnLst>
                                </p:cTn>
                              </p:par>
                            </p:childTnLst>
                          </p:cTn>
                        </p:par>
                        <p:par>
                          <p:cTn id="49" fill="hold">
                            <p:stCondLst>
                              <p:cond delay="4779"/>
                            </p:stCondLst>
                            <p:childTnLst>
                              <p:par>
                                <p:cTn id="50" presetID="14" presetClass="entr" presetSubtype="1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bldLvl="0" animBg="1"/>
      <p:bldP spid="32" grpId="0" bldLvl="0" animBg="1"/>
      <p:bldP spid="33" grpId="0" bldLvl="0" animBg="1"/>
      <p:bldP spid="34" grpId="0" bldLvl="0" animBg="1"/>
      <p:bldP spid="17" grpId="0"/>
      <p:bldP spid="2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0800000" flipH="1" flipV="1">
            <a:off x="-1206" y="1679538"/>
            <a:ext cx="2926854" cy="5160462"/>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组合 73"/>
          <p:cNvGrpSpPr/>
          <p:nvPr/>
        </p:nvGrpSpPr>
        <p:grpSpPr>
          <a:xfrm>
            <a:off x="9911630" y="1679538"/>
            <a:ext cx="1440160" cy="1065493"/>
            <a:chOff x="6935916" y="343637"/>
            <a:chExt cx="1713877" cy="1135367"/>
          </a:xfrm>
        </p:grpSpPr>
        <p:pic>
          <p:nvPicPr>
            <p:cNvPr id="76"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矩形 29"/>
          <p:cNvSpPr/>
          <p:nvPr/>
        </p:nvSpPr>
        <p:spPr>
          <a:xfrm>
            <a:off x="6553200" y="3053080"/>
            <a:ext cx="4222750" cy="319913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zh-CN" altLang="en-US" sz="1600" dirty="0" smtClean="0">
                <a:solidFill>
                  <a:srgbClr val="000000"/>
                </a:solidFill>
                <a:latin typeface="微软雅黑" panose="020B0503020204020204" pitchFamily="34" charset="-122"/>
              </a:rPr>
              <a:t>建立</a:t>
            </a:r>
            <a:r>
              <a:rPr lang="zh-CN" altLang="en-US" sz="1600" dirty="0">
                <a:solidFill>
                  <a:srgbClr val="000000"/>
                </a:solidFill>
                <a:latin typeface="微软雅黑" panose="020B0503020204020204" pitchFamily="34" charset="-122"/>
              </a:rPr>
              <a:t>党员突击队，攻坚克难，以开展业务练兵、劳动竞赛、创新竞赛，争创“党员示范岗”等活动，激发广大党员立足本职工作，争创一流工作的热情。</a:t>
            </a:r>
          </a:p>
          <a:p>
            <a:pPr marL="342900" indent="-342900">
              <a:buFont typeface="+mj-lt"/>
              <a:buAutoNum type="arabicPeriod"/>
            </a:pPr>
            <a:r>
              <a:rPr lang="zh-CN" altLang="en-US" sz="1600" dirty="0" smtClean="0">
                <a:solidFill>
                  <a:srgbClr val="000000"/>
                </a:solidFill>
                <a:latin typeface="微软雅黑" panose="020B0503020204020204" pitchFamily="34" charset="-122"/>
              </a:rPr>
              <a:t>以</a:t>
            </a:r>
            <a:r>
              <a:rPr lang="zh-CN" altLang="en-US" sz="1600" dirty="0">
                <a:solidFill>
                  <a:srgbClr val="000000"/>
                </a:solidFill>
                <a:latin typeface="微软雅黑" panose="020B0503020204020204" pitchFamily="34" charset="-122"/>
              </a:rPr>
              <a:t>创先争优、提质增效、精品课程创建工作为契机，紧贴实际，突出特色，在党员中广泛开展“党员先锋岗”活动，充分发挥广大党员在日常工作中的先锋模范作用。    </a:t>
            </a:r>
            <a:endParaRPr lang="en-US" altLang="zh-CN" sz="1600" dirty="0" smtClean="0">
              <a:solidFill>
                <a:srgbClr val="000000"/>
              </a:solidFill>
              <a:latin typeface="微软雅黑" panose="020B0503020204020204" pitchFamily="34" charset="-122"/>
            </a:endParaRPr>
          </a:p>
          <a:p>
            <a:pPr marL="342900" indent="-342900">
              <a:buFont typeface="+mj-lt"/>
              <a:buAutoNum type="arabicPeriod"/>
            </a:pPr>
            <a:r>
              <a:rPr lang="zh-CN" altLang="en-US" sz="1600" dirty="0" smtClean="0">
                <a:solidFill>
                  <a:srgbClr val="000000"/>
                </a:solidFill>
                <a:latin typeface="微软雅黑" panose="020B0503020204020204" pitchFamily="34" charset="-122"/>
              </a:rPr>
              <a:t>充分</a:t>
            </a:r>
            <a:r>
              <a:rPr lang="zh-CN" altLang="en-US" sz="1600" dirty="0">
                <a:solidFill>
                  <a:srgbClr val="000000"/>
                </a:solidFill>
                <a:latin typeface="微软雅黑" panose="020B0503020204020204" pitchFamily="34" charset="-122"/>
              </a:rPr>
              <a:t>发挥典型示范引领作用，激发领导干部、教职工党建激情。在二级党组织中营造学先进、赶先进、做贡献、当表率的良好风气。</a:t>
            </a:r>
          </a:p>
        </p:txBody>
      </p:sp>
      <p:sp>
        <p:nvSpPr>
          <p:cNvPr id="17" name="矩形 16"/>
          <p:cNvSpPr/>
          <p:nvPr/>
        </p:nvSpPr>
        <p:spPr>
          <a:xfrm>
            <a:off x="3719702" y="5178436"/>
            <a:ext cx="2011485" cy="907718"/>
          </a:xfrm>
          <a:prstGeom prst="rect">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000" b="1" dirty="0">
                <a:solidFill>
                  <a:srgbClr val="FFFFFF"/>
                </a:solidFill>
                <a:latin typeface="微软雅黑" panose="020B0503020204020204" pitchFamily="34" charset="-122"/>
              </a:rPr>
              <a:t>创新岗位奉献活动载体</a:t>
            </a:r>
          </a:p>
        </p:txBody>
      </p:sp>
      <p:sp>
        <p:nvSpPr>
          <p:cNvPr id="19" name="Freeform 29"/>
          <p:cNvSpPr/>
          <p:nvPr/>
        </p:nvSpPr>
        <p:spPr bwMode="auto">
          <a:xfrm>
            <a:off x="4198036" y="3423505"/>
            <a:ext cx="1033074" cy="94937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0000"/>
              </a:gs>
              <a:gs pos="100000">
                <a:srgbClr val="CC3300"/>
              </a:gs>
            </a:gsLst>
            <a:path path="circle">
              <a:fillToRect l="50000" t="-80000" r="50000" b="180000"/>
            </a:path>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3835" y="2989810"/>
            <a:ext cx="1897315" cy="1903597"/>
          </a:xfrm>
          <a:prstGeom prst="rect">
            <a:avLst/>
          </a:prstGeom>
        </p:spPr>
      </p:pic>
      <p:sp>
        <p:nvSpPr>
          <p:cNvPr id="2" name="矩形: 圆角 1"/>
          <p:cNvSpPr/>
          <p:nvPr/>
        </p:nvSpPr>
        <p:spPr>
          <a:xfrm>
            <a:off x="3693795" y="2046605"/>
            <a:ext cx="6231890" cy="600075"/>
          </a:xfrm>
          <a:prstGeom prst="roundRect">
            <a:avLst>
              <a:gd name="adj" fmla="val 48749"/>
            </a:avLst>
          </a:prstGeom>
          <a:solidFill>
            <a:srgbClr val="FFFFFF"/>
          </a:solidFill>
          <a:ln w="25400" cap="flat" cmpd="sng" algn="ctr">
            <a:solidFill>
              <a:srgbClr val="000000"/>
            </a:solidFill>
            <a:prstDash val="solid"/>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b="1" dirty="0">
                <a:solidFill>
                  <a:srgbClr val="C00000"/>
                </a:solidFill>
                <a:effectLst>
                  <a:reflection blurRad="6350" stA="55000" endA="300" endPos="45500" dir="5400000" sy="-100000" algn="bl" rotWithShape="0"/>
                </a:effectLst>
              </a:rPr>
              <a:t>（六）</a:t>
            </a:r>
            <a:r>
              <a:rPr lang="zh-CN" altLang="en-US" sz="1800" b="1" dirty="0">
                <a:solidFill>
                  <a:srgbClr val="C00000"/>
                </a:solidFill>
                <a:effectLst>
                  <a:reflection blurRad="6350" stA="55000" endA="300" endPos="45500" dir="5400000" sy="-100000" algn="bl" rotWithShape="0"/>
                </a:effectLst>
                <a:sym typeface="+mn-ea"/>
              </a:rPr>
              <a:t>岗位创先争优，增强党建工作推动力</a:t>
            </a:r>
            <a:endParaRPr lang="zh-CN" altLang="zh-CN" sz="1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1500" fill="hold"/>
                                        <p:tgtEl>
                                          <p:spTgt spid="74"/>
                                        </p:tgtEl>
                                        <p:attrNameLst>
                                          <p:attrName>ppt_x</p:attrName>
                                        </p:attrNameLst>
                                      </p:cBhvr>
                                      <p:tavLst>
                                        <p:tav tm="0">
                                          <p:val>
                                            <p:strVal val="1+#ppt_w/2"/>
                                          </p:val>
                                        </p:tav>
                                        <p:tav tm="100000">
                                          <p:val>
                                            <p:strVal val="#ppt_x"/>
                                          </p:val>
                                        </p:tav>
                                      </p:tavLst>
                                    </p:anim>
                                    <p:anim calcmode="lin" valueType="num">
                                      <p:cBhvr additive="base">
                                        <p:cTn id="14" dur="1500" fill="hold"/>
                                        <p:tgtEl>
                                          <p:spTgt spid="74"/>
                                        </p:tgtEl>
                                        <p:attrNameLst>
                                          <p:attrName>ppt_y</p:attrName>
                                        </p:attrNameLst>
                                      </p:cBhvr>
                                      <p:tavLst>
                                        <p:tav tm="0">
                                          <p:val>
                                            <p:strVal val="1+#ppt_h/2"/>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 fill="hold"/>
                                        <p:tgtEl>
                                          <p:spTgt spid="19"/>
                                        </p:tgtEl>
                                        <p:attrNameLst>
                                          <p:attrName>ppt_w</p:attrName>
                                        </p:attrNameLst>
                                      </p:cBhvr>
                                      <p:tavLst>
                                        <p:tav tm="0">
                                          <p:val>
                                            <p:fltVal val="0"/>
                                          </p:val>
                                        </p:tav>
                                        <p:tav tm="100000">
                                          <p:val>
                                            <p:strVal val="#ppt_w"/>
                                          </p:val>
                                        </p:tav>
                                      </p:tavLst>
                                    </p:anim>
                                    <p:anim calcmode="lin" valueType="num">
                                      <p:cBhvr>
                                        <p:cTn id="24" dur="100" fill="hold"/>
                                        <p:tgtEl>
                                          <p:spTgt spid="19"/>
                                        </p:tgtEl>
                                        <p:attrNameLst>
                                          <p:attrName>ppt_h</p:attrName>
                                        </p:attrNameLst>
                                      </p:cBhvr>
                                      <p:tavLst>
                                        <p:tav tm="0">
                                          <p:val>
                                            <p:fltVal val="0"/>
                                          </p:val>
                                        </p:tav>
                                        <p:tav tm="100000">
                                          <p:val>
                                            <p:strVal val="#ppt_h"/>
                                          </p:val>
                                        </p:tav>
                                      </p:tavLst>
                                    </p:anim>
                                    <p:animEffect transition="in" filter="fade">
                                      <p:cBhvr>
                                        <p:cTn id="25" dur="100"/>
                                        <p:tgtEl>
                                          <p:spTgt spid="19"/>
                                        </p:tgtEl>
                                      </p:cBhvr>
                                    </p:animEffect>
                                  </p:childTnLst>
                                </p:cTn>
                              </p:par>
                              <p:par>
                                <p:cTn id="26" presetID="8" presetClass="emph" presetSubtype="0" fill="hold" nodeType="withEffect">
                                  <p:stCondLst>
                                    <p:cond delay="0"/>
                                  </p:stCondLst>
                                  <p:childTnLst>
                                    <p:animRot by="21600000">
                                      <p:cBhvr>
                                        <p:cTn id="27" dur="2000" fill="hold"/>
                                        <p:tgtEl>
                                          <p:spTgt spid="20"/>
                                        </p:tgtEl>
                                        <p:attrNameLst>
                                          <p:attrName>r</p:attrName>
                                        </p:attrNameLst>
                                      </p:cBhvr>
                                    </p:animRot>
                                  </p:childTnLst>
                                </p:cTn>
                              </p:par>
                              <p:par>
                                <p:cTn id="28" presetID="1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p:tgtEl>
                                          <p:spTgt spid="30"/>
                                        </p:tgtEl>
                                        <p:attrNameLst>
                                          <p:attrName>ppt_x</p:attrName>
                                        </p:attrNameLst>
                                      </p:cBhvr>
                                      <p:tavLst>
                                        <p:tav tm="0">
                                          <p:val>
                                            <p:strVal val="#ppt_x-#ppt_w*1.125000"/>
                                          </p:val>
                                        </p:tav>
                                        <p:tav tm="100000">
                                          <p:val>
                                            <p:strVal val="#ppt_x"/>
                                          </p:val>
                                        </p:tav>
                                      </p:tavLst>
                                    </p:anim>
                                    <p:animEffect transition="in" filter="wipe(right)">
                                      <p:cBhvr>
                                        <p:cTn id="36" dur="500"/>
                                        <p:tgtEl>
                                          <p:spTgt spid="30"/>
                                        </p:tgtEl>
                                      </p:cBhvr>
                                    </p:animEffect>
                                  </p:childTnLst>
                                </p:cTn>
                              </p:par>
                            </p:childTnLst>
                          </p:cTn>
                        </p:par>
                        <p:par>
                          <p:cTn id="37" fill="hold">
                            <p:stCondLst>
                              <p:cond delay="3500"/>
                            </p:stCondLst>
                            <p:childTnLst>
                              <p:par>
                                <p:cTn id="38" presetID="14" presetClass="entr" presetSubtype="1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17" grpId="0" bldLvl="0" animBg="1"/>
      <p:bldP spid="19" grpId="0" bldLvl="0" animBg="1"/>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47884" y="-89006"/>
            <a:ext cx="5290915" cy="7037599"/>
            <a:chOff x="-673547" y="0"/>
            <a:chExt cx="5290915" cy="7037599"/>
          </a:xfrm>
        </p:grpSpPr>
        <p:sp>
          <p:nvSpPr>
            <p:cNvPr id="77" name="矩形 76"/>
            <p:cNvSpPr/>
            <p:nvPr/>
          </p:nvSpPr>
          <p:spPr>
            <a:xfrm>
              <a:off x="165" y="0"/>
              <a:ext cx="4456924" cy="685958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0800000" flipH="1" flipV="1">
              <a:off x="-673547" y="3160505"/>
              <a:ext cx="5290915" cy="3877094"/>
            </a:xfrm>
            <a:prstGeom prst="rect">
              <a:avLst/>
            </a:prstGeom>
            <a:noFill/>
            <a:extLst>
              <a:ext uri="{909E8E84-426E-40DD-AFC4-6F175D3DCCD1}">
                <a14:hiddenFill xmlns:a14="http://schemas.microsoft.com/office/drawing/2010/main">
                  <a:solidFill>
                    <a:srgbClr val="FFFFFF"/>
                  </a:solidFill>
                </a14:hiddenFill>
              </a:ext>
            </a:extLst>
          </p:spPr>
        </p:pic>
      </p:grpSp>
      <p:pic>
        <p:nvPicPr>
          <p:cNvPr id="75"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44882" y="2619053"/>
            <a:ext cx="7822677" cy="4151529"/>
          </a:xfrm>
          <a:prstGeom prst="rect">
            <a:avLst/>
          </a:prstGeom>
          <a:noFill/>
          <a:extLst>
            <a:ext uri="{909E8E84-426E-40DD-AFC4-6F175D3DCCD1}">
              <a14:hiddenFill xmlns:a14="http://schemas.microsoft.com/office/drawing/2010/main">
                <a:solidFill>
                  <a:srgbClr val="FFFFFF"/>
                </a:solidFill>
              </a14:hiddenFill>
            </a:ext>
          </a:extLst>
        </p:spPr>
      </p:pic>
      <p:sp>
        <p:nvSpPr>
          <p:cNvPr id="84" name="标题 4"/>
          <p:cNvSpPr txBox="1"/>
          <p:nvPr/>
        </p:nvSpPr>
        <p:spPr>
          <a:xfrm>
            <a:off x="5685006" y="1928348"/>
            <a:ext cx="5515793" cy="680600"/>
          </a:xfrm>
          <a:prstGeom prst="rect">
            <a:avLst/>
          </a:prstGeom>
        </p:spPr>
        <p:txBody>
          <a:bodyPr vert="horz" lIns="162441" tIns="81221" rIns="162441" bIns="812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chemeClr val="accent1"/>
                </a:solidFill>
                <a:cs typeface="+mn-ea"/>
                <a:sym typeface="+mn-lt"/>
              </a:rPr>
              <a:t>党组织效能</a:t>
            </a:r>
          </a:p>
        </p:txBody>
      </p:sp>
      <p:pic>
        <p:nvPicPr>
          <p:cNvPr id="133" name="Picture 4"/>
          <p:cNvPicPr>
            <a:picLocks noChangeAspect="1" noChangeArrowheads="1"/>
          </p:cNvPicPr>
          <p:nvPr/>
        </p:nvPicPr>
        <p:blipFill>
          <a:blip r:embed="rId5"/>
          <a:stretch>
            <a:fillRect/>
          </a:stretch>
        </p:blipFill>
        <p:spPr bwMode="auto">
          <a:xfrm>
            <a:off x="7296779" y="549474"/>
            <a:ext cx="2395289" cy="1431431"/>
          </a:xfrm>
          <a:prstGeom prst="rect">
            <a:avLst/>
          </a:prstGeom>
          <a:noFill/>
          <a:extLst>
            <a:ext uri="{909E8E84-426E-40DD-AFC4-6F175D3DCCD1}">
              <a14:hiddenFill xmlns:a14="http://schemas.microsoft.com/office/drawing/2010/main">
                <a:solidFill>
                  <a:srgbClr val="FFFFFF"/>
                </a:solidFill>
              </a14:hiddenFill>
            </a:ext>
          </a:extLst>
        </p:spPr>
      </p:pic>
      <p:sp>
        <p:nvSpPr>
          <p:cNvPr id="100" name="标题 4"/>
          <p:cNvSpPr txBox="1"/>
          <p:nvPr/>
        </p:nvSpPr>
        <p:spPr>
          <a:xfrm>
            <a:off x="8343193" y="626006"/>
            <a:ext cx="1398154" cy="11765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6400" dirty="0">
                <a:solidFill>
                  <a:schemeClr val="bg1"/>
                </a:solidFill>
                <a:latin typeface="Impact" panose="020B0806030902050204" pitchFamily="34" charset="0"/>
                <a:ea typeface="微软雅黑" panose="020B0503020204020204" pitchFamily="34" charset="-122"/>
              </a:rPr>
              <a:t>01</a:t>
            </a:r>
            <a:endParaRPr lang="zh-CN" altLang="en-US" sz="3700" dirty="0">
              <a:solidFill>
                <a:schemeClr val="bg1"/>
              </a:solidFill>
              <a:latin typeface="Impact" panose="020B0806030902050204" pitchFamily="34" charset="0"/>
              <a:ea typeface="微软雅黑" panose="020B0503020204020204" pitchFamily="34" charset="-122"/>
            </a:endParaRPr>
          </a:p>
        </p:txBody>
      </p:sp>
      <p:grpSp>
        <p:nvGrpSpPr>
          <p:cNvPr id="135" name="组合 134"/>
          <p:cNvGrpSpPr/>
          <p:nvPr/>
        </p:nvGrpSpPr>
        <p:grpSpPr>
          <a:xfrm>
            <a:off x="10056616" y="4081996"/>
            <a:ext cx="1640802" cy="1191306"/>
            <a:chOff x="6935916" y="343637"/>
            <a:chExt cx="1713877" cy="1135367"/>
          </a:xfrm>
        </p:grpSpPr>
        <p:pic>
          <p:nvPicPr>
            <p:cNvPr id="136"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C:\Users\Administrator\Desktop\线稿长城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6571" y="1344413"/>
            <a:ext cx="3460551" cy="3454172"/>
            <a:chOff x="546423" y="786263"/>
            <a:chExt cx="3460551" cy="3454172"/>
          </a:xfrm>
        </p:grpSpPr>
        <p:grpSp>
          <p:nvGrpSpPr>
            <p:cNvPr id="6" name="组合 5"/>
            <p:cNvGrpSpPr/>
            <p:nvPr/>
          </p:nvGrpSpPr>
          <p:grpSpPr>
            <a:xfrm>
              <a:off x="1189532" y="786263"/>
              <a:ext cx="2809220" cy="1815414"/>
              <a:chOff x="1189532" y="786263"/>
              <a:chExt cx="2809220" cy="1815414"/>
            </a:xfrm>
          </p:grpSpPr>
          <p:sp>
            <p:nvSpPr>
              <p:cNvPr id="90" name="TextBox 20"/>
              <p:cNvSpPr txBox="1"/>
              <p:nvPr/>
            </p:nvSpPr>
            <p:spPr>
              <a:xfrm>
                <a:off x="1189532" y="2158479"/>
                <a:ext cx="2809220" cy="443198"/>
              </a:xfrm>
              <a:prstGeom prst="rect">
                <a:avLst/>
              </a:prstGeom>
              <a:noFill/>
              <a:effectLst/>
            </p:spPr>
            <p:txBody>
              <a:bodyPr wrap="square" rtlCol="0">
                <a:spAutoFit/>
              </a:bodyPr>
              <a:lstStyle/>
              <a:p>
                <a:pPr algn="ctr">
                  <a:lnSpc>
                    <a:spcPct val="120000"/>
                  </a:lnSpc>
                </a:pPr>
                <a:r>
                  <a:rPr lang="zh-CN" altLang="en-US" sz="1900" b="1" dirty="0" smtClean="0">
                    <a:solidFill>
                      <a:srgbClr val="FDE6D3"/>
                    </a:solidFill>
                    <a:cs typeface="+mn-ea"/>
                    <a:sym typeface="+mn-lt"/>
                  </a:rPr>
                  <a:t>不忘初心、牢记使命</a:t>
                </a:r>
                <a:endParaRPr lang="en-US" altLang="zh-CN" sz="1900" b="1" dirty="0">
                  <a:solidFill>
                    <a:srgbClr val="FDE6D3"/>
                  </a:solidFill>
                  <a:cs typeface="+mn-ea"/>
                  <a:sym typeface="+mn-lt"/>
                </a:endParaRPr>
              </a:p>
            </p:txBody>
          </p:sp>
          <p:pic>
            <p:nvPicPr>
              <p:cNvPr id="1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815081" y="786263"/>
                <a:ext cx="1039765" cy="1123296"/>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文本框 8"/>
            <p:cNvSpPr txBox="1"/>
            <p:nvPr/>
          </p:nvSpPr>
          <p:spPr>
            <a:xfrm>
              <a:off x="546423" y="3501802"/>
              <a:ext cx="3460551" cy="738633"/>
            </a:xfrm>
            <a:prstGeom prst="rect">
              <a:avLst/>
            </a:prstGeom>
            <a:noFill/>
          </p:spPr>
          <p:txBody>
            <a:bodyPr wrap="square" lIns="121891" tIns="60945" rIns="121891" bIns="60945" rtlCol="0">
              <a:spAutoFit/>
            </a:bodyPr>
            <a:lstStyle/>
            <a:p>
              <a:pPr algn="ctr"/>
              <a:endParaRPr lang="zh-CN" altLang="en-US" sz="4000" dirty="0">
                <a:solidFill>
                  <a:srgbClr val="FDE9D5"/>
                </a:solidFill>
                <a:latin typeface="华康俪金黑W8(P)" pitchFamily="34" charset="-122"/>
                <a:ea typeface="华康俪金黑W8(P)" pitchFamily="34" charset="-122"/>
              </a:endParaRPr>
            </a:p>
          </p:txBody>
        </p:sp>
      </p:grpSp>
      <p:grpSp>
        <p:nvGrpSpPr>
          <p:cNvPr id="23" name="组合 22"/>
          <p:cNvGrpSpPr/>
          <p:nvPr/>
        </p:nvGrpSpPr>
        <p:grpSpPr>
          <a:xfrm>
            <a:off x="-50435" y="-26590"/>
            <a:ext cx="12398739" cy="234537"/>
            <a:chOff x="46534" y="1260900"/>
            <a:chExt cx="12182715" cy="234538"/>
          </a:xfrm>
        </p:grpSpPr>
        <p:pic>
          <p:nvPicPr>
            <p:cNvPr id="24" name="Picture 5" descr="C:\Users\Administrator\Desktop\党政机关\素材\长城\矢量长城\线稿长城2.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1" b="-9915"/>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Administrator\Desktop\党政机关\素材\长城\矢量长城\线稿长城2.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1" b="-9915"/>
            <a:stretch>
              <a:fillRect/>
            </a:stretch>
          </p:blipFill>
          <p:spPr bwMode="auto">
            <a:xfrm flipH="1">
              <a:off x="46534" y="1260900"/>
              <a:ext cx="6095136" cy="234538"/>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矩形 26"/>
          <p:cNvSpPr/>
          <p:nvPr/>
        </p:nvSpPr>
        <p:spPr>
          <a:xfrm>
            <a:off x="6189361" y="2928438"/>
            <a:ext cx="4363665" cy="394275"/>
          </a:xfrm>
          <a:prstGeom prst="rect">
            <a:avLst/>
          </a:prstGeom>
        </p:spPr>
        <p:txBody>
          <a:bodyPr wrap="square" lIns="68580" tIns="34290" rIns="68580" bIns="34290">
            <a:spAutoFit/>
          </a:bodyPr>
          <a:lstStyle/>
          <a:p>
            <a:pPr algn="just">
              <a:lnSpc>
                <a:spcPct val="130000"/>
              </a:lnSpc>
            </a:pP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29" name="矩形 28"/>
          <p:cNvSpPr/>
          <p:nvPr/>
        </p:nvSpPr>
        <p:spPr>
          <a:xfrm>
            <a:off x="6189361" y="3771162"/>
            <a:ext cx="4989590" cy="394275"/>
          </a:xfrm>
          <a:prstGeom prst="rect">
            <a:avLst/>
          </a:prstGeom>
        </p:spPr>
        <p:txBody>
          <a:bodyPr wrap="square" lIns="68580" tIns="34290" rIns="68580" bIns="34290">
            <a:spAutoFit/>
          </a:bodyPr>
          <a:lstStyle/>
          <a:p>
            <a:pPr algn="just">
              <a:lnSpc>
                <a:spcPct val="130000"/>
              </a:lnSpc>
            </a:pP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4848700" y="2671488"/>
            <a:ext cx="6916421" cy="1631216"/>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      效</a:t>
            </a:r>
            <a:r>
              <a:rPr lang="zh-CN" altLang="zh-CN" sz="2000" dirty="0">
                <a:solidFill>
                  <a:srgbClr val="C00000"/>
                </a:solidFill>
                <a:latin typeface="微软雅黑" panose="020B0503020204020204" pitchFamily="34" charset="-122"/>
                <a:ea typeface="微软雅黑" panose="020B0503020204020204" pitchFamily="34" charset="-122"/>
              </a:rPr>
              <a:t>能是组织自身存在的功能或者能力，是完成组织预定目标的实际结果以及方法的有效性和可行性。通过</a:t>
            </a:r>
            <a:r>
              <a:rPr lang="zh-CN" altLang="en-US" sz="2000" dirty="0">
                <a:solidFill>
                  <a:srgbClr val="C00000"/>
                </a:solidFill>
                <a:latin typeface="微软雅黑" panose="020B0503020204020204" pitchFamily="34" charset="-122"/>
                <a:ea typeface="微软雅黑" panose="020B0503020204020204" pitchFamily="34" charset="-122"/>
              </a:rPr>
              <a:t>调研、</a:t>
            </a:r>
            <a:r>
              <a:rPr lang="zh-CN" altLang="zh-CN" sz="2000" dirty="0">
                <a:solidFill>
                  <a:srgbClr val="C00000"/>
                </a:solidFill>
                <a:latin typeface="微软雅黑" panose="020B0503020204020204" pitchFamily="34" charset="-122"/>
                <a:ea typeface="微软雅黑" panose="020B0503020204020204" pitchFamily="34" charset="-122"/>
              </a:rPr>
              <a:t>分析、研究、整合学术界观点，二级党组织建设过程中影响其组织效能的提升关键因素是基层党组织所具有的</a:t>
            </a:r>
            <a:r>
              <a:rPr lang="zh-CN" altLang="en-US" sz="2000" dirty="0">
                <a:solidFill>
                  <a:srgbClr val="C00000"/>
                </a:solidFill>
                <a:latin typeface="微软雅黑" panose="020B0503020204020204" pitchFamily="34" charset="-122"/>
                <a:ea typeface="微软雅黑" panose="020B0503020204020204" pitchFamily="34" charset="-122"/>
              </a:rPr>
              <a:t>整体</a:t>
            </a:r>
            <a:r>
              <a:rPr lang="zh-CN" altLang="zh-CN" sz="2000" dirty="0">
                <a:solidFill>
                  <a:srgbClr val="C00000"/>
                </a:solidFill>
                <a:latin typeface="微软雅黑" panose="020B0503020204020204" pitchFamily="34" charset="-122"/>
                <a:ea typeface="微软雅黑" panose="020B0503020204020204" pitchFamily="34" charset="-122"/>
              </a:rPr>
              <a:t>功能</a:t>
            </a:r>
            <a:r>
              <a:rPr lang="zh-CN" altLang="en-US" sz="2000" dirty="0">
                <a:solidFill>
                  <a:srgbClr val="C00000"/>
                </a:solidFill>
                <a:latin typeface="微软雅黑" panose="020B0503020204020204" pitchFamily="34" charset="-122"/>
                <a:ea typeface="微软雅黑" panose="020B0503020204020204" pitchFamily="34" charset="-122"/>
              </a:rPr>
              <a:t>和发挥的作用。</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par>
                          <p:cTn id="33" fill="hold">
                            <p:stCondLst>
                              <p:cond delay="500"/>
                            </p:stCondLst>
                            <p:childTnLst>
                              <p:par>
                                <p:cTn id="34" presetID="31" presetClass="entr" presetSubtype="0" fill="hold" grpId="0" nodeType="afterEffect">
                                  <p:stCondLst>
                                    <p:cond delay="0"/>
                                  </p:stCondLst>
                                  <p:childTnLst>
                                    <p:set>
                                      <p:cBhvr>
                                        <p:cTn id="35" dur="1" fill="hold">
                                          <p:stCondLst>
                                            <p:cond delay="0"/>
                                          </p:stCondLst>
                                        </p:cTn>
                                        <p:tgtEl>
                                          <p:spTgt spid="100"/>
                                        </p:tgtEl>
                                        <p:attrNameLst>
                                          <p:attrName>style.visibility</p:attrName>
                                        </p:attrNameLst>
                                      </p:cBhvr>
                                      <p:to>
                                        <p:strVal val="visible"/>
                                      </p:to>
                                    </p:set>
                                    <p:anim calcmode="lin" valueType="num">
                                      <p:cBhvr>
                                        <p:cTn id="36" dur="1000" fill="hold"/>
                                        <p:tgtEl>
                                          <p:spTgt spid="100"/>
                                        </p:tgtEl>
                                        <p:attrNameLst>
                                          <p:attrName>ppt_w</p:attrName>
                                        </p:attrNameLst>
                                      </p:cBhvr>
                                      <p:tavLst>
                                        <p:tav tm="0">
                                          <p:val>
                                            <p:fltVal val="0"/>
                                          </p:val>
                                        </p:tav>
                                        <p:tav tm="100000">
                                          <p:val>
                                            <p:strVal val="#ppt_w"/>
                                          </p:val>
                                        </p:tav>
                                      </p:tavLst>
                                    </p:anim>
                                    <p:anim calcmode="lin" valueType="num">
                                      <p:cBhvr>
                                        <p:cTn id="37" dur="1000" fill="hold"/>
                                        <p:tgtEl>
                                          <p:spTgt spid="100"/>
                                        </p:tgtEl>
                                        <p:attrNameLst>
                                          <p:attrName>ppt_h</p:attrName>
                                        </p:attrNameLst>
                                      </p:cBhvr>
                                      <p:tavLst>
                                        <p:tav tm="0">
                                          <p:val>
                                            <p:fltVal val="0"/>
                                          </p:val>
                                        </p:tav>
                                        <p:tav tm="100000">
                                          <p:val>
                                            <p:strVal val="#ppt_h"/>
                                          </p:val>
                                        </p:tav>
                                      </p:tavLst>
                                    </p:anim>
                                    <p:anim calcmode="lin" valueType="num">
                                      <p:cBhvr>
                                        <p:cTn id="38" dur="1000" fill="hold"/>
                                        <p:tgtEl>
                                          <p:spTgt spid="100"/>
                                        </p:tgtEl>
                                        <p:attrNameLst>
                                          <p:attrName>style.rotation</p:attrName>
                                        </p:attrNameLst>
                                      </p:cBhvr>
                                      <p:tavLst>
                                        <p:tav tm="0">
                                          <p:val>
                                            <p:fltVal val="90"/>
                                          </p:val>
                                        </p:tav>
                                        <p:tav tm="100000">
                                          <p:val>
                                            <p:fltVal val="0"/>
                                          </p:val>
                                        </p:tav>
                                      </p:tavLst>
                                    </p:anim>
                                    <p:animEffect transition="in" filter="fade">
                                      <p:cBhvr>
                                        <p:cTn id="39" dur="1000"/>
                                        <p:tgtEl>
                                          <p:spTgt spid="100"/>
                                        </p:tgtEl>
                                      </p:cBhvr>
                                    </p:animEffect>
                                  </p:childTnLst>
                                </p:cTn>
                              </p:par>
                            </p:childTnLst>
                          </p:cTn>
                        </p:par>
                        <p:par>
                          <p:cTn id="40" fill="hold">
                            <p:stCondLst>
                              <p:cond delay="1500"/>
                            </p:stCondLst>
                            <p:childTnLst>
                              <p:par>
                                <p:cTn id="41" presetID="2" presetClass="entr" presetSubtype="6" fill="hold" nodeType="after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500" fill="hold"/>
                                        <p:tgtEl>
                                          <p:spTgt spid="135"/>
                                        </p:tgtEl>
                                        <p:attrNameLst>
                                          <p:attrName>ppt_x</p:attrName>
                                        </p:attrNameLst>
                                      </p:cBhvr>
                                      <p:tavLst>
                                        <p:tav tm="0">
                                          <p:val>
                                            <p:strVal val="1+#ppt_w/2"/>
                                          </p:val>
                                        </p:tav>
                                        <p:tav tm="100000">
                                          <p:val>
                                            <p:strVal val="#ppt_x"/>
                                          </p:val>
                                        </p:tav>
                                      </p:tavLst>
                                    </p:anim>
                                    <p:anim calcmode="lin" valueType="num">
                                      <p:cBhvr additive="base">
                                        <p:cTn id="44" dur="1500" fill="hold"/>
                                        <p:tgtEl>
                                          <p:spTgt spid="135"/>
                                        </p:tgtEl>
                                        <p:attrNameLst>
                                          <p:attrName>ppt_y</p:attrName>
                                        </p:attrNameLst>
                                      </p:cBhvr>
                                      <p:tavLst>
                                        <p:tav tm="0">
                                          <p:val>
                                            <p:strVal val="1+#ppt_h/2"/>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1000"/>
                                        <p:tgtEl>
                                          <p:spTgt spid="84"/>
                                        </p:tgtEl>
                                      </p:cBhvr>
                                    </p:animEffect>
                                    <p:anim calcmode="lin" valueType="num">
                                      <p:cBhvr>
                                        <p:cTn id="48" dur="1000" fill="hold"/>
                                        <p:tgtEl>
                                          <p:spTgt spid="84"/>
                                        </p:tgtEl>
                                        <p:attrNameLst>
                                          <p:attrName>ppt_x</p:attrName>
                                        </p:attrNameLst>
                                      </p:cBhvr>
                                      <p:tavLst>
                                        <p:tav tm="0">
                                          <p:val>
                                            <p:strVal val="#ppt_x"/>
                                          </p:val>
                                        </p:tav>
                                        <p:tav tm="100000">
                                          <p:val>
                                            <p:strVal val="#ppt_x"/>
                                          </p:val>
                                        </p:tav>
                                      </p:tavLst>
                                    </p:anim>
                                    <p:anim calcmode="lin" valueType="num">
                                      <p:cBhvr>
                                        <p:cTn id="49" dur="1000" fill="hold"/>
                                        <p:tgtEl>
                                          <p:spTgt spid="84"/>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grpId="0" nodeType="afterEffect" nodePh="1">
                                  <p:stCondLst>
                                    <p:cond delay="0"/>
                                  </p:stCondLst>
                                  <p:endCondLst>
                                    <p:cond evt="begin" delay="0">
                                      <p:tn val="51"/>
                                    </p:cond>
                                  </p:endCondLst>
                                  <p:iterate type="lt">
                                    <p:tmPct val="30000"/>
                                  </p:iterate>
                                  <p:childTnLst>
                                    <p:set>
                                      <p:cBhvr>
                                        <p:cTn id="52" dur="1" fill="hold">
                                          <p:stCondLst>
                                            <p:cond delay="0"/>
                                          </p:stCondLst>
                                        </p:cTn>
                                        <p:tgtEl>
                                          <p:spTgt spid="27"/>
                                        </p:tgtEl>
                                        <p:attrNameLst>
                                          <p:attrName>style.visibility</p:attrName>
                                        </p:attrNameLst>
                                      </p:cBhvr>
                                      <p:to>
                                        <p:strVal val="visible"/>
                                      </p:to>
                                    </p:set>
                                    <p:animEffect transition="in" filter="wipe(left)">
                                      <p:cBhvr>
                                        <p:cTn id="53" dur="100"/>
                                        <p:tgtEl>
                                          <p:spTgt spid="27"/>
                                        </p:tgtEl>
                                      </p:cBhvr>
                                    </p:animEffect>
                                  </p:childTnLst>
                                </p:cTn>
                              </p:par>
                            </p:childTnLst>
                          </p:cTn>
                        </p:par>
                        <p:par>
                          <p:cTn id="54" fill="hold">
                            <p:stCondLst>
                              <p:cond delay="3099"/>
                            </p:stCondLst>
                            <p:childTnLst>
                              <p:par>
                                <p:cTn id="55" presetID="22" presetClass="entr" presetSubtype="8" fill="hold" grpId="0" nodeType="afterEffect" nodePh="1">
                                  <p:stCondLst>
                                    <p:cond delay="0"/>
                                  </p:stCondLst>
                                  <p:endCondLst>
                                    <p:cond evt="begin" delay="0">
                                      <p:tn val="55"/>
                                    </p:cond>
                                  </p:endCondLst>
                                  <p:iterate type="lt">
                                    <p:tmPct val="30000"/>
                                  </p:iterate>
                                  <p:childTnLst>
                                    <p:set>
                                      <p:cBhvr>
                                        <p:cTn id="56" dur="1" fill="hold">
                                          <p:stCondLst>
                                            <p:cond delay="0"/>
                                          </p:stCondLst>
                                        </p:cTn>
                                        <p:tgtEl>
                                          <p:spTgt spid="29"/>
                                        </p:tgtEl>
                                        <p:attrNameLst>
                                          <p:attrName>style.visibility</p:attrName>
                                        </p:attrNameLst>
                                      </p:cBhvr>
                                      <p:to>
                                        <p:strVal val="visible"/>
                                      </p:to>
                                    </p:set>
                                    <p:animEffect transition="in" filter="wipe(left)">
                                      <p:cBhvr>
                                        <p:cTn id="57" dur="1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00"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0131597" y="1495724"/>
            <a:ext cx="1316653" cy="955957"/>
            <a:chOff x="6935916" y="343637"/>
            <a:chExt cx="1713877" cy="1135367"/>
          </a:xfrm>
        </p:grpSpPr>
        <p:pic>
          <p:nvPicPr>
            <p:cNvPr id="35" name="Picture 4" descr="C:\Users\Administrator\Desktop\线稿长城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H="1">
            <a:off x="-345652" y="5720243"/>
            <a:ext cx="3535776" cy="1341561"/>
          </a:xfrm>
          <a:prstGeom prst="rect">
            <a:avLst/>
          </a:prstGeom>
          <a:noFill/>
          <a:extLst>
            <a:ext uri="{909E8E84-426E-40DD-AFC4-6F175D3DCCD1}">
              <a14:hiddenFill xmlns:a14="http://schemas.microsoft.com/office/drawing/2010/main">
                <a:solidFill>
                  <a:srgbClr val="FFFFFF"/>
                </a:solidFill>
              </a14:hiddenFill>
            </a:ext>
          </a:extLst>
        </p:spPr>
      </p:pic>
      <p:sp>
        <p:nvSpPr>
          <p:cNvPr id="26" name="文本框 25"/>
          <p:cNvSpPr txBox="1"/>
          <p:nvPr/>
        </p:nvSpPr>
        <p:spPr>
          <a:xfrm>
            <a:off x="7006124" y="3220698"/>
            <a:ext cx="4164330" cy="418191"/>
          </a:xfrm>
          <a:prstGeom prst="rect">
            <a:avLst/>
          </a:prstGeom>
          <a:noFill/>
        </p:spPr>
        <p:txBody>
          <a:bodyPr wrap="square" rtlCol="0">
            <a:spAutoFit/>
          </a:bodyPr>
          <a:lstStyle/>
          <a:p>
            <a:pPr>
              <a:lnSpc>
                <a:spcPct val="150000"/>
              </a:lnSpc>
            </a:pPr>
            <a:r>
              <a:rPr lang="zh-CN" altLang="en-US" sz="1600" dirty="0">
                <a:solidFill>
                  <a:srgbClr val="C00000"/>
                </a:solidFill>
                <a:latin typeface="微软雅黑" panose="020B0503020204020204" pitchFamily="82" charset="2"/>
                <a:ea typeface="微软雅黑" panose="020B0503020204020204" pitchFamily="82" charset="2"/>
              </a:rPr>
              <a:t>       </a:t>
            </a:r>
            <a:endParaRPr sz="1600" dirty="0">
              <a:solidFill>
                <a:srgbClr val="C00000"/>
              </a:solidFill>
              <a:latin typeface="微软雅黑" panose="020B0503020204020204" pitchFamily="82" charset="2"/>
              <a:ea typeface="微软雅黑" panose="020B0503020204020204" pitchFamily="82" charset="2"/>
            </a:endParaRPr>
          </a:p>
        </p:txBody>
      </p:sp>
      <p:sp>
        <p:nvSpPr>
          <p:cNvPr id="55" name="标题 4"/>
          <p:cNvSpPr txBox="1"/>
          <p:nvPr/>
        </p:nvSpPr>
        <p:spPr>
          <a:xfrm>
            <a:off x="1974448" y="1754791"/>
            <a:ext cx="1978792" cy="401739"/>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30000"/>
              </a:lnSpc>
            </a:pPr>
            <a:r>
              <a:rPr lang="zh-CN" altLang="en-US" sz="1800" dirty="0">
                <a:solidFill>
                  <a:srgbClr val="C00000"/>
                </a:solidFill>
                <a:latin typeface="微软雅黑" panose="020B0503020204020204" pitchFamily="34" charset="-122"/>
                <a:ea typeface="微软雅黑" panose="020B0503020204020204" pitchFamily="34" charset="-122"/>
              </a:rPr>
              <a:t>政治功能</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56" name="标题 4"/>
          <p:cNvSpPr txBox="1"/>
          <p:nvPr/>
        </p:nvSpPr>
        <p:spPr>
          <a:xfrm>
            <a:off x="1971703" y="2393001"/>
            <a:ext cx="3328950"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30000"/>
              </a:lnSpc>
            </a:pPr>
            <a:r>
              <a:rPr lang="zh-CN" altLang="en-US" sz="1800" dirty="0">
                <a:solidFill>
                  <a:srgbClr val="C00000"/>
                </a:solidFill>
                <a:latin typeface="微软雅黑" panose="020B0503020204020204" pitchFamily="34" charset="-122"/>
                <a:ea typeface="微软雅黑" panose="020B0503020204020204" pitchFamily="34" charset="-122"/>
              </a:rPr>
              <a:t>组织功能</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57" name="标题 4"/>
          <p:cNvSpPr txBox="1"/>
          <p:nvPr/>
        </p:nvSpPr>
        <p:spPr>
          <a:xfrm>
            <a:off x="2655441" y="3355616"/>
            <a:ext cx="3328950" cy="525001"/>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1800" b="1" dirty="0">
              <a:solidFill>
                <a:schemeClr val="accent1"/>
              </a:solidFill>
            </a:endParaRPr>
          </a:p>
        </p:txBody>
      </p:sp>
      <p:grpSp>
        <p:nvGrpSpPr>
          <p:cNvPr id="58" name="组合 57"/>
          <p:cNvGrpSpPr/>
          <p:nvPr/>
        </p:nvGrpSpPr>
        <p:grpSpPr>
          <a:xfrm>
            <a:off x="1019959" y="1746412"/>
            <a:ext cx="5232443" cy="541310"/>
            <a:chOff x="3779912" y="971744"/>
            <a:chExt cx="4680520" cy="484037"/>
          </a:xfrm>
        </p:grpSpPr>
        <p:sp>
          <p:nvSpPr>
            <p:cNvPr id="59" name="矩形 58"/>
            <p:cNvSpPr/>
            <p:nvPr/>
          </p:nvSpPr>
          <p:spPr>
            <a:xfrm>
              <a:off x="3779912" y="971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sp>
          <p:nvSpPr>
            <p:cNvPr id="60"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61" name="标题 4"/>
            <p:cNvSpPr txBox="1"/>
            <p:nvPr/>
          </p:nvSpPr>
          <p:spPr>
            <a:xfrm>
              <a:off x="3913641" y="1028075"/>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anose="020B0806030902050204" pitchFamily="34" charset="0"/>
                  <a:ea typeface="微软雅黑" panose="020B0503020204020204" pitchFamily="34" charset="-122"/>
                </a:rPr>
                <a:t>   01</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grpSp>
        <p:nvGrpSpPr>
          <p:cNvPr id="62" name="组合 61"/>
          <p:cNvGrpSpPr/>
          <p:nvPr/>
        </p:nvGrpSpPr>
        <p:grpSpPr>
          <a:xfrm>
            <a:off x="1019959" y="2298062"/>
            <a:ext cx="5232443" cy="620629"/>
            <a:chOff x="3779912" y="1491881"/>
            <a:chExt cx="4680520" cy="554964"/>
          </a:xfrm>
        </p:grpSpPr>
        <p:sp>
          <p:nvSpPr>
            <p:cNvPr id="63" name="矩形 62"/>
            <p:cNvSpPr/>
            <p:nvPr/>
          </p:nvSpPr>
          <p:spPr>
            <a:xfrm>
              <a:off x="3779912" y="1557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grpSp>
          <p:nvGrpSpPr>
            <p:cNvPr id="64" name="组合 63"/>
            <p:cNvGrpSpPr/>
            <p:nvPr/>
          </p:nvGrpSpPr>
          <p:grpSpPr>
            <a:xfrm>
              <a:off x="3983050" y="1491881"/>
              <a:ext cx="480923" cy="554964"/>
              <a:chOff x="3983050" y="1491881"/>
              <a:chExt cx="480923" cy="554964"/>
            </a:xfrm>
          </p:grpSpPr>
          <p:sp>
            <p:nvSpPr>
              <p:cNvPr id="65"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66" name="标题 4"/>
              <p:cNvSpPr txBox="1"/>
              <p:nvPr/>
            </p:nvSpPr>
            <p:spPr>
              <a:xfrm>
                <a:off x="3983050" y="1491881"/>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anose="020B0806030902050204" pitchFamily="34" charset="0"/>
                    <a:ea typeface="微软雅黑" panose="020B0503020204020204" pitchFamily="34" charset="-122"/>
                  </a:rPr>
                  <a:t>   02</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grpSp>
      <p:grpSp>
        <p:nvGrpSpPr>
          <p:cNvPr id="67" name="组合 66"/>
          <p:cNvGrpSpPr/>
          <p:nvPr/>
        </p:nvGrpSpPr>
        <p:grpSpPr>
          <a:xfrm>
            <a:off x="1019959" y="2933187"/>
            <a:ext cx="5232443" cy="569322"/>
            <a:chOff x="3779912" y="2119943"/>
            <a:chExt cx="4680520" cy="509085"/>
          </a:xfrm>
        </p:grpSpPr>
        <p:sp>
          <p:nvSpPr>
            <p:cNvPr id="68" name="矩形 67"/>
            <p:cNvSpPr/>
            <p:nvPr/>
          </p:nvSpPr>
          <p:spPr>
            <a:xfrm>
              <a:off x="3779912" y="2143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grpSp>
          <p:nvGrpSpPr>
            <p:cNvPr id="69" name="组合 68"/>
            <p:cNvGrpSpPr/>
            <p:nvPr/>
          </p:nvGrpSpPr>
          <p:grpSpPr>
            <a:xfrm>
              <a:off x="3977856" y="2119943"/>
              <a:ext cx="480923" cy="509085"/>
              <a:chOff x="3977856" y="1537760"/>
              <a:chExt cx="480923" cy="509085"/>
            </a:xfrm>
          </p:grpSpPr>
          <p:sp>
            <p:nvSpPr>
              <p:cNvPr id="70" name="等腰三角形 219"/>
              <p:cNvSpPr/>
              <p:nvPr/>
            </p:nvSpPr>
            <p:spPr>
              <a:xfrm rot="5400000" flipV="1">
                <a:off x="3994310"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71" name="标题 4"/>
              <p:cNvSpPr txBox="1"/>
              <p:nvPr/>
            </p:nvSpPr>
            <p:spPr>
              <a:xfrm>
                <a:off x="3977856" y="1537760"/>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anose="020B0806030902050204" pitchFamily="34" charset="0"/>
                    <a:ea typeface="微软雅黑" panose="020B0503020204020204" pitchFamily="34" charset="-122"/>
                  </a:rPr>
                  <a:t>   03</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grpSp>
      <p:sp>
        <p:nvSpPr>
          <p:cNvPr id="72" name="标题 4"/>
          <p:cNvSpPr txBox="1"/>
          <p:nvPr/>
        </p:nvSpPr>
        <p:spPr>
          <a:xfrm>
            <a:off x="2450206" y="4236986"/>
            <a:ext cx="3328950"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1800" b="1" dirty="0">
              <a:solidFill>
                <a:schemeClr val="accent1"/>
              </a:solidFill>
            </a:endParaRPr>
          </a:p>
        </p:txBody>
      </p:sp>
      <p:grpSp>
        <p:nvGrpSpPr>
          <p:cNvPr id="73" name="组合 72"/>
          <p:cNvGrpSpPr/>
          <p:nvPr/>
        </p:nvGrpSpPr>
        <p:grpSpPr>
          <a:xfrm>
            <a:off x="1019959" y="3473543"/>
            <a:ext cx="5232443" cy="620629"/>
            <a:chOff x="3779912" y="1491881"/>
            <a:chExt cx="4680520" cy="554964"/>
          </a:xfrm>
        </p:grpSpPr>
        <p:sp>
          <p:nvSpPr>
            <p:cNvPr id="74" name="矩形 73"/>
            <p:cNvSpPr/>
            <p:nvPr/>
          </p:nvSpPr>
          <p:spPr>
            <a:xfrm>
              <a:off x="3779912" y="1557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grpSp>
          <p:nvGrpSpPr>
            <p:cNvPr id="75" name="组合 74"/>
            <p:cNvGrpSpPr/>
            <p:nvPr/>
          </p:nvGrpSpPr>
          <p:grpSpPr>
            <a:xfrm>
              <a:off x="3983050" y="1491881"/>
              <a:ext cx="480923" cy="554964"/>
              <a:chOff x="3983050" y="1491881"/>
              <a:chExt cx="480923" cy="554964"/>
            </a:xfrm>
          </p:grpSpPr>
          <p:sp>
            <p:nvSpPr>
              <p:cNvPr id="76"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77" name="标题 4"/>
              <p:cNvSpPr txBox="1"/>
              <p:nvPr/>
            </p:nvSpPr>
            <p:spPr>
              <a:xfrm>
                <a:off x="3983050" y="1491881"/>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anose="020B0806030902050204" pitchFamily="34" charset="0"/>
                    <a:ea typeface="微软雅黑" panose="020B0503020204020204" pitchFamily="34" charset="-122"/>
                  </a:rPr>
                  <a:t>   04</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grpSp>
      <p:grpSp>
        <p:nvGrpSpPr>
          <p:cNvPr id="37" name="组合 36"/>
          <p:cNvGrpSpPr/>
          <p:nvPr/>
        </p:nvGrpSpPr>
        <p:grpSpPr>
          <a:xfrm>
            <a:off x="1034039" y="4040297"/>
            <a:ext cx="5232443" cy="620629"/>
            <a:chOff x="3779912" y="1491881"/>
            <a:chExt cx="4680520" cy="554964"/>
          </a:xfrm>
        </p:grpSpPr>
        <p:sp>
          <p:nvSpPr>
            <p:cNvPr id="38" name="矩形 37"/>
            <p:cNvSpPr/>
            <p:nvPr/>
          </p:nvSpPr>
          <p:spPr>
            <a:xfrm>
              <a:off x="3779912" y="1557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grpSp>
          <p:nvGrpSpPr>
            <p:cNvPr id="40" name="组合 39"/>
            <p:cNvGrpSpPr/>
            <p:nvPr/>
          </p:nvGrpSpPr>
          <p:grpSpPr>
            <a:xfrm>
              <a:off x="3983050" y="1491881"/>
              <a:ext cx="480923" cy="554964"/>
              <a:chOff x="3983050" y="1491881"/>
              <a:chExt cx="480923" cy="554964"/>
            </a:xfrm>
          </p:grpSpPr>
          <p:sp>
            <p:nvSpPr>
              <p:cNvPr id="41"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42" name="标题 4"/>
              <p:cNvSpPr txBox="1"/>
              <p:nvPr/>
            </p:nvSpPr>
            <p:spPr>
              <a:xfrm>
                <a:off x="3983050" y="1491881"/>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anose="020B0806030902050204" pitchFamily="34" charset="0"/>
                    <a:ea typeface="微软雅黑" panose="020B0503020204020204" pitchFamily="34" charset="-122"/>
                  </a:rPr>
                  <a:t>   05</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grpSp>
      <p:grpSp>
        <p:nvGrpSpPr>
          <p:cNvPr id="43" name="组合 42"/>
          <p:cNvGrpSpPr/>
          <p:nvPr/>
        </p:nvGrpSpPr>
        <p:grpSpPr>
          <a:xfrm>
            <a:off x="1019957" y="4692468"/>
            <a:ext cx="5232443" cy="620629"/>
            <a:chOff x="3779912" y="1491881"/>
            <a:chExt cx="4680520" cy="554964"/>
          </a:xfrm>
        </p:grpSpPr>
        <p:sp>
          <p:nvSpPr>
            <p:cNvPr id="44" name="矩形 43"/>
            <p:cNvSpPr/>
            <p:nvPr/>
          </p:nvSpPr>
          <p:spPr>
            <a:xfrm>
              <a:off x="3779912" y="1557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grpSp>
          <p:nvGrpSpPr>
            <p:cNvPr id="45" name="组合 44"/>
            <p:cNvGrpSpPr/>
            <p:nvPr/>
          </p:nvGrpSpPr>
          <p:grpSpPr>
            <a:xfrm>
              <a:off x="3983050" y="1491881"/>
              <a:ext cx="480923" cy="554964"/>
              <a:chOff x="3983050" y="1491881"/>
              <a:chExt cx="480923" cy="554964"/>
            </a:xfrm>
          </p:grpSpPr>
          <p:sp>
            <p:nvSpPr>
              <p:cNvPr id="46"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47" name="标题 4"/>
              <p:cNvSpPr txBox="1"/>
              <p:nvPr/>
            </p:nvSpPr>
            <p:spPr>
              <a:xfrm>
                <a:off x="3983050" y="1491881"/>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anose="020B0806030902050204" pitchFamily="34" charset="0"/>
                    <a:ea typeface="微软雅黑" panose="020B0503020204020204" pitchFamily="34" charset="-122"/>
                  </a:rPr>
                  <a:t>   06</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grpSp>
      <p:grpSp>
        <p:nvGrpSpPr>
          <p:cNvPr id="48" name="组合 47"/>
          <p:cNvGrpSpPr/>
          <p:nvPr/>
        </p:nvGrpSpPr>
        <p:grpSpPr>
          <a:xfrm>
            <a:off x="1019958" y="5417683"/>
            <a:ext cx="5232443" cy="546972"/>
            <a:chOff x="3779912" y="1557745"/>
            <a:chExt cx="4680520" cy="489100"/>
          </a:xfrm>
        </p:grpSpPr>
        <p:sp>
          <p:nvSpPr>
            <p:cNvPr id="49" name="矩形 48"/>
            <p:cNvSpPr/>
            <p:nvPr/>
          </p:nvSpPr>
          <p:spPr>
            <a:xfrm>
              <a:off x="3779912" y="1557745"/>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grpSp>
          <p:nvGrpSpPr>
            <p:cNvPr id="50" name="组合 49"/>
            <p:cNvGrpSpPr/>
            <p:nvPr/>
          </p:nvGrpSpPr>
          <p:grpSpPr>
            <a:xfrm>
              <a:off x="3983050" y="1562810"/>
              <a:ext cx="480923" cy="484035"/>
              <a:chOff x="3983050" y="1562810"/>
              <a:chExt cx="480923" cy="484035"/>
            </a:xfrm>
          </p:grpSpPr>
          <p:sp>
            <p:nvSpPr>
              <p:cNvPr id="51"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52" name="标题 4"/>
              <p:cNvSpPr txBox="1"/>
              <p:nvPr/>
            </p:nvSpPr>
            <p:spPr>
              <a:xfrm>
                <a:off x="3983050" y="1785153"/>
                <a:ext cx="480923" cy="78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anose="020B0806030902050204" pitchFamily="34" charset="0"/>
                    <a:ea typeface="微软雅黑" panose="020B0503020204020204" pitchFamily="34" charset="-122"/>
                  </a:rPr>
                  <a:t>   07</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grpSp>
      <p:sp>
        <p:nvSpPr>
          <p:cNvPr id="53" name="标题 4"/>
          <p:cNvSpPr txBox="1"/>
          <p:nvPr/>
        </p:nvSpPr>
        <p:spPr>
          <a:xfrm>
            <a:off x="1971703" y="4144200"/>
            <a:ext cx="3328950"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30000"/>
              </a:lnSpc>
            </a:pPr>
            <a:r>
              <a:rPr lang="zh-CN" altLang="en-US" sz="1800" dirty="0">
                <a:solidFill>
                  <a:srgbClr val="C00000"/>
                </a:solidFill>
                <a:latin typeface="微软雅黑" panose="020B0503020204020204" pitchFamily="34" charset="-122"/>
                <a:ea typeface="微软雅黑" panose="020B0503020204020204" pitchFamily="34" charset="-122"/>
              </a:rPr>
              <a:t>协调功能</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54" name="标题 4"/>
          <p:cNvSpPr txBox="1"/>
          <p:nvPr/>
        </p:nvSpPr>
        <p:spPr>
          <a:xfrm>
            <a:off x="1971703" y="4784588"/>
            <a:ext cx="3328950"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30000"/>
              </a:lnSpc>
            </a:pPr>
            <a:r>
              <a:rPr lang="zh-CN" altLang="en-US" sz="1800" dirty="0">
                <a:solidFill>
                  <a:srgbClr val="C00000"/>
                </a:solidFill>
                <a:latin typeface="微软雅黑" panose="020B0503020204020204" pitchFamily="34" charset="-122"/>
                <a:ea typeface="微软雅黑" panose="020B0503020204020204" pitchFamily="34" charset="-122"/>
              </a:rPr>
              <a:t>服务功能</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78" name="标题 4"/>
          <p:cNvSpPr txBox="1"/>
          <p:nvPr/>
        </p:nvSpPr>
        <p:spPr>
          <a:xfrm>
            <a:off x="1955255" y="5446285"/>
            <a:ext cx="3328950"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30000"/>
              </a:lnSpc>
            </a:pPr>
            <a:r>
              <a:rPr lang="zh-CN" altLang="en-US" sz="1800" dirty="0">
                <a:solidFill>
                  <a:srgbClr val="C00000"/>
                </a:solidFill>
                <a:latin typeface="微软雅黑" panose="020B0503020204020204" pitchFamily="34" charset="-122"/>
                <a:ea typeface="微软雅黑" panose="020B0503020204020204" pitchFamily="34" charset="-122"/>
              </a:rPr>
              <a:t>文化功能</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84" name="标题 4"/>
          <p:cNvSpPr txBox="1"/>
          <p:nvPr/>
        </p:nvSpPr>
        <p:spPr>
          <a:xfrm>
            <a:off x="1971703" y="3561649"/>
            <a:ext cx="3328950"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30000"/>
              </a:lnSpc>
            </a:pPr>
            <a:r>
              <a:rPr lang="zh-CN" altLang="en-US" sz="1800" dirty="0">
                <a:solidFill>
                  <a:srgbClr val="C00000"/>
                </a:solidFill>
                <a:latin typeface="微软雅黑" panose="020B0503020204020204" pitchFamily="34" charset="-122"/>
                <a:ea typeface="微软雅黑" panose="020B0503020204020204" pitchFamily="34" charset="-122"/>
              </a:rPr>
              <a:t>创新功能</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85" name="标题 4"/>
          <p:cNvSpPr txBox="1"/>
          <p:nvPr/>
        </p:nvSpPr>
        <p:spPr>
          <a:xfrm>
            <a:off x="1971703" y="2957067"/>
            <a:ext cx="3328950" cy="350074"/>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30000"/>
              </a:lnSpc>
            </a:pPr>
            <a:r>
              <a:rPr lang="zh-CN" altLang="en-US" sz="1800" dirty="0">
                <a:solidFill>
                  <a:srgbClr val="C00000"/>
                </a:solidFill>
                <a:latin typeface="微软雅黑" panose="020B0503020204020204" pitchFamily="34" charset="-122"/>
                <a:ea typeface="微软雅黑" panose="020B0503020204020204" pitchFamily="34" charset="-122"/>
              </a:rPr>
              <a:t>激励作用</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6"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200" fill="hold"/>
                                        <p:tgtEl>
                                          <p:spTgt spid="34"/>
                                        </p:tgtEl>
                                        <p:attrNameLst>
                                          <p:attrName>ppt_x</p:attrName>
                                        </p:attrNameLst>
                                      </p:cBhvr>
                                      <p:tavLst>
                                        <p:tav tm="0">
                                          <p:val>
                                            <p:strVal val="1+#ppt_w/2"/>
                                          </p:val>
                                        </p:tav>
                                        <p:tav tm="100000">
                                          <p:val>
                                            <p:strVal val="#ppt_x"/>
                                          </p:val>
                                        </p:tav>
                                      </p:tavLst>
                                    </p:anim>
                                    <p:anim calcmode="lin" valueType="num">
                                      <p:cBhvr additive="base">
                                        <p:cTn id="13" dur="1200" fill="hold"/>
                                        <p:tgtEl>
                                          <p:spTgt spid="34"/>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1+#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1200"/>
                            </p:stCondLst>
                            <p:childTnLst>
                              <p:par>
                                <p:cTn id="19" presetID="10"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childTnLst>
                          </p:cTn>
                        </p:par>
                        <p:par>
                          <p:cTn id="22" fill="hold">
                            <p:stCondLst>
                              <p:cond delay="1700"/>
                            </p:stCondLst>
                            <p:childTnLst>
                              <p:par>
                                <p:cTn id="23" presetID="22" presetClass="entr" presetSubtype="8"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childTnLst>
                          </p:cTn>
                        </p:par>
                        <p:par>
                          <p:cTn id="26" fill="hold">
                            <p:stCondLst>
                              <p:cond delay="2200"/>
                            </p:stCondLst>
                            <p:childTnLst>
                              <p:par>
                                <p:cTn id="27" presetID="10" presetClass="entr" presetSubtype="0"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childTnLst>
                          </p:cTn>
                        </p:par>
                        <p:par>
                          <p:cTn id="30" fill="hold">
                            <p:stCondLst>
                              <p:cond delay="27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3200"/>
                            </p:stCondLst>
                            <p:childTnLst>
                              <p:par>
                                <p:cTn id="35" presetID="10" presetClass="entr" presetSubtype="0"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3700"/>
                            </p:stCondLst>
                            <p:childTnLst>
                              <p:par>
                                <p:cTn id="39" presetID="22" presetClass="entr" presetSubtype="8" fill="hold" grpId="0" nodeType="afterEffect" nodePh="1">
                                  <p:stCondLst>
                                    <p:cond delay="0"/>
                                  </p:stCondLst>
                                  <p:endCondLst>
                                    <p:cond evt="begin" delay="0">
                                      <p:tn val="39"/>
                                    </p:cond>
                                  </p:end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4200"/>
                            </p:stCondLst>
                            <p:childTnLst>
                              <p:par>
                                <p:cTn id="43" presetID="10" presetClass="entr" presetSubtype="0" fill="hold"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childTnLst>
                          </p:cTn>
                        </p:par>
                        <p:par>
                          <p:cTn id="46" fill="hold">
                            <p:stCondLst>
                              <p:cond delay="4700"/>
                            </p:stCondLst>
                            <p:childTnLst>
                              <p:par>
                                <p:cTn id="47" presetID="22" presetClass="entr" presetSubtype="8" fill="hold" grpId="0" nodeType="afterEffect" nodePh="1">
                                  <p:stCondLst>
                                    <p:cond delay="0"/>
                                  </p:stCondLst>
                                  <p:endCondLst>
                                    <p:cond evt="begin" delay="0">
                                      <p:tn val="47"/>
                                    </p:cond>
                                  </p:endCondLst>
                                  <p:childTnLst>
                                    <p:set>
                                      <p:cBhvr>
                                        <p:cTn id="48" dur="1" fill="hold">
                                          <p:stCondLst>
                                            <p:cond delay="0"/>
                                          </p:stCondLst>
                                        </p:cTn>
                                        <p:tgtEl>
                                          <p:spTgt spid="72"/>
                                        </p:tgtEl>
                                        <p:attrNameLst>
                                          <p:attrName>style.visibility</p:attrName>
                                        </p:attrNameLst>
                                      </p:cBhvr>
                                      <p:to>
                                        <p:strVal val="visible"/>
                                      </p:to>
                                    </p:set>
                                    <p:animEffect transition="in" filter="wipe(left)">
                                      <p:cBhvr>
                                        <p:cTn id="49" dur="500"/>
                                        <p:tgtEl>
                                          <p:spTgt spid="72"/>
                                        </p:tgtEl>
                                      </p:cBhvr>
                                    </p:animEffect>
                                  </p:childTnLst>
                                </p:cTn>
                              </p:par>
                            </p:childTnLst>
                          </p:cTn>
                        </p:par>
                        <p:par>
                          <p:cTn id="50" fill="hold">
                            <p:stCondLst>
                              <p:cond delay="5200"/>
                            </p:stCondLst>
                            <p:childTnLst>
                              <p:par>
                                <p:cTn id="51" presetID="10"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par>
                          <p:cTn id="54" fill="hold">
                            <p:stCondLst>
                              <p:cond delay="5700"/>
                            </p:stCondLst>
                            <p:childTnLst>
                              <p:par>
                                <p:cTn id="55" presetID="10" presetClass="entr" presetSubtype="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6200"/>
                            </p:stCondLst>
                            <p:childTnLst>
                              <p:par>
                                <p:cTn id="59" presetID="10" presetClass="entr" presetSubtype="0"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childTnLst>
                          </p:cTn>
                        </p:par>
                        <p:par>
                          <p:cTn id="62" fill="hold">
                            <p:stCondLst>
                              <p:cond delay="6700"/>
                            </p:stCondLst>
                            <p:childTnLst>
                              <p:par>
                                <p:cTn id="63" presetID="22" presetClass="entr" presetSubtype="8"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left)">
                                      <p:cBhvr>
                                        <p:cTn id="65" dur="500"/>
                                        <p:tgtEl>
                                          <p:spTgt spid="53"/>
                                        </p:tgtEl>
                                      </p:cBhvr>
                                    </p:animEffect>
                                  </p:childTnLst>
                                </p:cTn>
                              </p:par>
                            </p:childTnLst>
                          </p:cTn>
                        </p:par>
                        <p:par>
                          <p:cTn id="66" fill="hold">
                            <p:stCondLst>
                              <p:cond delay="7200"/>
                            </p:stCondLst>
                            <p:childTnLst>
                              <p:par>
                                <p:cTn id="67" presetID="22" presetClass="entr" presetSubtype="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500"/>
                                        <p:tgtEl>
                                          <p:spTgt spid="54"/>
                                        </p:tgtEl>
                                      </p:cBhvr>
                                    </p:animEffect>
                                  </p:childTnLst>
                                </p:cTn>
                              </p:par>
                            </p:childTnLst>
                          </p:cTn>
                        </p:par>
                        <p:par>
                          <p:cTn id="70" fill="hold">
                            <p:stCondLst>
                              <p:cond delay="7700"/>
                            </p:stCondLst>
                            <p:childTnLst>
                              <p:par>
                                <p:cTn id="71" presetID="22" presetClass="entr" presetSubtype="8"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wipe(left)">
                                      <p:cBhvr>
                                        <p:cTn id="73" dur="500"/>
                                        <p:tgtEl>
                                          <p:spTgt spid="78"/>
                                        </p:tgtEl>
                                      </p:cBhvr>
                                    </p:animEffect>
                                  </p:childTnLst>
                                </p:cTn>
                              </p:par>
                            </p:childTnLst>
                          </p:cTn>
                        </p:par>
                        <p:par>
                          <p:cTn id="74" fill="hold">
                            <p:stCondLst>
                              <p:cond delay="8200"/>
                            </p:stCondLst>
                            <p:childTnLst>
                              <p:par>
                                <p:cTn id="75" presetID="22" presetClass="entr" presetSubtype="8" fill="hold" grpId="0" nodeType="afterEffect">
                                  <p:stCondLst>
                                    <p:cond delay="0"/>
                                  </p:stCondLst>
                                  <p:childTnLst>
                                    <p:set>
                                      <p:cBhvr>
                                        <p:cTn id="76" dur="1" fill="hold">
                                          <p:stCondLst>
                                            <p:cond delay="0"/>
                                          </p:stCondLst>
                                        </p:cTn>
                                        <p:tgtEl>
                                          <p:spTgt spid="84"/>
                                        </p:tgtEl>
                                        <p:attrNameLst>
                                          <p:attrName>style.visibility</p:attrName>
                                        </p:attrNameLst>
                                      </p:cBhvr>
                                      <p:to>
                                        <p:strVal val="visible"/>
                                      </p:to>
                                    </p:set>
                                    <p:animEffect transition="in" filter="wipe(left)">
                                      <p:cBhvr>
                                        <p:cTn id="77" dur="500"/>
                                        <p:tgtEl>
                                          <p:spTgt spid="84"/>
                                        </p:tgtEl>
                                      </p:cBhvr>
                                    </p:animEffect>
                                  </p:childTnLst>
                                </p:cTn>
                              </p:par>
                            </p:childTnLst>
                          </p:cTn>
                        </p:par>
                        <p:par>
                          <p:cTn id="78" fill="hold">
                            <p:stCondLst>
                              <p:cond delay="8700"/>
                            </p:stCondLst>
                            <p:childTnLst>
                              <p:par>
                                <p:cTn id="79" presetID="22" presetClass="entr" presetSubtype="8" fill="hold" grpId="0" nodeType="after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wipe(left)">
                                      <p:cBhvr>
                                        <p:cTn id="8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5" grpId="0"/>
      <p:bldP spid="56" grpId="0"/>
      <p:bldP spid="57" grpId="0"/>
      <p:bldP spid="72" grpId="0"/>
      <p:bldP spid="53" grpId="0"/>
      <p:bldP spid="54" grpId="0"/>
      <p:bldP spid="78" grpId="0"/>
      <p:bldP spid="84" grpId="0"/>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73547" y="0"/>
            <a:ext cx="5290915" cy="7037599"/>
            <a:chOff x="-673547" y="0"/>
            <a:chExt cx="5290915" cy="7037599"/>
          </a:xfrm>
        </p:grpSpPr>
        <p:sp>
          <p:nvSpPr>
            <p:cNvPr id="77" name="矩形 76"/>
            <p:cNvSpPr/>
            <p:nvPr/>
          </p:nvSpPr>
          <p:spPr>
            <a:xfrm>
              <a:off x="165" y="0"/>
              <a:ext cx="4456924" cy="685958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0800000" flipH="1" flipV="1">
              <a:off x="-673547" y="3160505"/>
              <a:ext cx="5290915" cy="3877094"/>
            </a:xfrm>
            <a:prstGeom prst="rect">
              <a:avLst/>
            </a:prstGeom>
            <a:noFill/>
            <a:extLst>
              <a:ext uri="{909E8E84-426E-40DD-AFC4-6F175D3DCCD1}">
                <a14:hiddenFill xmlns:a14="http://schemas.microsoft.com/office/drawing/2010/main">
                  <a:solidFill>
                    <a:srgbClr val="FFFFFF"/>
                  </a:solidFill>
                </a14:hiddenFill>
              </a:ext>
            </a:extLst>
          </p:spPr>
        </p:pic>
      </p:grpSp>
      <p:pic>
        <p:nvPicPr>
          <p:cNvPr id="75"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00193" y="2708076"/>
            <a:ext cx="7822677" cy="4151529"/>
          </a:xfrm>
          <a:prstGeom prst="rect">
            <a:avLst/>
          </a:prstGeom>
          <a:noFill/>
          <a:extLst>
            <a:ext uri="{909E8E84-426E-40DD-AFC4-6F175D3DCCD1}">
              <a14:hiddenFill xmlns:a14="http://schemas.microsoft.com/office/drawing/2010/main">
                <a:solidFill>
                  <a:srgbClr val="FFFFFF"/>
                </a:solidFill>
              </a14:hiddenFill>
            </a:ext>
          </a:extLst>
        </p:spPr>
      </p:pic>
      <p:sp>
        <p:nvSpPr>
          <p:cNvPr id="84" name="标题 4"/>
          <p:cNvSpPr txBox="1"/>
          <p:nvPr/>
        </p:nvSpPr>
        <p:spPr>
          <a:xfrm>
            <a:off x="5179060" y="2788920"/>
            <a:ext cx="6507480" cy="680720"/>
          </a:xfrm>
          <a:prstGeom prst="rect">
            <a:avLst/>
          </a:prstGeom>
        </p:spPr>
        <p:txBody>
          <a:bodyPr vert="horz" lIns="162441" tIns="81221" rIns="162441" bIns="812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chemeClr val="accent1"/>
                </a:solidFill>
                <a:cs typeface="+mn-ea"/>
                <a:sym typeface="+mn-lt"/>
              </a:rPr>
              <a:t>二级党组织现状分析及存在的问题</a:t>
            </a:r>
          </a:p>
        </p:txBody>
      </p:sp>
      <p:pic>
        <p:nvPicPr>
          <p:cNvPr id="133" name="Picture 4"/>
          <p:cNvPicPr>
            <a:picLocks noChangeAspect="1" noChangeArrowheads="1"/>
          </p:cNvPicPr>
          <p:nvPr/>
        </p:nvPicPr>
        <p:blipFill>
          <a:blip r:embed="rId5"/>
          <a:stretch>
            <a:fillRect/>
          </a:stretch>
        </p:blipFill>
        <p:spPr bwMode="auto">
          <a:xfrm>
            <a:off x="7296779" y="549474"/>
            <a:ext cx="2395289" cy="1431431"/>
          </a:xfrm>
          <a:prstGeom prst="rect">
            <a:avLst/>
          </a:prstGeom>
          <a:noFill/>
          <a:extLst>
            <a:ext uri="{909E8E84-426E-40DD-AFC4-6F175D3DCCD1}">
              <a14:hiddenFill xmlns:a14="http://schemas.microsoft.com/office/drawing/2010/main">
                <a:solidFill>
                  <a:srgbClr val="FFFFFF"/>
                </a:solidFill>
              </a14:hiddenFill>
            </a:ext>
          </a:extLst>
        </p:spPr>
      </p:pic>
      <p:sp>
        <p:nvSpPr>
          <p:cNvPr id="100" name="标题 4"/>
          <p:cNvSpPr txBox="1"/>
          <p:nvPr/>
        </p:nvSpPr>
        <p:spPr>
          <a:xfrm>
            <a:off x="8343193" y="626006"/>
            <a:ext cx="1398154" cy="11765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6400" dirty="0">
                <a:solidFill>
                  <a:schemeClr val="bg1"/>
                </a:solidFill>
                <a:latin typeface="Impact" panose="020B0806030902050204" pitchFamily="34" charset="0"/>
                <a:ea typeface="微软雅黑" panose="020B0503020204020204" pitchFamily="34" charset="-122"/>
              </a:rPr>
              <a:t>02</a:t>
            </a:r>
            <a:endParaRPr lang="zh-CN" altLang="en-US" sz="3700" dirty="0">
              <a:solidFill>
                <a:schemeClr val="bg1"/>
              </a:solidFill>
              <a:latin typeface="Impact" panose="020B0806030902050204" pitchFamily="34" charset="0"/>
              <a:ea typeface="微软雅黑" panose="020B0503020204020204" pitchFamily="34" charset="-122"/>
            </a:endParaRPr>
          </a:p>
        </p:txBody>
      </p:sp>
      <p:grpSp>
        <p:nvGrpSpPr>
          <p:cNvPr id="135" name="组合 134"/>
          <p:cNvGrpSpPr/>
          <p:nvPr/>
        </p:nvGrpSpPr>
        <p:grpSpPr>
          <a:xfrm>
            <a:off x="10056616" y="4081996"/>
            <a:ext cx="1640802" cy="1191306"/>
            <a:chOff x="6935916" y="343637"/>
            <a:chExt cx="1713877" cy="1135367"/>
          </a:xfrm>
        </p:grpSpPr>
        <p:pic>
          <p:nvPicPr>
            <p:cNvPr id="136"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C:\Users\Administrator\Desktop\线稿长城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671704" y="1629594"/>
            <a:ext cx="2809220" cy="1773389"/>
            <a:chOff x="924883" y="786263"/>
            <a:chExt cx="2809220" cy="1773389"/>
          </a:xfrm>
        </p:grpSpPr>
        <p:sp>
          <p:nvSpPr>
            <p:cNvPr id="90" name="TextBox 20"/>
            <p:cNvSpPr txBox="1"/>
            <p:nvPr/>
          </p:nvSpPr>
          <p:spPr>
            <a:xfrm>
              <a:off x="924883" y="2116455"/>
              <a:ext cx="2809220" cy="443197"/>
            </a:xfrm>
            <a:prstGeom prst="rect">
              <a:avLst/>
            </a:prstGeom>
            <a:noFill/>
            <a:effectLst/>
          </p:spPr>
          <p:txBody>
            <a:bodyPr wrap="square" rtlCol="0">
              <a:spAutoFit/>
            </a:bodyPr>
            <a:lstStyle/>
            <a:p>
              <a:pPr algn="ctr">
                <a:lnSpc>
                  <a:spcPct val="120000"/>
                </a:lnSpc>
              </a:pPr>
              <a:r>
                <a:rPr lang="zh-CN" altLang="en-US" sz="1900" b="1" dirty="0" smtClean="0">
                  <a:solidFill>
                    <a:srgbClr val="FDE6D3"/>
                  </a:solidFill>
                  <a:cs typeface="+mn-ea"/>
                  <a:sym typeface="+mn-lt"/>
                </a:rPr>
                <a:t>不忘初心、牢记使命</a:t>
              </a:r>
              <a:endParaRPr lang="en-US" altLang="zh-CN" sz="1900" b="1" dirty="0">
                <a:solidFill>
                  <a:srgbClr val="FDE6D3"/>
                </a:solidFill>
                <a:cs typeface="+mn-ea"/>
                <a:sym typeface="+mn-lt"/>
              </a:endParaRPr>
            </a:p>
          </p:txBody>
        </p:sp>
        <p:pic>
          <p:nvPicPr>
            <p:cNvPr id="1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815081" y="786263"/>
              <a:ext cx="1039765" cy="11232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组合 22"/>
          <p:cNvGrpSpPr/>
          <p:nvPr/>
        </p:nvGrpSpPr>
        <p:grpSpPr>
          <a:xfrm>
            <a:off x="-50435" y="-26590"/>
            <a:ext cx="12398739" cy="234537"/>
            <a:chOff x="46534" y="1260900"/>
            <a:chExt cx="12182715" cy="234538"/>
          </a:xfrm>
        </p:grpSpPr>
        <p:pic>
          <p:nvPicPr>
            <p:cNvPr id="24" name="Picture 5" descr="C:\Users\Administrator\Desktop\党政机关\素材\长城\矢量长城\线稿长城2.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1" b="-9915"/>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Administrator\Desktop\党政机关\素材\长城\矢量长城\线稿长城2.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1" b="-9915"/>
            <a:stretch>
              <a:fillRect/>
            </a:stretch>
          </p:blipFill>
          <p:spPr bwMode="auto">
            <a:xfrm flipH="1">
              <a:off x="46534" y="1260900"/>
              <a:ext cx="6095136" cy="23453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1000"/>
                                        <p:tgtEl>
                                          <p:spTgt spid="75"/>
                                        </p:tgtEl>
                                      </p:cBhvr>
                                    </p:animEffect>
                                    <p:anim calcmode="lin" valueType="num">
                                      <p:cBhvr>
                                        <p:cTn id="15" dur="1000" fill="hold"/>
                                        <p:tgtEl>
                                          <p:spTgt spid="75"/>
                                        </p:tgtEl>
                                        <p:attrNameLst>
                                          <p:attrName>ppt_x</p:attrName>
                                        </p:attrNameLst>
                                      </p:cBhvr>
                                      <p:tavLst>
                                        <p:tav tm="0">
                                          <p:val>
                                            <p:strVal val="#ppt_x"/>
                                          </p:val>
                                        </p:tav>
                                        <p:tav tm="100000">
                                          <p:val>
                                            <p:strVal val="#ppt_x"/>
                                          </p:val>
                                        </p:tav>
                                      </p:tavLst>
                                    </p:anim>
                                    <p:anim calcmode="lin" valueType="num">
                                      <p:cBhvr>
                                        <p:cTn id="16" dur="1000" fill="hold"/>
                                        <p:tgtEl>
                                          <p:spTgt spid="75"/>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anim calcmode="lin" valueType="num">
                                      <p:cBhvr>
                                        <p:cTn id="19" dur="500" fill="hold"/>
                                        <p:tgtEl>
                                          <p:spTgt spid="133"/>
                                        </p:tgtEl>
                                        <p:attrNameLst>
                                          <p:attrName>ppt_w</p:attrName>
                                        </p:attrNameLst>
                                      </p:cBhvr>
                                      <p:tavLst>
                                        <p:tav tm="0">
                                          <p:val>
                                            <p:fltVal val="0"/>
                                          </p:val>
                                        </p:tav>
                                        <p:tav tm="100000">
                                          <p:val>
                                            <p:strVal val="#ppt_w"/>
                                          </p:val>
                                        </p:tav>
                                      </p:tavLst>
                                    </p:anim>
                                    <p:anim calcmode="lin" valueType="num">
                                      <p:cBhvr>
                                        <p:cTn id="20" dur="500" fill="hold"/>
                                        <p:tgtEl>
                                          <p:spTgt spid="133"/>
                                        </p:tgtEl>
                                        <p:attrNameLst>
                                          <p:attrName>ppt_h</p:attrName>
                                        </p:attrNameLst>
                                      </p:cBhvr>
                                      <p:tavLst>
                                        <p:tav tm="0">
                                          <p:val>
                                            <p:fltVal val="0"/>
                                          </p:val>
                                        </p:tav>
                                        <p:tav tm="100000">
                                          <p:val>
                                            <p:strVal val="#ppt_h"/>
                                          </p:val>
                                        </p:tav>
                                      </p:tavLst>
                                    </p:anim>
                                    <p:animEffect transition="in" filter="fade">
                                      <p:cBhvr>
                                        <p:cTn id="21" dur="500"/>
                                        <p:tgtEl>
                                          <p:spTgt spid="1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par>
                          <p:cTn id="27" fill="hold">
                            <p:stCondLst>
                              <p:cond delay="500"/>
                            </p:stCondLst>
                            <p:childTnLst>
                              <p:par>
                                <p:cTn id="28" presetID="31" presetClass="entr" presetSubtype="0" fill="hold" grpId="0" nodeType="afterEffect">
                                  <p:stCondLst>
                                    <p:cond delay="0"/>
                                  </p:stCondLst>
                                  <p:childTnLst>
                                    <p:set>
                                      <p:cBhvr>
                                        <p:cTn id="29" dur="1" fill="hold">
                                          <p:stCondLst>
                                            <p:cond delay="0"/>
                                          </p:stCondLst>
                                        </p:cTn>
                                        <p:tgtEl>
                                          <p:spTgt spid="100"/>
                                        </p:tgtEl>
                                        <p:attrNameLst>
                                          <p:attrName>style.visibility</p:attrName>
                                        </p:attrNameLst>
                                      </p:cBhvr>
                                      <p:to>
                                        <p:strVal val="visible"/>
                                      </p:to>
                                    </p:set>
                                    <p:anim calcmode="lin" valueType="num">
                                      <p:cBhvr>
                                        <p:cTn id="30" dur="1000" fill="hold"/>
                                        <p:tgtEl>
                                          <p:spTgt spid="100"/>
                                        </p:tgtEl>
                                        <p:attrNameLst>
                                          <p:attrName>ppt_w</p:attrName>
                                        </p:attrNameLst>
                                      </p:cBhvr>
                                      <p:tavLst>
                                        <p:tav tm="0">
                                          <p:val>
                                            <p:fltVal val="0"/>
                                          </p:val>
                                        </p:tav>
                                        <p:tav tm="100000">
                                          <p:val>
                                            <p:strVal val="#ppt_w"/>
                                          </p:val>
                                        </p:tav>
                                      </p:tavLst>
                                    </p:anim>
                                    <p:anim calcmode="lin" valueType="num">
                                      <p:cBhvr>
                                        <p:cTn id="31" dur="1000" fill="hold"/>
                                        <p:tgtEl>
                                          <p:spTgt spid="100"/>
                                        </p:tgtEl>
                                        <p:attrNameLst>
                                          <p:attrName>ppt_h</p:attrName>
                                        </p:attrNameLst>
                                      </p:cBhvr>
                                      <p:tavLst>
                                        <p:tav tm="0">
                                          <p:val>
                                            <p:fltVal val="0"/>
                                          </p:val>
                                        </p:tav>
                                        <p:tav tm="100000">
                                          <p:val>
                                            <p:strVal val="#ppt_h"/>
                                          </p:val>
                                        </p:tav>
                                      </p:tavLst>
                                    </p:anim>
                                    <p:anim calcmode="lin" valueType="num">
                                      <p:cBhvr>
                                        <p:cTn id="32" dur="1000" fill="hold"/>
                                        <p:tgtEl>
                                          <p:spTgt spid="100"/>
                                        </p:tgtEl>
                                        <p:attrNameLst>
                                          <p:attrName>style.rotation</p:attrName>
                                        </p:attrNameLst>
                                      </p:cBhvr>
                                      <p:tavLst>
                                        <p:tav tm="0">
                                          <p:val>
                                            <p:fltVal val="90"/>
                                          </p:val>
                                        </p:tav>
                                        <p:tav tm="100000">
                                          <p:val>
                                            <p:fltVal val="0"/>
                                          </p:val>
                                        </p:tav>
                                      </p:tavLst>
                                    </p:anim>
                                    <p:animEffect transition="in" filter="fade">
                                      <p:cBhvr>
                                        <p:cTn id="33" dur="1000"/>
                                        <p:tgtEl>
                                          <p:spTgt spid="100"/>
                                        </p:tgtEl>
                                      </p:cBhvr>
                                    </p:animEffect>
                                  </p:childTnLst>
                                </p:cTn>
                              </p:par>
                            </p:childTnLst>
                          </p:cTn>
                        </p:par>
                        <p:par>
                          <p:cTn id="34" fill="hold">
                            <p:stCondLst>
                              <p:cond delay="1500"/>
                            </p:stCondLst>
                            <p:childTnLst>
                              <p:par>
                                <p:cTn id="35" presetID="2" presetClass="entr" presetSubtype="6" fill="hold" nodeType="afterEffect">
                                  <p:stCondLst>
                                    <p:cond delay="0"/>
                                  </p:stCondLst>
                                  <p:childTnLst>
                                    <p:set>
                                      <p:cBhvr>
                                        <p:cTn id="36" dur="1" fill="hold">
                                          <p:stCondLst>
                                            <p:cond delay="0"/>
                                          </p:stCondLst>
                                        </p:cTn>
                                        <p:tgtEl>
                                          <p:spTgt spid="135"/>
                                        </p:tgtEl>
                                        <p:attrNameLst>
                                          <p:attrName>style.visibility</p:attrName>
                                        </p:attrNameLst>
                                      </p:cBhvr>
                                      <p:to>
                                        <p:strVal val="visible"/>
                                      </p:to>
                                    </p:set>
                                    <p:anim calcmode="lin" valueType="num">
                                      <p:cBhvr additive="base">
                                        <p:cTn id="37" dur="1500" fill="hold"/>
                                        <p:tgtEl>
                                          <p:spTgt spid="135"/>
                                        </p:tgtEl>
                                        <p:attrNameLst>
                                          <p:attrName>ppt_x</p:attrName>
                                        </p:attrNameLst>
                                      </p:cBhvr>
                                      <p:tavLst>
                                        <p:tav tm="0">
                                          <p:val>
                                            <p:strVal val="1+#ppt_w/2"/>
                                          </p:val>
                                        </p:tav>
                                        <p:tav tm="100000">
                                          <p:val>
                                            <p:strVal val="#ppt_x"/>
                                          </p:val>
                                        </p:tav>
                                      </p:tavLst>
                                    </p:anim>
                                    <p:anim calcmode="lin" valueType="num">
                                      <p:cBhvr additive="base">
                                        <p:cTn id="38" dur="1500" fill="hold"/>
                                        <p:tgtEl>
                                          <p:spTgt spid="135"/>
                                        </p:tgtEl>
                                        <p:attrNameLst>
                                          <p:attrName>ppt_y</p:attrName>
                                        </p:attrNameLst>
                                      </p:cBhvr>
                                      <p:tavLst>
                                        <p:tav tm="0">
                                          <p:val>
                                            <p:strVal val="1+#ppt_h/2"/>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1000"/>
                                        <p:tgtEl>
                                          <p:spTgt spid="84"/>
                                        </p:tgtEl>
                                      </p:cBhvr>
                                    </p:animEffect>
                                    <p:anim calcmode="lin" valueType="num">
                                      <p:cBhvr>
                                        <p:cTn id="42" dur="1000" fill="hold"/>
                                        <p:tgtEl>
                                          <p:spTgt spid="84"/>
                                        </p:tgtEl>
                                        <p:attrNameLst>
                                          <p:attrName>ppt_x</p:attrName>
                                        </p:attrNameLst>
                                      </p:cBhvr>
                                      <p:tavLst>
                                        <p:tav tm="0">
                                          <p:val>
                                            <p:strVal val="#ppt_x"/>
                                          </p:val>
                                        </p:tav>
                                        <p:tav tm="100000">
                                          <p:val>
                                            <p:strVal val="#ppt_x"/>
                                          </p:val>
                                        </p:tav>
                                      </p:tavLst>
                                    </p:anim>
                                    <p:anim calcmode="lin" valueType="num">
                                      <p:cBhvr>
                                        <p:cTn id="4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flipH="1">
            <a:off x="-97482" y="3672719"/>
            <a:ext cx="12359902" cy="2998929"/>
            <a:chOff x="0" y="3860659"/>
            <a:chExt cx="12215886" cy="2998929"/>
          </a:xfrm>
        </p:grpSpPr>
        <p:pic>
          <p:nvPicPr>
            <p:cNvPr id="5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598146"/>
              <a:ext cx="12190413" cy="26144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istrator\Desktop\Nipic_20180988_2015090911380252700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11"/>
            <a:stretch>
              <a:fillRect/>
            </a:stretch>
          </p:blipFill>
          <p:spPr bwMode="auto">
            <a:xfrm rot="10800000" flipV="1">
              <a:off x="9695606" y="3860659"/>
              <a:ext cx="2520280" cy="273026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矩形 8"/>
          <p:cNvSpPr/>
          <p:nvPr/>
        </p:nvSpPr>
        <p:spPr>
          <a:xfrm>
            <a:off x="373003" y="2323663"/>
            <a:ext cx="9216390" cy="310959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
          <p:cNvSpPr/>
          <p:nvPr/>
        </p:nvSpPr>
        <p:spPr>
          <a:xfrm>
            <a:off x="190550" y="1535152"/>
            <a:ext cx="1735455" cy="600075"/>
          </a:xfrm>
          <a:prstGeom prst="roundRect">
            <a:avLst>
              <a:gd name="adj" fmla="val 48749"/>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文本框 14"/>
          <p:cNvSpPr txBox="1"/>
          <p:nvPr/>
        </p:nvSpPr>
        <p:spPr>
          <a:xfrm>
            <a:off x="361965" y="1576864"/>
            <a:ext cx="1198880" cy="398780"/>
          </a:xfrm>
          <a:prstGeom prst="rect">
            <a:avLst/>
          </a:prstGeom>
          <a:noFill/>
        </p:spPr>
        <p:txBody>
          <a:bodyPr wrap="none" rtlCol="0">
            <a:spAutoFit/>
          </a:bodyPr>
          <a:lstStyle/>
          <a:p>
            <a:r>
              <a:rPr lang="zh-CN" altLang="en-US" sz="2000" b="1" dirty="0">
                <a:solidFill>
                  <a:srgbClr val="C00000"/>
                </a:solidFill>
                <a:latin typeface="微软雅黑" panose="020B0503020204020204" pitchFamily="82" charset="2"/>
                <a:ea typeface="微软雅黑" panose="020B0503020204020204" pitchFamily="82" charset="2"/>
              </a:rPr>
              <a:t>目前现状</a:t>
            </a:r>
          </a:p>
        </p:txBody>
      </p:sp>
      <p:sp>
        <p:nvSpPr>
          <p:cNvPr id="17" name="矩形 16"/>
          <p:cNvSpPr/>
          <p:nvPr/>
        </p:nvSpPr>
        <p:spPr>
          <a:xfrm>
            <a:off x="735345" y="2637706"/>
            <a:ext cx="8469630" cy="2308225"/>
          </a:xfrm>
          <a:prstGeom prst="rect">
            <a:avLst/>
          </a:prstGeom>
        </p:spPr>
        <p:txBody>
          <a:bodyPr wrap="square" lIns="68580" tIns="34290" rIns="68580" bIns="34290">
            <a:spAutoFit/>
          </a:bodyPr>
          <a:lstStyle/>
          <a:p>
            <a:pPr algn="just">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rPr>
              <a:t>       改革开放以来，十三届四中全会以后，高校党建工作步入正轨、成效显著，并随着改革开放的深入、社会主义现代化建设的发展起到了越来越突出的作用。高校坚持把二级党组织建设作为党的建设的一个重要领域，积极开展工作，不断推进思想、组织和作风建设，二级党组织在高校教学科研及各项工作中发挥了重要作用。但在取得成绩的同时，在高等教育改革与发展快速推进的新阶段，在实行科技强国战略、人才强国战略、可持续发展战略的新形势，在全面建成小康社会、实现中国特色社会主义现代化、实现中华民族伟大复兴的新时期，高校的二级党组织建设也存在一些新的问题。</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par>
                          <p:cTn id="22" fill="hold">
                            <p:stCondLst>
                              <p:cond delay="4000"/>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17"/>
                                        </p:tgtEl>
                                        <p:attrNameLst>
                                          <p:attrName>style.visibility</p:attrName>
                                        </p:attrNameLst>
                                      </p:cBhvr>
                                      <p:to>
                                        <p:strVal val="visible"/>
                                      </p:to>
                                    </p:set>
                                    <p:animEffect transition="in" filter="wipe(left)">
                                      <p:cBhvr>
                                        <p:cTn id="2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528" y="5229271"/>
            <a:ext cx="5828556" cy="2029377"/>
          </a:xfrm>
          <a:prstGeom prst="rect">
            <a:avLst/>
          </a:prstGeom>
        </p:spPr>
      </p:pic>
      <p:grpSp>
        <p:nvGrpSpPr>
          <p:cNvPr id="36" name="组合 35"/>
          <p:cNvGrpSpPr/>
          <p:nvPr/>
        </p:nvGrpSpPr>
        <p:grpSpPr>
          <a:xfrm>
            <a:off x="10315025" y="1773610"/>
            <a:ext cx="1440160" cy="1065493"/>
            <a:chOff x="6935916" y="343637"/>
            <a:chExt cx="1713877" cy="1135367"/>
          </a:xfrm>
        </p:grpSpPr>
        <p:pic>
          <p:nvPicPr>
            <p:cNvPr id="37"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矩形 19"/>
          <p:cNvSpPr/>
          <p:nvPr/>
        </p:nvSpPr>
        <p:spPr>
          <a:xfrm>
            <a:off x="550590" y="3285778"/>
            <a:ext cx="520216" cy="686969"/>
          </a:xfrm>
          <a:prstGeom prst="rect">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１</a:t>
            </a:r>
          </a:p>
        </p:txBody>
      </p:sp>
      <p:sp>
        <p:nvSpPr>
          <p:cNvPr id="21" name="矩形 20"/>
          <p:cNvSpPr/>
          <p:nvPr/>
        </p:nvSpPr>
        <p:spPr>
          <a:xfrm>
            <a:off x="1270671" y="3291872"/>
            <a:ext cx="1800200" cy="68696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C00000"/>
                </a:solidFill>
                <a:latin typeface="微软雅黑" panose="020B0503020204020204" pitchFamily="34" charset="-122"/>
                <a:ea typeface="微软雅黑" panose="020B0503020204020204" pitchFamily="34" charset="-122"/>
              </a:rPr>
              <a:t>重业务</a:t>
            </a:r>
          </a:p>
        </p:txBody>
      </p:sp>
      <p:sp>
        <p:nvSpPr>
          <p:cNvPr id="15" name="矩形 14"/>
          <p:cNvSpPr/>
          <p:nvPr/>
        </p:nvSpPr>
        <p:spPr>
          <a:xfrm>
            <a:off x="541013" y="4680947"/>
            <a:ext cx="520216" cy="686969"/>
          </a:xfrm>
          <a:prstGeom prst="rect">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软雅黑" panose="020B0503020204020204" pitchFamily="34" charset="-122"/>
                <a:ea typeface="微软雅黑" panose="020B0503020204020204" pitchFamily="34" charset="-122"/>
              </a:rPr>
              <a:t>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261094" y="4687041"/>
            <a:ext cx="1800200" cy="68696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C00000"/>
                </a:solidFill>
                <a:latin typeface="微软雅黑" panose="020B0503020204020204" pitchFamily="34" charset="-122"/>
                <a:ea typeface="微软雅黑" panose="020B0503020204020204" pitchFamily="34" charset="-122"/>
              </a:rPr>
              <a:t>轻党建</a:t>
            </a:r>
          </a:p>
        </p:txBody>
      </p:sp>
      <p:sp>
        <p:nvSpPr>
          <p:cNvPr id="22" name="矩形: 圆角 1"/>
          <p:cNvSpPr/>
          <p:nvPr/>
        </p:nvSpPr>
        <p:spPr>
          <a:xfrm>
            <a:off x="238208" y="1565553"/>
            <a:ext cx="3729990" cy="600075"/>
          </a:xfrm>
          <a:prstGeom prst="roundRect">
            <a:avLst>
              <a:gd name="adj" fmla="val 48749"/>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p>
        </p:txBody>
      </p:sp>
      <p:sp>
        <p:nvSpPr>
          <p:cNvPr id="23" name="文本框 22"/>
          <p:cNvSpPr txBox="1"/>
          <p:nvPr/>
        </p:nvSpPr>
        <p:spPr>
          <a:xfrm>
            <a:off x="612249" y="1638861"/>
            <a:ext cx="2981907" cy="453457"/>
          </a:xfrm>
          <a:prstGeom prst="rect">
            <a:avLst/>
          </a:prstGeom>
          <a:noFill/>
        </p:spPr>
        <p:txBody>
          <a:bodyPr wrap="none" rtlCol="0">
            <a:spAutoFit/>
          </a:bodyPr>
          <a:lstStyle/>
          <a:p>
            <a:pPr algn="just">
              <a:lnSpc>
                <a:spcPct val="130000"/>
              </a:lnSpc>
            </a:pPr>
            <a:r>
              <a:rPr lang="en-US" altLang="zh-CN" sz="2000" b="1" dirty="0">
                <a:solidFill>
                  <a:srgbClr val="C00000"/>
                </a:solidFill>
                <a:latin typeface="微软雅黑" panose="020B0503020204020204" pitchFamily="82" charset="2"/>
                <a:ea typeface="微软雅黑" panose="020B0503020204020204" pitchFamily="82" charset="2"/>
              </a:rPr>
              <a:t>1.</a:t>
            </a:r>
            <a:r>
              <a:rPr lang="zh-CN" altLang="en-US" sz="2000" b="1" dirty="0">
                <a:solidFill>
                  <a:srgbClr val="C00000"/>
                </a:solidFill>
                <a:latin typeface="微软雅黑" panose="020B0503020204020204" pitchFamily="34" charset="-122"/>
                <a:ea typeface="微软雅黑" panose="020B0503020204020204" pitchFamily="34" charset="-122"/>
              </a:rPr>
              <a:t>核心作用发挥不够充分</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24" name="箭头: V 形 14"/>
          <p:cNvSpPr/>
          <p:nvPr/>
        </p:nvSpPr>
        <p:spPr>
          <a:xfrm>
            <a:off x="3340831" y="3465232"/>
            <a:ext cx="244801" cy="39881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25" name="箭头: V 形 14"/>
          <p:cNvSpPr/>
          <p:nvPr/>
        </p:nvSpPr>
        <p:spPr>
          <a:xfrm>
            <a:off x="3340831" y="4856391"/>
            <a:ext cx="244801" cy="39881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27" name="矩形 26"/>
          <p:cNvSpPr/>
          <p:nvPr/>
        </p:nvSpPr>
        <p:spPr>
          <a:xfrm>
            <a:off x="3907128" y="3291840"/>
            <a:ext cx="5745480" cy="81915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400" dirty="0">
                <a:solidFill>
                  <a:srgbClr val="C00000"/>
                </a:solidFill>
                <a:latin typeface="微软雅黑" panose="020B0503020204020204" pitchFamily="82" charset="2"/>
                <a:ea typeface="微软雅黑" panose="020B0503020204020204" pitchFamily="82" charset="2"/>
                <a:sym typeface="+mn-ea"/>
              </a:rPr>
              <a:t>对教师的教学科研等业务工作的考核要求越来越高，且考核结果与其岗位聘任、职务晋升以及奖励直接挂钩。</a:t>
            </a:r>
            <a:endParaRPr lang="zh-CN" sz="1400" dirty="0">
              <a:solidFill>
                <a:srgbClr val="C00000"/>
              </a:solidFill>
              <a:latin typeface="微软雅黑" panose="020B0503020204020204" pitchFamily="82" charset="2"/>
              <a:ea typeface="微软雅黑" panose="020B0503020204020204" pitchFamily="82" charset="2"/>
              <a:sym typeface="+mn-ea"/>
            </a:endParaRPr>
          </a:p>
        </p:txBody>
      </p:sp>
      <p:sp>
        <p:nvSpPr>
          <p:cNvPr id="28" name="矩形 27"/>
          <p:cNvSpPr/>
          <p:nvPr/>
        </p:nvSpPr>
        <p:spPr>
          <a:xfrm>
            <a:off x="3897603" y="4686935"/>
            <a:ext cx="5755005" cy="78232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400" dirty="0">
                <a:solidFill>
                  <a:srgbClr val="C00000"/>
                </a:solidFill>
                <a:latin typeface="微软雅黑" panose="020B0503020204020204" pitchFamily="82" charset="2"/>
                <a:ea typeface="微软雅黑" panose="020B0503020204020204" pitchFamily="82" charset="2"/>
                <a:sym typeface="+mn-ea"/>
              </a:rPr>
              <a:t>部分教工党员会把主要精力放在业务工作上，党建和思政发挥的核心作用不够，有待进一步加强。</a:t>
            </a:r>
            <a:endParaRPr sz="1400" dirty="0">
              <a:solidFill>
                <a:srgbClr val="C00000"/>
              </a:solidFill>
              <a:latin typeface="微软雅黑" panose="020B0503020204020204" pitchFamily="82" charset="2"/>
              <a:ea typeface="微软雅黑" panose="020B0503020204020204" pitchFamily="82" charset="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par>
                                <p:cTn id="17" presetID="2" presetClass="entr" presetSubtype="6"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500" fill="hold"/>
                                        <p:tgtEl>
                                          <p:spTgt spid="36"/>
                                        </p:tgtEl>
                                        <p:attrNameLst>
                                          <p:attrName>ppt_x</p:attrName>
                                        </p:attrNameLst>
                                      </p:cBhvr>
                                      <p:tavLst>
                                        <p:tav tm="0">
                                          <p:val>
                                            <p:strVal val="1+#ppt_w/2"/>
                                          </p:val>
                                        </p:tav>
                                        <p:tav tm="100000">
                                          <p:val>
                                            <p:strVal val="#ppt_x"/>
                                          </p:val>
                                        </p:tav>
                                      </p:tavLst>
                                    </p:anim>
                                    <p:anim calcmode="lin" valueType="num">
                                      <p:cBhvr additive="base">
                                        <p:cTn id="20" dur="1500" fill="hold"/>
                                        <p:tgtEl>
                                          <p:spTgt spid="36"/>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p:tgtEl>
                                          <p:spTgt spid="21"/>
                                        </p:tgtEl>
                                        <p:attrNameLst>
                                          <p:attrName>ppt_x</p:attrName>
                                        </p:attrNameLst>
                                      </p:cBhvr>
                                      <p:tavLst>
                                        <p:tav tm="0">
                                          <p:val>
                                            <p:strVal val="#ppt_x-#ppt_w*1.125000"/>
                                          </p:val>
                                        </p:tav>
                                        <p:tav tm="100000">
                                          <p:val>
                                            <p:strVal val="#ppt_x"/>
                                          </p:val>
                                        </p:tav>
                                      </p:tavLst>
                                    </p:anim>
                                    <p:animEffect transition="in" filter="wipe(right)">
                                      <p:cBhvr>
                                        <p:cTn id="30" dur="500"/>
                                        <p:tgtEl>
                                          <p:spTgt spid="21"/>
                                        </p:tgtEl>
                                      </p:cBhvr>
                                    </p:animEffect>
                                  </p:childTnLst>
                                </p:cTn>
                              </p:par>
                            </p:childTnLst>
                          </p:cTn>
                        </p:par>
                        <p:par>
                          <p:cTn id="31" fill="hold">
                            <p:stCondLst>
                              <p:cond delay="2500"/>
                            </p:stCondLst>
                            <p:childTnLst>
                              <p:par>
                                <p:cTn id="32" presetID="1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childTnLst>
                          </p:cTn>
                        </p:par>
                        <p:par>
                          <p:cTn id="36" fill="hold">
                            <p:stCondLst>
                              <p:cond delay="3000"/>
                            </p:stCondLst>
                            <p:childTnLst>
                              <p:par>
                                <p:cTn id="37" presetID="1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ppt_x</p:attrName>
                                        </p:attrNameLst>
                                      </p:cBhvr>
                                      <p:tavLst>
                                        <p:tav tm="0">
                                          <p:val>
                                            <p:strVal val="#ppt_x-#ppt_w*1.125000"/>
                                          </p:val>
                                        </p:tav>
                                        <p:tav tm="100000">
                                          <p:val>
                                            <p:strVal val="#ppt_x"/>
                                          </p:val>
                                        </p:tav>
                                      </p:tavLst>
                                    </p:anim>
                                    <p:animEffect transition="in" filter="wipe(righ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12" presetClass="entr" presetSubtype="8"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p:tgtEl>
                                          <p:spTgt spid="27"/>
                                        </p:tgtEl>
                                        <p:attrNameLst>
                                          <p:attrName>ppt_x</p:attrName>
                                        </p:attrNameLst>
                                      </p:cBhvr>
                                      <p:tavLst>
                                        <p:tav tm="0">
                                          <p:val>
                                            <p:strVal val="#ppt_x-#ppt_w*1.125000"/>
                                          </p:val>
                                        </p:tav>
                                        <p:tav tm="100000">
                                          <p:val>
                                            <p:strVal val="#ppt_x"/>
                                          </p:val>
                                        </p:tav>
                                      </p:tavLst>
                                    </p:anim>
                                    <p:animEffect transition="in" filter="wipe(right)">
                                      <p:cBhvr>
                                        <p:cTn id="59" dur="500"/>
                                        <p:tgtEl>
                                          <p:spTgt spid="27"/>
                                        </p:tgtEl>
                                      </p:cBhvr>
                                    </p:animEffect>
                                  </p:childTnLst>
                                </p:cTn>
                              </p:par>
                            </p:childTnLst>
                          </p:cTn>
                        </p:par>
                        <p:par>
                          <p:cTn id="60" fill="hold">
                            <p:stCondLst>
                              <p:cond delay="1500"/>
                            </p:stCondLst>
                            <p:childTnLst>
                              <p:par>
                                <p:cTn id="61" presetID="1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p:tgtEl>
                                          <p:spTgt spid="28"/>
                                        </p:tgtEl>
                                        <p:attrNameLst>
                                          <p:attrName>ppt_x</p:attrName>
                                        </p:attrNameLst>
                                      </p:cBhvr>
                                      <p:tavLst>
                                        <p:tav tm="0">
                                          <p:val>
                                            <p:strVal val="#ppt_x-#ppt_w*1.125000"/>
                                          </p:val>
                                        </p:tav>
                                        <p:tav tm="100000">
                                          <p:val>
                                            <p:strVal val="#ppt_x"/>
                                          </p:val>
                                        </p:tav>
                                      </p:tavLst>
                                    </p:anim>
                                    <p:animEffect transition="in" filter="wipe(right)">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5" grpId="0" animBg="1"/>
      <p:bldP spid="16" grpId="0" animBg="1"/>
      <p:bldP spid="22" grpId="0" bldLvl="0" animBg="1"/>
      <p:bldP spid="23" grpId="0"/>
      <p:bldP spid="24" grpId="0" animBg="1"/>
      <p:bldP spid="25" grpId="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0131597" y="1495724"/>
            <a:ext cx="1316653" cy="955957"/>
            <a:chOff x="6935916" y="343637"/>
            <a:chExt cx="1713877" cy="1135367"/>
          </a:xfrm>
        </p:grpSpPr>
        <p:pic>
          <p:nvPicPr>
            <p:cNvPr id="35" name="Picture 4" descr="C:\Users\Administrator\Desktop\线稿长城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H="1">
            <a:off x="-345652" y="5720243"/>
            <a:ext cx="3535776" cy="1341561"/>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圆角 1"/>
          <p:cNvSpPr/>
          <p:nvPr/>
        </p:nvSpPr>
        <p:spPr>
          <a:xfrm>
            <a:off x="320874" y="1573665"/>
            <a:ext cx="3350895" cy="600075"/>
          </a:xfrm>
          <a:prstGeom prst="roundRect">
            <a:avLst>
              <a:gd name="adj" fmla="val 48749"/>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文本框 24"/>
          <p:cNvSpPr txBox="1"/>
          <p:nvPr/>
        </p:nvSpPr>
        <p:spPr>
          <a:xfrm>
            <a:off x="433382" y="1658037"/>
            <a:ext cx="3238387" cy="707886"/>
          </a:xfrm>
          <a:prstGeom prst="rect">
            <a:avLst/>
          </a:prstGeom>
          <a:noFill/>
        </p:spPr>
        <p:txBody>
          <a:bodyPr wrap="none" rtlCol="0">
            <a:spAutoFit/>
          </a:bodyPr>
          <a:lstStyle/>
          <a:p>
            <a:r>
              <a:rPr lang="en-US" altLang="zh-CN" sz="2000" b="1" dirty="0">
                <a:solidFill>
                  <a:srgbClr val="C00000"/>
                </a:solidFill>
                <a:latin typeface="微软雅黑" panose="020B0503020204020204" pitchFamily="82" charset="2"/>
                <a:ea typeface="微软雅黑" panose="020B0503020204020204" pitchFamily="82" charset="2"/>
              </a:rPr>
              <a:t>2.</a:t>
            </a:r>
            <a:r>
              <a:rPr lang="zh-CN" altLang="en-US" sz="2000" b="1" dirty="0">
                <a:solidFill>
                  <a:srgbClr val="C00000"/>
                </a:solidFill>
                <a:latin typeface="微软雅黑" panose="020B0503020204020204" pitchFamily="82" charset="2"/>
                <a:ea typeface="微软雅黑" panose="020B0503020204020204" pitchFamily="82" charset="2"/>
              </a:rPr>
              <a:t>党建工作的激情有待加强</a:t>
            </a:r>
          </a:p>
          <a:p>
            <a:pPr algn="l"/>
            <a:endParaRPr lang="zh-CN" altLang="en-US" sz="2000" b="1" dirty="0">
              <a:solidFill>
                <a:srgbClr val="C00000"/>
              </a:solidFill>
              <a:latin typeface="微软雅黑" panose="020B0503020204020204" pitchFamily="82" charset="2"/>
              <a:ea typeface="微软雅黑" panose="020B0503020204020204" pitchFamily="82" charset="2"/>
            </a:endParaRPr>
          </a:p>
        </p:txBody>
      </p:sp>
      <p:sp>
        <p:nvSpPr>
          <p:cNvPr id="26" name="文本框 25"/>
          <p:cNvSpPr txBox="1"/>
          <p:nvPr/>
        </p:nvSpPr>
        <p:spPr>
          <a:xfrm>
            <a:off x="7103110" y="3221990"/>
            <a:ext cx="4164330" cy="418191"/>
          </a:xfrm>
          <a:prstGeom prst="rect">
            <a:avLst/>
          </a:prstGeom>
          <a:noFill/>
        </p:spPr>
        <p:txBody>
          <a:bodyPr wrap="square" rtlCol="0">
            <a:spAutoFit/>
          </a:bodyPr>
          <a:lstStyle/>
          <a:p>
            <a:pPr>
              <a:lnSpc>
                <a:spcPct val="150000"/>
              </a:lnSpc>
            </a:pPr>
            <a:r>
              <a:rPr lang="zh-CN" altLang="en-US" sz="1600" dirty="0">
                <a:solidFill>
                  <a:srgbClr val="C00000"/>
                </a:solidFill>
                <a:latin typeface="微软雅黑" panose="020B0503020204020204" pitchFamily="82" charset="2"/>
                <a:ea typeface="微软雅黑" panose="020B0503020204020204" pitchFamily="82" charset="2"/>
              </a:rPr>
              <a:t>       </a:t>
            </a:r>
            <a:endParaRPr sz="1600" dirty="0">
              <a:solidFill>
                <a:srgbClr val="C00000"/>
              </a:solidFill>
              <a:latin typeface="微软雅黑" panose="020B0503020204020204" pitchFamily="82" charset="2"/>
              <a:ea typeface="微软雅黑" panose="020B0503020204020204" pitchFamily="82" charset="2"/>
            </a:endParaRPr>
          </a:p>
        </p:txBody>
      </p:sp>
      <p:sp>
        <p:nvSpPr>
          <p:cNvPr id="55" name="标题 4"/>
          <p:cNvSpPr txBox="1"/>
          <p:nvPr/>
        </p:nvSpPr>
        <p:spPr>
          <a:xfrm>
            <a:off x="1290618" y="3220387"/>
            <a:ext cx="6320029" cy="401739"/>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rgbClr val="C00000"/>
                </a:solidFill>
                <a:latin typeface="微软雅黑" panose="020B0503020204020204" pitchFamily="82" charset="2"/>
                <a:ea typeface="微软雅黑" panose="020B0503020204020204" pitchFamily="82" charset="2"/>
              </a:rPr>
              <a:t>党建工作不同程度地存在“说起来重要，做起来次要，忙起来不要”的现象。</a:t>
            </a:r>
          </a:p>
        </p:txBody>
      </p:sp>
      <p:sp>
        <p:nvSpPr>
          <p:cNvPr id="56" name="标题 4"/>
          <p:cNvSpPr txBox="1"/>
          <p:nvPr/>
        </p:nvSpPr>
        <p:spPr>
          <a:xfrm>
            <a:off x="2999079" y="3778160"/>
            <a:ext cx="3328950"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1800" b="1" dirty="0">
              <a:solidFill>
                <a:schemeClr val="accent1"/>
              </a:solidFill>
            </a:endParaRPr>
          </a:p>
        </p:txBody>
      </p:sp>
      <p:grpSp>
        <p:nvGrpSpPr>
          <p:cNvPr id="37" name="组合 36"/>
          <p:cNvGrpSpPr/>
          <p:nvPr/>
        </p:nvGrpSpPr>
        <p:grpSpPr>
          <a:xfrm>
            <a:off x="302936" y="3014867"/>
            <a:ext cx="7593330" cy="882650"/>
            <a:chOff x="3779912" y="971744"/>
            <a:chExt cx="4680520" cy="484037"/>
          </a:xfrm>
        </p:grpSpPr>
        <p:sp>
          <p:nvSpPr>
            <p:cNvPr id="40" name="矩形 39"/>
            <p:cNvSpPr/>
            <p:nvPr/>
          </p:nvSpPr>
          <p:spPr>
            <a:xfrm>
              <a:off x="3779912" y="971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sp>
          <p:nvSpPr>
            <p:cNvPr id="41"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42" name="标题 4"/>
            <p:cNvSpPr txBox="1"/>
            <p:nvPr/>
          </p:nvSpPr>
          <p:spPr>
            <a:xfrm>
              <a:off x="3913641" y="1028075"/>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anose="020B0806030902050204" pitchFamily="34" charset="0"/>
                  <a:ea typeface="微软雅黑" panose="020B0503020204020204" pitchFamily="34" charset="-122"/>
                </a:rPr>
                <a:t>   01</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grpSp>
        <p:nvGrpSpPr>
          <p:cNvPr id="43" name="组合 42"/>
          <p:cNvGrpSpPr/>
          <p:nvPr/>
        </p:nvGrpSpPr>
        <p:grpSpPr>
          <a:xfrm>
            <a:off x="302936" y="4123785"/>
            <a:ext cx="7593330" cy="882650"/>
            <a:chOff x="3779912" y="971744"/>
            <a:chExt cx="4680520" cy="484037"/>
          </a:xfrm>
        </p:grpSpPr>
        <p:sp>
          <p:nvSpPr>
            <p:cNvPr id="44" name="矩形 43"/>
            <p:cNvSpPr/>
            <p:nvPr/>
          </p:nvSpPr>
          <p:spPr>
            <a:xfrm>
              <a:off x="3779912" y="971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sp>
          <p:nvSpPr>
            <p:cNvPr id="45"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46" name="标题 4"/>
            <p:cNvSpPr txBox="1"/>
            <p:nvPr/>
          </p:nvSpPr>
          <p:spPr>
            <a:xfrm>
              <a:off x="3913641" y="1028075"/>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anose="020B0806030902050204" pitchFamily="34" charset="0"/>
                  <a:ea typeface="微软雅黑" panose="020B0503020204020204" pitchFamily="34" charset="-122"/>
                </a:rPr>
                <a:t>   02</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sp>
        <p:nvSpPr>
          <p:cNvPr id="47" name="标题 4"/>
          <p:cNvSpPr txBox="1"/>
          <p:nvPr/>
        </p:nvSpPr>
        <p:spPr>
          <a:xfrm>
            <a:off x="1300102" y="4293278"/>
            <a:ext cx="6320029" cy="401739"/>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rgbClr val="C00000"/>
                </a:solidFill>
                <a:latin typeface="微软雅黑" panose="020B0503020204020204" pitchFamily="34" charset="-122"/>
                <a:ea typeface="微软雅黑" panose="020B0503020204020204" pitchFamily="34" charset="-122"/>
              </a:rPr>
              <a:t>部分党员重业务轻党建的思想还较为根深蒂固，党建工作摆不上应有的位置，党建工作的责任和激情有待加强。</a:t>
            </a:r>
            <a:endParaRPr lang="zh-CN" altLang="en-US" sz="1800" b="1" dirty="0">
              <a:solidFill>
                <a:schemeClr val="accent1"/>
              </a:solidFill>
              <a:latin typeface="微软雅黑" panose="020B0503020204020204" pitchFamily="82" charset="2"/>
              <a:ea typeface="微软雅黑" panose="020B0503020204020204" pitchFamily="82" charset="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2" presetClass="entr" presetSubtype="4"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1000" fill="hold"/>
                                        <p:tgtEl>
                                          <p:spTgt spid="39"/>
                                        </p:tgtEl>
                                        <p:attrNameLst>
                                          <p:attrName>ppt_x</p:attrName>
                                        </p:attrNameLst>
                                      </p:cBhvr>
                                      <p:tavLst>
                                        <p:tav tm="0">
                                          <p:val>
                                            <p:strVal val="#ppt_x"/>
                                          </p:val>
                                        </p:tav>
                                        <p:tav tm="100000">
                                          <p:val>
                                            <p:strVal val="#ppt_x"/>
                                          </p:val>
                                        </p:tav>
                                      </p:tavLst>
                                    </p:anim>
                                    <p:anim calcmode="lin" valueType="num">
                                      <p:cBhvr additive="base">
                                        <p:cTn id="14" dur="1000" fill="hold"/>
                                        <p:tgtEl>
                                          <p:spTgt spid="3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6"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200" fill="hold"/>
                                        <p:tgtEl>
                                          <p:spTgt spid="34"/>
                                        </p:tgtEl>
                                        <p:attrNameLst>
                                          <p:attrName>ppt_x</p:attrName>
                                        </p:attrNameLst>
                                      </p:cBhvr>
                                      <p:tavLst>
                                        <p:tav tm="0">
                                          <p:val>
                                            <p:strVal val="1+#ppt_w/2"/>
                                          </p:val>
                                        </p:tav>
                                        <p:tav tm="100000">
                                          <p:val>
                                            <p:strVal val="#ppt_x"/>
                                          </p:val>
                                        </p:tav>
                                      </p:tavLst>
                                    </p:anim>
                                    <p:anim calcmode="lin" valueType="num">
                                      <p:cBhvr additive="base">
                                        <p:cTn id="19" dur="1200" fill="hold"/>
                                        <p:tgtEl>
                                          <p:spTgt spid="34"/>
                                        </p:tgtEl>
                                        <p:attrNameLst>
                                          <p:attrName>ppt_y</p:attrName>
                                        </p:attrNameLst>
                                      </p:cBhvr>
                                      <p:tavLst>
                                        <p:tav tm="0">
                                          <p:val>
                                            <p:strVal val="1+#ppt_h/2"/>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1+#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2700"/>
                            </p:stCondLst>
                            <p:childTnLst>
                              <p:par>
                                <p:cTn id="29" presetID="22" presetClass="entr" presetSubtype="8" fill="hold" grpId="0" nodeType="afterEffect" nodePh="1">
                                  <p:stCondLst>
                                    <p:cond delay="0"/>
                                  </p:stCondLst>
                                  <p:endCondLst>
                                    <p:cond evt="begin" delay="0">
                                      <p:tn val="29"/>
                                    </p:cond>
                                  </p:end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500"/>
                                        <p:tgtEl>
                                          <p:spTgt spid="56"/>
                                        </p:tgtEl>
                                      </p:cBhvr>
                                    </p:animEffect>
                                  </p:childTnLst>
                                </p:cTn>
                              </p:par>
                            </p:childTnLst>
                          </p:cTn>
                        </p:par>
                        <p:par>
                          <p:cTn id="32" fill="hold">
                            <p:stCondLst>
                              <p:cond delay="3200"/>
                            </p:stCondLst>
                            <p:childTnLst>
                              <p:par>
                                <p:cTn id="33" presetID="10"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3700"/>
                            </p:stCondLst>
                            <p:childTnLst>
                              <p:par>
                                <p:cTn id="37" presetID="10" presetClass="entr" presetSubtype="0"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4200"/>
                            </p:stCondLst>
                            <p:childTnLst>
                              <p:par>
                                <p:cTn id="41" presetID="22" presetClass="entr" presetSubtype="8"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p:bldP spid="26" grpId="0"/>
      <p:bldP spid="55" grpId="0"/>
      <p:bldP spid="5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58d2b007-381e-4349-bdc1-6d5d80df9e8f}"/>
  <p:tag name="TABLE_SKINIDX" val="1"/>
  <p:tag name="TABLE_ENCOLOR" val="#FFFFFF"/>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4bda3cd5-9040-4d6d-b10e-92930c7ca9ab}"/>
  <p:tag name="TABLE_SKINIDX" val="1"/>
  <p:tag name="TABLE_ENCOLOR" val="#FFFFFF"/>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a7c5acb1-0963-496f-a2c7-13b7417fe61d}"/>
  <p:tag name="TABLE_SKINIDX" val="1"/>
  <p:tag name="TABLE_ENCOLOR" val="#FFFFFF"/>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e51e7871-1bf2-4560-8477-09fcc72f7fb7}"/>
  <p:tag name="TABLE_SKINIDX" val="1"/>
  <p:tag name="TABLE_ENCOLOR" val="#FFFFFF"/>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52b45c69-6cae-45cf-804d-291ebc74ec65}"/>
  <p:tag name="TABLE_SKINIDX" val="1"/>
  <p:tag name="TABLE_ENCOLOR" val="#FFFFFF"/>
</p:tagLst>
</file>

<file path=ppt/theme/theme1.xml><?xml version="1.0" encoding="utf-8"?>
<a:theme xmlns:a="http://schemas.openxmlformats.org/drawingml/2006/main" name="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2027</Words>
  <Application>Microsoft Office PowerPoint</Application>
  <PresentationFormat>自定义</PresentationFormat>
  <Paragraphs>412</Paragraphs>
  <Slides>32</Slides>
  <Notes>32</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8</cp:revision>
  <dcterms:created xsi:type="dcterms:W3CDTF">2019-10-14T04:37:00Z</dcterms:created>
  <dcterms:modified xsi:type="dcterms:W3CDTF">2019-10-15T05:37:39Z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