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slideLayouts/slideLayout39.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Default Extension="xml" ContentType="application/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docProps/custom.xml" ContentType="application/vnd.openxmlformats-officedocument.custom-properties+xml"/>
  <Override PartName="/ppt/slideMasters/slideMaster8.xml" ContentType="application/vnd.openxmlformats-officedocument.presentationml.slideMaster+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theme/theme10.xml" ContentType="application/vnd.openxmlformats-officedocument.theme+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unknown"/>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Default Extension="jpeg" ContentType="image/jpeg"/>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docProps/app.xml" ContentType="application/vnd.openxmlformats-officedocument.extended-properties+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Default Extension="wdp" ContentType="image/vnd.ms-photo"/>
  <Override PartName="/ppt/slideMasters/slideMaster9.xml" ContentType="application/vnd.openxmlformats-officedocument.presentationml.slideMaster+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theme/theme7.xml" ContentType="application/vnd.openxmlformats-officedocument.theme+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bookmarkIdSeed="2">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Lst>
  <p:notesMasterIdLst>
    <p:notesMasterId r:id="rId21"/>
  </p:notesMasterIdLst>
  <p:sldIdLst>
    <p:sldId id="471" r:id="rId11"/>
    <p:sldId id="473" r:id="rId12"/>
    <p:sldId id="474" r:id="rId13"/>
    <p:sldId id="477" r:id="rId14"/>
    <p:sldId id="478" r:id="rId15"/>
    <p:sldId id="480" r:id="rId16"/>
    <p:sldId id="479" r:id="rId17"/>
    <p:sldId id="481" r:id="rId18"/>
    <p:sldId id="482" r:id="rId19"/>
    <p:sldId id="483" r:id="rId20"/>
  </p:sldIdLst>
  <p:sldSz cx="12190413" cy="6859588"/>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FFFFF"/>
    <a:srgbClr val="A92F2F"/>
    <a:srgbClr val="FDE6D3"/>
    <a:srgbClr val="F2D6C8"/>
    <a:srgbClr val="004195"/>
    <a:srgbClr val="7ECDF4"/>
    <a:srgbClr val="20324A"/>
    <a:srgbClr val="D1D1D1"/>
    <a:srgbClr val="1F474E"/>
    <a:srgbClr val="A4B652"/>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6685" autoAdjust="0"/>
    <p:restoredTop sz="97778" autoAdjust="0"/>
  </p:normalViewPr>
  <p:slideViewPr>
    <p:cSldViewPr snapToGrid="0" showGuides="1">
      <p:cViewPr varScale="1">
        <p:scale>
          <a:sx n="79" d="100"/>
          <a:sy n="79" d="100"/>
        </p:scale>
        <p:origin x="-96" y="-552"/>
      </p:cViewPr>
      <p:guideLst>
        <p:guide orient="horz" pos="2161"/>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pPr/>
              <a:t>2019/10/15</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pPr/>
              <a:t>‹#›</a:t>
            </a:fld>
            <a:endParaRPr lang="zh-CN" altLang="en-US"/>
          </a:p>
        </p:txBody>
      </p:sp>
    </p:spTree>
    <p:extLst>
      <p:ext uri="{BB962C8B-B14F-4D97-AF65-F5344CB8AC3E}">
        <p14:creationId xmlns="" xmlns:p14="http://schemas.microsoft.com/office/powerpoint/2010/main" val="4054275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p:cNvSpPr>
            <a:spLocks noGrp="1" noRot="1" noChangeAspect="1" noTextEdit="1"/>
          </p:cNvSpPr>
          <p:nvPr>
            <p:ph type="sldImg"/>
          </p:nvPr>
        </p:nvSpPr>
        <p:spPr bwMode="auto">
          <a:noFill/>
          <a:ln>
            <a:solidFill>
              <a:srgbClr val="000000"/>
            </a:solidFill>
            <a:miter lim="800000"/>
            <a:headEnd/>
            <a:tailEnd/>
          </a:ln>
        </p:spPr>
      </p:sp>
      <p:sp>
        <p:nvSpPr>
          <p:cNvPr id="91139"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9114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EBE7151-A4AC-4D01-A9DF-5A75D3044251}" type="slidenum">
              <a:rPr lang="zh-CN" altLang="en-US" smtClean="0">
                <a:solidFill>
                  <a:srgbClr val="000000"/>
                </a:solidFill>
                <a:latin typeface="Calibri" pitchFamily="34" charset="0"/>
                <a:ea typeface="宋体" pitchFamily="2" charset="-122"/>
              </a:rPr>
              <a:pPr fontAlgn="base">
                <a:spcBef>
                  <a:spcPct val="0"/>
                </a:spcBef>
                <a:spcAft>
                  <a:spcPct val="0"/>
                </a:spcAft>
                <a:defRPr/>
              </a:pPr>
              <a:t>10</a:t>
            </a:fld>
            <a:endParaRPr lang="zh-CN" altLang="en-US" smtClean="0">
              <a:solidFill>
                <a:srgbClr val="000000"/>
              </a:solidFill>
              <a:latin typeface="Calibri" pitchFamily="34" charset="0"/>
              <a:ea typeface="宋体"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幻灯片图像占位符 1"/>
          <p:cNvSpPr>
            <a:spLocks noGrp="1" noRot="1" noChangeAspect="1" noTextEdit="1"/>
          </p:cNvSpPr>
          <p:nvPr>
            <p:ph type="sldImg"/>
          </p:nvPr>
        </p:nvSpPr>
        <p:spPr bwMode="auto">
          <a:noFill/>
          <a:ln>
            <a:solidFill>
              <a:srgbClr val="000000"/>
            </a:solidFill>
            <a:miter lim="800000"/>
            <a:headEnd/>
            <a:tailEnd/>
          </a:ln>
        </p:spPr>
      </p:sp>
      <p:sp>
        <p:nvSpPr>
          <p:cNvPr id="73731"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72708"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9631593-B017-47F0-B2C6-1D34F77565CD}" type="slidenum">
              <a:rPr lang="zh-CN" altLang="en-US" smtClean="0">
                <a:cs typeface="等线"/>
              </a:rPr>
              <a:pPr fontAlgn="base">
                <a:spcBef>
                  <a:spcPct val="0"/>
                </a:spcBef>
                <a:spcAft>
                  <a:spcPct val="0"/>
                </a:spcAft>
                <a:defRPr/>
              </a:pPr>
              <a:t>2</a:t>
            </a:fld>
            <a:endParaRPr lang="zh-CN" altLang="en-US" smtClean="0">
              <a:cs typeface="等线"/>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幻灯片图像占位符 1"/>
          <p:cNvSpPr>
            <a:spLocks noGrp="1" noRot="1" noChangeAspect="1" noTextEdit="1"/>
          </p:cNvSpPr>
          <p:nvPr>
            <p:ph type="sldImg"/>
          </p:nvPr>
        </p:nvSpPr>
        <p:spPr bwMode="auto">
          <a:noFill/>
          <a:ln>
            <a:solidFill>
              <a:srgbClr val="000000"/>
            </a:solidFill>
            <a:miter lim="800000"/>
            <a:headEnd/>
            <a:tailEnd/>
          </a:ln>
        </p:spPr>
      </p:sp>
      <p:sp>
        <p:nvSpPr>
          <p:cNvPr id="80899"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79876"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A67445-E787-45FF-A1CE-48908F0B729E}" type="slidenum">
              <a:rPr lang="zh-CN" altLang="en-US" smtClean="0">
                <a:cs typeface="等线"/>
              </a:rPr>
              <a:pPr fontAlgn="base">
                <a:spcBef>
                  <a:spcPct val="0"/>
                </a:spcBef>
                <a:spcAft>
                  <a:spcPct val="0"/>
                </a:spcAft>
                <a:defRPr/>
              </a:pPr>
              <a:t>3</a:t>
            </a:fld>
            <a:endParaRPr lang="zh-CN" altLang="en-US" smtClean="0">
              <a:cs typeface="等线"/>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幻灯片图像占位符 1"/>
          <p:cNvSpPr>
            <a:spLocks noGrp="1" noRot="1" noChangeAspect="1" noTextEdit="1"/>
          </p:cNvSpPr>
          <p:nvPr>
            <p:ph type="sldImg"/>
          </p:nvPr>
        </p:nvSpPr>
        <p:spPr bwMode="auto">
          <a:noFill/>
          <a:ln>
            <a:solidFill>
              <a:srgbClr val="000000"/>
            </a:solidFill>
            <a:miter lim="800000"/>
            <a:headEnd/>
            <a:tailEnd/>
          </a:ln>
        </p:spPr>
      </p:sp>
      <p:sp>
        <p:nvSpPr>
          <p:cNvPr id="80899"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79876"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A67445-E787-45FF-A1CE-48908F0B729E}" type="slidenum">
              <a:rPr lang="zh-CN" altLang="en-US" smtClean="0">
                <a:cs typeface="等线"/>
              </a:rPr>
              <a:pPr fontAlgn="base">
                <a:spcBef>
                  <a:spcPct val="0"/>
                </a:spcBef>
                <a:spcAft>
                  <a:spcPct val="0"/>
                </a:spcAft>
                <a:defRPr/>
              </a:pPr>
              <a:t>4</a:t>
            </a:fld>
            <a:endParaRPr lang="zh-CN" altLang="en-US" smtClean="0">
              <a:cs typeface="等线"/>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幻灯片图像占位符 1"/>
          <p:cNvSpPr>
            <a:spLocks noGrp="1" noRot="1" noChangeAspect="1" noTextEdit="1"/>
          </p:cNvSpPr>
          <p:nvPr>
            <p:ph type="sldImg"/>
          </p:nvPr>
        </p:nvSpPr>
        <p:spPr bwMode="auto">
          <a:noFill/>
          <a:ln>
            <a:solidFill>
              <a:srgbClr val="000000"/>
            </a:solidFill>
            <a:miter lim="800000"/>
            <a:headEnd/>
            <a:tailEnd/>
          </a:ln>
        </p:spPr>
      </p:sp>
      <p:sp>
        <p:nvSpPr>
          <p:cNvPr id="80899"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79876"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A67445-E787-45FF-A1CE-48908F0B729E}" type="slidenum">
              <a:rPr lang="zh-CN" altLang="en-US" smtClean="0">
                <a:cs typeface="等线"/>
              </a:rPr>
              <a:pPr fontAlgn="base">
                <a:spcBef>
                  <a:spcPct val="0"/>
                </a:spcBef>
                <a:spcAft>
                  <a:spcPct val="0"/>
                </a:spcAft>
                <a:defRPr/>
              </a:pPr>
              <a:t>5</a:t>
            </a:fld>
            <a:endParaRPr lang="zh-CN" altLang="en-US" smtClean="0">
              <a:cs typeface="等线"/>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幻灯片图像占位符 1"/>
          <p:cNvSpPr>
            <a:spLocks noGrp="1" noRot="1" noChangeAspect="1" noTextEdit="1"/>
          </p:cNvSpPr>
          <p:nvPr>
            <p:ph type="sldImg"/>
          </p:nvPr>
        </p:nvSpPr>
        <p:spPr bwMode="auto">
          <a:noFill/>
          <a:ln>
            <a:solidFill>
              <a:srgbClr val="000000"/>
            </a:solidFill>
            <a:miter lim="800000"/>
            <a:headEnd/>
            <a:tailEnd/>
          </a:ln>
        </p:spPr>
      </p:sp>
      <p:sp>
        <p:nvSpPr>
          <p:cNvPr id="73731"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72708"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9631593-B017-47F0-B2C6-1D34F77565CD}" type="slidenum">
              <a:rPr lang="zh-CN" altLang="en-US" smtClean="0">
                <a:cs typeface="等线"/>
              </a:rPr>
              <a:pPr fontAlgn="base">
                <a:spcBef>
                  <a:spcPct val="0"/>
                </a:spcBef>
                <a:spcAft>
                  <a:spcPct val="0"/>
                </a:spcAft>
                <a:defRPr/>
              </a:pPr>
              <a:t>6</a:t>
            </a:fld>
            <a:endParaRPr lang="zh-CN" altLang="en-US" smtClean="0">
              <a:cs typeface="等线"/>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幻灯片图像占位符 1"/>
          <p:cNvSpPr>
            <a:spLocks noGrp="1" noRot="1" noChangeAspect="1" noTextEdit="1"/>
          </p:cNvSpPr>
          <p:nvPr>
            <p:ph type="sldImg"/>
          </p:nvPr>
        </p:nvSpPr>
        <p:spPr bwMode="auto">
          <a:noFill/>
          <a:ln>
            <a:solidFill>
              <a:srgbClr val="000000"/>
            </a:solidFill>
            <a:miter lim="800000"/>
            <a:headEnd/>
            <a:tailEnd/>
          </a:ln>
        </p:spPr>
      </p:sp>
      <p:sp>
        <p:nvSpPr>
          <p:cNvPr id="80899"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79876"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A67445-E787-45FF-A1CE-48908F0B729E}" type="slidenum">
              <a:rPr lang="zh-CN" altLang="en-US" smtClean="0">
                <a:cs typeface="等线"/>
              </a:rPr>
              <a:pPr fontAlgn="base">
                <a:spcBef>
                  <a:spcPct val="0"/>
                </a:spcBef>
                <a:spcAft>
                  <a:spcPct val="0"/>
                </a:spcAft>
                <a:defRPr/>
              </a:pPr>
              <a:t>7</a:t>
            </a:fld>
            <a:endParaRPr lang="zh-CN" altLang="en-US" smtClean="0">
              <a:cs typeface="等线"/>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幻灯片图像占位符 1"/>
          <p:cNvSpPr>
            <a:spLocks noGrp="1" noRot="1" noChangeAspect="1" noTextEdit="1"/>
          </p:cNvSpPr>
          <p:nvPr>
            <p:ph type="sldImg"/>
          </p:nvPr>
        </p:nvSpPr>
        <p:spPr bwMode="auto">
          <a:noFill/>
          <a:ln>
            <a:solidFill>
              <a:srgbClr val="000000"/>
            </a:solidFill>
            <a:miter lim="800000"/>
            <a:headEnd/>
            <a:tailEnd/>
          </a:ln>
        </p:spPr>
      </p:sp>
      <p:sp>
        <p:nvSpPr>
          <p:cNvPr id="80899"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79876"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A67445-E787-45FF-A1CE-48908F0B729E}" type="slidenum">
              <a:rPr lang="zh-CN" altLang="en-US" smtClean="0">
                <a:cs typeface="等线"/>
              </a:rPr>
              <a:pPr fontAlgn="base">
                <a:spcBef>
                  <a:spcPct val="0"/>
                </a:spcBef>
                <a:spcAft>
                  <a:spcPct val="0"/>
                </a:spcAft>
                <a:defRPr/>
              </a:pPr>
              <a:t>8</a:t>
            </a:fld>
            <a:endParaRPr lang="zh-CN" altLang="en-US" smtClean="0">
              <a:cs typeface="等线"/>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幻灯片图像占位符 1"/>
          <p:cNvSpPr>
            <a:spLocks noGrp="1" noRot="1" noChangeAspect="1" noTextEdit="1"/>
          </p:cNvSpPr>
          <p:nvPr>
            <p:ph type="sldImg"/>
          </p:nvPr>
        </p:nvSpPr>
        <p:spPr bwMode="auto">
          <a:noFill/>
          <a:ln>
            <a:solidFill>
              <a:srgbClr val="000000"/>
            </a:solidFill>
            <a:miter lim="800000"/>
            <a:headEnd/>
            <a:tailEnd/>
          </a:ln>
        </p:spPr>
      </p:sp>
      <p:sp>
        <p:nvSpPr>
          <p:cNvPr id="80899"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79876"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A67445-E787-45FF-A1CE-48908F0B729E}" type="slidenum">
              <a:rPr lang="zh-CN" altLang="en-US" smtClean="0">
                <a:cs typeface="等线"/>
              </a:rPr>
              <a:pPr fontAlgn="base">
                <a:spcBef>
                  <a:spcPct val="0"/>
                </a:spcBef>
                <a:spcAft>
                  <a:spcPct val="0"/>
                </a:spcAft>
                <a:defRPr/>
              </a:pPr>
              <a:t>9</a:t>
            </a:fld>
            <a:endParaRPr lang="zh-CN" altLang="en-US" smtClean="0">
              <a:cs typeface="等线"/>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pPr/>
              <a:t>2019/10/15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pPr/>
              <a:t>2019/10/15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pPr/>
              <a:t>2019/10/15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pPr>
                <a:defRPr/>
              </a:pPr>
              <a:t>10/15/2019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pPr>
                <a:defRPr/>
              </a:pPr>
              <a:t>10/15/2019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pPr>
                <a:defRPr/>
              </a:p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cSld>
  <p:clrMapOvr>
    <a:masterClrMapping/>
  </p:clrMapOvr>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pPr>
                <a:defRPr/>
              </a:pPr>
              <a:t>10/15/2019</a:t>
            </a:fld>
            <a:endParaRPr lang="en-US" dirty="0">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pPr>
                <a:defRPr/>
              </a:pPr>
              <a:t>10/15/2019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pPr>
                <a:defRPr/>
              </a:pPr>
              <a:t>10/15/2019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pPr>
                <a:defRPr/>
              </a:p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cSld>
  <p:clrMapOvr>
    <a:masterClrMapping/>
  </p:clrMapOvr>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pPr>
                <a:defRPr/>
              </a:pPr>
              <a:t>10/15/2019</a:t>
            </a:fld>
            <a:endParaRPr lang="en-US" dirty="0">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pPr>
                <a:defRPr/>
              </a:pPr>
              <a:t>10/15/2019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pPr>
                <a:defRPr/>
              </a:pPr>
              <a:t>10/15/2019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pPr>
                <a:defRPr/>
              </a:p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cSld>
  <p:clrMapOvr>
    <a:masterClrMapping/>
  </p:clrMapOvr>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pPr/>
              <a:t>2019/10/15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pPr>
                <a:defRPr/>
              </a:pPr>
              <a:t>10/15/2019</a:t>
            </a:fld>
            <a:endParaRPr lang="en-US" dirty="0">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pPr>
                <a:defRPr/>
              </a:pPr>
              <a:t>10/15/2019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pPr>
                <a:defRPr/>
              </a:pPr>
              <a:t>10/15/2019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pPr>
                <a:defRPr/>
              </a:p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cSld>
  <p:clrMapOvr>
    <a:masterClrMapping/>
  </p:clrMapOvr>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pPr>
                <a:defRPr/>
              </a:pPr>
              <a:t>10/15/2019</a:t>
            </a:fld>
            <a:endParaRPr lang="en-US" dirty="0">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pPr>
                <a:defRPr/>
              </a:pPr>
              <a:t>10/15/2019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pPr>
                <a:defRPr/>
              </a:pPr>
              <a:t>10/15/2019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pPr>
                <a:defRPr/>
              </a:p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cSld>
  <p:clrMapOvr>
    <a:masterClrMapping/>
  </p:clrMapOvr>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pPr>
                <a:defRPr/>
              </a:pPr>
              <a:t>10/15/2019</a:t>
            </a:fld>
            <a:endParaRPr lang="en-US" dirty="0">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pPr>
                <a:defRPr/>
              </a:pPr>
              <a:t>10/15/2019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pPr>
                <a:defRPr/>
              </a:pPr>
              <a:t>10/15/2019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pPr>
                <a:defRPr/>
              </a:p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cSld>
  <p:clrMapOvr>
    <a:masterClrMapping/>
  </p:clrMapOvr>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pPr>
                <a:defRPr/>
              </a:pPr>
              <a:t>10/15/2019</a:t>
            </a:fld>
            <a:endParaRPr lang="en-US" dirty="0">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pPr/>
              <a:t>2019/10/15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pPr>
                <a:defRPr/>
              </a:pPr>
              <a:t>10/15/2019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pPr>
                <a:defRPr/>
              </a:pPr>
              <a:t>10/15/2019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pPr>
                <a:defRPr/>
              </a:p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cSld>
  <p:clrMapOvr>
    <a:masterClrMapping/>
  </p:clrMapOvr>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pPr>
                <a:defRPr/>
              </a:pPr>
              <a:t>10/15/2019</a:t>
            </a:fld>
            <a:endParaRPr lang="en-US" dirty="0">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pPr>
                <a:defRPr/>
              </a:pPr>
              <a:t>10/15/2019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pPr>
                <a:defRPr/>
              </a:pPr>
              <a:t>10/15/2019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pPr>
                <a:defRPr/>
              </a:p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cSld>
  <p:clrMapOvr>
    <a:masterClrMapping/>
  </p:clrMapOvr>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pPr>
                <a:defRPr/>
              </a:pPr>
              <a:t>10/15/2019</a:t>
            </a:fld>
            <a:endParaRPr lang="en-US" dirty="0">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10/15/2019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10/15/2019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800" indent="0">
              <a:buNone/>
              <a:defRPr sz="1900">
                <a:solidFill>
                  <a:schemeClr val="tx1">
                    <a:tint val="75000"/>
                  </a:schemeClr>
                </a:solidFill>
              </a:defRPr>
            </a:lvl4pPr>
            <a:lvl5pPr marL="2438400" indent="0">
              <a:buNone/>
              <a:defRPr sz="1900">
                <a:solidFill>
                  <a:schemeClr val="tx1">
                    <a:tint val="75000"/>
                  </a:schemeClr>
                </a:solidFill>
              </a:defRPr>
            </a:lvl5pPr>
            <a:lvl6pPr marL="3048000" indent="0">
              <a:buNone/>
              <a:defRPr sz="1900">
                <a:solidFill>
                  <a:schemeClr val="tx1">
                    <a:tint val="75000"/>
                  </a:schemeClr>
                </a:solidFill>
              </a:defRPr>
            </a:lvl6pPr>
            <a:lvl7pPr marL="3657600" indent="0">
              <a:buNone/>
              <a:defRPr sz="1900">
                <a:solidFill>
                  <a:schemeClr val="tx1">
                    <a:tint val="75000"/>
                  </a:schemeClr>
                </a:solidFill>
              </a:defRPr>
            </a:lvl7pPr>
            <a:lvl8pPr marL="4267200" indent="0">
              <a:buNone/>
              <a:defRPr sz="1900">
                <a:solidFill>
                  <a:schemeClr val="tx1">
                    <a:tint val="75000"/>
                  </a:schemeClr>
                </a:solidFill>
              </a:defRPr>
            </a:lvl8pPr>
            <a:lvl9pPr marL="487680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10/15/2019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10/15/2019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pPr/>
              <a:t>2019/10/15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600" indent="0">
              <a:buNone/>
              <a:defRPr sz="2700" b="1"/>
            </a:lvl2pPr>
            <a:lvl3pPr marL="1219200" indent="0">
              <a:buNone/>
              <a:defRPr sz="2400" b="1"/>
            </a:lvl3pPr>
            <a:lvl4pPr marL="1828800" indent="0">
              <a:buNone/>
              <a:defRPr sz="2200" b="1"/>
            </a:lvl4pPr>
            <a:lvl5pPr marL="2438400" indent="0">
              <a:buNone/>
              <a:defRPr sz="2200" b="1"/>
            </a:lvl5pPr>
            <a:lvl6pPr marL="3048000" indent="0">
              <a:buNone/>
              <a:defRPr sz="2200" b="1"/>
            </a:lvl6pPr>
            <a:lvl7pPr marL="3657600" indent="0">
              <a:buNone/>
              <a:defRPr sz="2200" b="1"/>
            </a:lvl7pPr>
            <a:lvl8pPr marL="4267200" indent="0">
              <a:buNone/>
              <a:defRPr sz="2200" b="1"/>
            </a:lvl8pPr>
            <a:lvl9pPr marL="4876800"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600" indent="0">
              <a:buNone/>
              <a:defRPr sz="2700" b="1"/>
            </a:lvl2pPr>
            <a:lvl3pPr marL="1219200" indent="0">
              <a:buNone/>
              <a:defRPr sz="2400" b="1"/>
            </a:lvl3pPr>
            <a:lvl4pPr marL="1828800" indent="0">
              <a:buNone/>
              <a:defRPr sz="2200" b="1"/>
            </a:lvl4pPr>
            <a:lvl5pPr marL="2438400" indent="0">
              <a:buNone/>
              <a:defRPr sz="2200" b="1"/>
            </a:lvl5pPr>
            <a:lvl6pPr marL="3048000" indent="0">
              <a:buNone/>
              <a:defRPr sz="2200" b="1"/>
            </a:lvl6pPr>
            <a:lvl7pPr marL="3657600" indent="0">
              <a:buNone/>
              <a:defRPr sz="2200" b="1"/>
            </a:lvl7pPr>
            <a:lvl8pPr marL="4267200" indent="0">
              <a:buNone/>
              <a:defRPr sz="2200" b="1"/>
            </a:lvl8pPr>
            <a:lvl9pPr marL="4876800"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10/15/2019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10/15/2019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10/15/2019</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600" indent="0">
              <a:buNone/>
              <a:defRPr sz="1600"/>
            </a:lvl2pPr>
            <a:lvl3pPr marL="1219200" indent="0">
              <a:buNone/>
              <a:defRPr sz="1400"/>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10/15/2019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600" indent="0">
              <a:buNone/>
              <a:defRPr sz="3800"/>
            </a:lvl2pPr>
            <a:lvl3pPr marL="1219200" indent="0">
              <a:buNone/>
              <a:defRPr sz="3200"/>
            </a:lvl3pPr>
            <a:lvl4pPr marL="1828800" indent="0">
              <a:buNone/>
              <a:defRPr sz="2700"/>
            </a:lvl4pPr>
            <a:lvl5pPr marL="2438400" indent="0">
              <a:buNone/>
              <a:defRPr sz="2700"/>
            </a:lvl5pPr>
            <a:lvl6pPr marL="3048000" indent="0">
              <a:buNone/>
              <a:defRPr sz="2700"/>
            </a:lvl6pPr>
            <a:lvl7pPr marL="3657600" indent="0">
              <a:buNone/>
              <a:defRPr sz="2700"/>
            </a:lvl7pPr>
            <a:lvl8pPr marL="4267200" indent="0">
              <a:buNone/>
              <a:defRPr sz="2700"/>
            </a:lvl8pPr>
            <a:lvl9pPr marL="4876800"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600" indent="0">
              <a:buNone/>
              <a:defRPr sz="1600"/>
            </a:lvl2pPr>
            <a:lvl3pPr marL="1219200" indent="0">
              <a:buNone/>
              <a:defRPr sz="1400"/>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10/15/2019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10/15/2019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10/15/2019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pPr/>
              <a:t>2019/10/15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pPr/>
              <a:t>2019/10/15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pPr/>
              <a:t>2019/10/15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pPr/>
              <a:t>2019/10/15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pPr/>
              <a:t>2019/10/15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image" Target="../media/image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image" Target="../media/image1.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5" Type="http://schemas.openxmlformats.org/officeDocument/2006/relationships/image" Target="../media/image1.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image" Target="../media/image1.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5" Type="http://schemas.openxmlformats.org/officeDocument/2006/relationships/image" Target="../media/image1.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pPr/>
              <a:t>2019/10/15</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10/15/2019</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hf hdr="0" ftr="0" dt="0"/>
  <p:txStyles>
    <p:titleStyle>
      <a:lvl1pPr algn="ctr" defTabSz="1218565"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pPr>
                <a:defRPr/>
              </a:pPr>
              <a:t>10/15/2019</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pPr>
                <a:defRPr/>
              </a:p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pPr>
                <a:defRPr/>
              </a:pPr>
              <a:t>10/15/2019</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pPr>
                <a:defRPr/>
              </a:p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pPr>
                <a:defRPr/>
              </a:pPr>
              <a:t>10/15/2019</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pPr>
                <a:defRPr/>
              </a:p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pPr>
                <a:defRPr/>
              </a:pPr>
              <a:t>10/15/2019</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pPr>
                <a:defRPr/>
              </a:p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pPr>
                <a:defRPr/>
              </a:pPr>
              <a:t>10/15/2019</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pPr>
                <a:defRPr/>
              </a:p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pPr>
                <a:defRPr/>
              </a:pPr>
              <a:t>10/15/2019</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pPr>
                <a:defRPr/>
              </a:p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pPr>
                <a:defRPr/>
              </a:pPr>
              <a:t>10/15/2019</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pPr>
                <a:defRPr/>
              </a:p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pPr>
                <a:defRPr/>
              </a:pPr>
              <a:t>10/15/2019</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pPr>
                <a:defRPr/>
              </a:p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media" Target="../media/media1.mp3"/><Relationship Id="rId3" Type="http://schemas.openxmlformats.org/officeDocument/2006/relationships/notesSlide" Target="../notesSlides/notesSlide1.xml"/><Relationship Id="rId7" Type="http://schemas.openxmlformats.org/officeDocument/2006/relationships/image" Target="../media/image5.png"/><Relationship Id="rId12" Type="http://schemas.microsoft.com/office/2007/relationships/hdphoto" Target="../media/hdphoto5.wdp"/><Relationship Id="rId2" Type="http://schemas.openxmlformats.org/officeDocument/2006/relationships/slideLayout" Target="../slideLayouts/slideLayout43.xml"/><Relationship Id="rId16" Type="http://schemas.microsoft.com/office/2007/relationships/hdphoto" Target="../media/hdphoto6.wdp"/><Relationship Id="rId1" Type="http://schemas.openxmlformats.org/officeDocument/2006/relationships/video" Target="NULL" TargetMode="External"/><Relationship Id="rId6" Type="http://schemas.microsoft.com/office/2007/relationships/hdphoto" Target="../media/hdphoto2.wdp"/><Relationship Id="rId11" Type="http://schemas.openxmlformats.org/officeDocument/2006/relationships/image" Target="../media/image7.png"/><Relationship Id="rId15" Type="http://schemas.openxmlformats.org/officeDocument/2006/relationships/image" Target="../media/image9.png"/><Relationship Id="rId10" Type="http://schemas.microsoft.com/office/2007/relationships/hdphoto" Target="../media/hdphoto4.wdp"/><Relationship Id="rId4" Type="http://schemas.openxmlformats.org/officeDocument/2006/relationships/image" Target="../media/image4.png"/><Relationship Id="rId9" Type="http://schemas.openxmlformats.org/officeDocument/2006/relationships/image" Target="../media/image6.pn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3.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3.xml"/><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3.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4" cstate="print">
            <a:extLst>
              <a:ext uri="{BEBA8EAE-BF5A-486C-A8C5-ECC9F3942E4B}">
                <a14:imgProps xmlns="" xmlns:a14="http://schemas.microsoft.com/office/drawing/2010/main">
                  <a14:imgLayer r:embed="rId6">
                    <a14:imgEffect>
                      <a14:brightnessContrast bright="10000" contrast="18000"/>
                    </a14:imgEffect>
                    <a14:imgEffect>
                      <a14:sharpenSoften amount="35000"/>
                    </a14:imgEffect>
                  </a14:imgLayer>
                </a14:imgProps>
              </a:ext>
              <a:ext uri="{28A0092B-C50C-407E-A947-70E740481C1C}">
                <a14:useLocalDpi xmlns="" xmlns:a14="http://schemas.microsoft.com/office/drawing/2010/main" val="0"/>
              </a:ext>
            </a:extLst>
          </a:blip>
          <a:stretch>
            <a:fillRect/>
          </a:stretch>
        </p:blipFill>
        <p:spPr>
          <a:xfrm rot="317615">
            <a:off x="-160333" y="2255114"/>
            <a:ext cx="3039293" cy="4288702"/>
          </a:xfrm>
          <a:prstGeom prst="rect">
            <a:avLst/>
          </a:prstGeom>
        </p:spPr>
      </p:pic>
      <p:pic>
        <p:nvPicPr>
          <p:cNvPr id="18" name="图片 17"/>
          <p:cNvPicPr>
            <a:picLocks noChangeAspect="1"/>
          </p:cNvPicPr>
          <p:nvPr/>
        </p:nvPicPr>
        <p:blipFill rotWithShape="1">
          <a:blip r:embed="rId7" cstate="print">
            <a:extLst>
              <a:ext uri="{BEBA8EAE-BF5A-486C-A8C5-ECC9F3942E4B}">
                <a14:imgProps xmlns="" xmlns:a14="http://schemas.microsoft.com/office/drawing/2010/main">
                  <a14:imgLayer r:embed="rId8">
                    <a14:imgEffect>
                      <a14:saturation sat="300000"/>
                    </a14:imgEffect>
                  </a14:imgLayer>
                </a14:imgProps>
              </a:ext>
              <a:ext uri="{28A0092B-C50C-407E-A947-70E740481C1C}">
                <a14:useLocalDpi xmlns="" xmlns:a14="http://schemas.microsoft.com/office/drawing/2010/main" val="0"/>
              </a:ext>
            </a:extLst>
          </a:blip>
          <a:srcRect/>
          <a:stretch>
            <a:fillRect/>
          </a:stretch>
        </p:blipFill>
        <p:spPr>
          <a:xfrm flipH="1">
            <a:off x="8806993" y="1339686"/>
            <a:ext cx="3383420" cy="5788847"/>
          </a:xfrm>
          <a:prstGeom prst="rect">
            <a:avLst/>
          </a:prstGeom>
        </p:spPr>
      </p:pic>
      <p:pic>
        <p:nvPicPr>
          <p:cNvPr id="29" name="图片 28"/>
          <p:cNvPicPr>
            <a:picLocks noChangeAspect="1"/>
          </p:cNvPicPr>
          <p:nvPr/>
        </p:nvPicPr>
        <p:blipFill>
          <a:blip r:embed="rId9">
            <a:extLst>
              <a:ext uri="{BEBA8EAE-BF5A-486C-A8C5-ECC9F3942E4B}">
                <a14:imgProps xmlns="" xmlns:a14="http://schemas.microsoft.com/office/drawing/2010/main">
                  <a14:imgLayer r:embed="rId10">
                    <a14:imgEffect>
                      <a14:brightnessContrast bright="20000"/>
                    </a14:imgEffect>
                  </a14:imgLayer>
                </a14:imgProps>
              </a:ext>
              <a:ext uri="{28A0092B-C50C-407E-A947-70E740481C1C}">
                <a14:useLocalDpi xmlns="" xmlns:a14="http://schemas.microsoft.com/office/drawing/2010/main" val="0"/>
              </a:ext>
            </a:extLst>
          </a:blip>
          <a:stretch>
            <a:fillRect/>
          </a:stretch>
        </p:blipFill>
        <p:spPr>
          <a:xfrm>
            <a:off x="402724" y="193295"/>
            <a:ext cx="12190413" cy="6859587"/>
          </a:xfrm>
          <a:prstGeom prst="rect">
            <a:avLst/>
          </a:prstGeom>
        </p:spPr>
      </p:pic>
      <p:pic>
        <p:nvPicPr>
          <p:cNvPr id="10" name="图片 9"/>
          <p:cNvPicPr>
            <a:picLocks noChangeAspect="1"/>
          </p:cNvPicPr>
          <p:nvPr/>
        </p:nvPicPr>
        <p:blipFill>
          <a:blip r:embed="rId11">
            <a:extLst>
              <a:ext uri="{BEBA8EAE-BF5A-486C-A8C5-ECC9F3942E4B}">
                <a14:imgProps xmlns="" xmlns:a14="http://schemas.microsoft.com/office/drawing/2010/main">
                  <a14:imgLayer r:embed="rId12">
                    <a14:imgEffect>
                      <a14:brightnessContrast bright="20000"/>
                    </a14:imgEffect>
                  </a14:imgLayer>
                </a14:imgProps>
              </a:ext>
              <a:ext uri="{28A0092B-C50C-407E-A947-70E740481C1C}">
                <a14:useLocalDpi xmlns="" xmlns:a14="http://schemas.microsoft.com/office/drawing/2010/main" val="0"/>
              </a:ext>
            </a:extLst>
          </a:blip>
          <a:stretch>
            <a:fillRect/>
          </a:stretch>
        </p:blipFill>
        <p:spPr>
          <a:xfrm flipH="1">
            <a:off x="-1" y="0"/>
            <a:ext cx="5700939" cy="2048775"/>
          </a:xfrm>
          <a:prstGeom prst="rect">
            <a:avLst/>
          </a:prstGeom>
        </p:spPr>
      </p:pic>
      <p:pic>
        <p:nvPicPr>
          <p:cNvPr id="72" name="Strength Of A Thousand Men(1)">
            <a:hlinkClick r:id="" action="ppaction://media"/>
          </p:cNvPr>
          <p:cNvPicPr>
            <a:picLocks noChangeAspect="1"/>
          </p:cNvPicPr>
          <p:nvPr>
            <a:videoFile r:link="rId1"/>
            <p:extLst>
              <p:ext uri="{DAA4B4D4-6D71-4841-9C94-3DE7FCFB9230}">
                <p14:media xmlns="" xmlns:p14="http://schemas.microsoft.com/office/powerpoint/2010/main" r:embed="rId13"/>
              </p:ext>
            </p:extLst>
          </p:nvPr>
        </p:nvPicPr>
        <p:blipFill>
          <a:blip r:embed="rId14"/>
          <a:stretch>
            <a:fillRect/>
          </a:stretch>
        </p:blipFill>
        <p:spPr>
          <a:xfrm>
            <a:off x="-6350" y="-1576070"/>
            <a:ext cx="812694" cy="812988"/>
          </a:xfrm>
          <a:prstGeom prst="rect">
            <a:avLst/>
          </a:prstGeom>
        </p:spPr>
      </p:pic>
      <p:sp>
        <p:nvSpPr>
          <p:cNvPr id="57" name="TextBox 5"/>
          <p:cNvSpPr txBox="1"/>
          <p:nvPr/>
        </p:nvSpPr>
        <p:spPr>
          <a:xfrm>
            <a:off x="675612" y="2543717"/>
            <a:ext cx="10100842" cy="584775"/>
          </a:xfrm>
          <a:prstGeom prst="rect">
            <a:avLst/>
          </a:prstGeom>
          <a:noFill/>
        </p:spPr>
        <p:txBody>
          <a:bodyPr wrap="none" rtlCol="0">
            <a:spAutoFit/>
          </a:bodyPr>
          <a:lstStyle/>
          <a:p>
            <a:pPr algn="ctr" fontAlgn="base">
              <a:spcBef>
                <a:spcPct val="0"/>
              </a:spcBef>
              <a:spcAft>
                <a:spcPct val="0"/>
              </a:spcAft>
              <a:buFont typeface="Arial" panose="020B0604020202020204" pitchFamily="34" charset="0"/>
              <a:buNone/>
            </a:pPr>
            <a:r>
              <a:rPr lang="zh-CN" altLang="en-US" sz="3200" b="1" dirty="0" smtClean="0">
                <a:solidFill>
                  <a:srgbClr val="FF0000"/>
                </a:solidFill>
                <a:latin typeface="微软雅黑" panose="020B0503020204020204" charset="-122"/>
                <a:ea typeface="微软雅黑" panose="020B0503020204020204" charset="-122"/>
              </a:rPr>
              <a:t>“不忘初心，牢记使命”“主题</a:t>
            </a:r>
            <a:r>
              <a:rPr lang="zh-CN" altLang="en-US" sz="3200" b="1" dirty="0" smtClean="0">
                <a:solidFill>
                  <a:srgbClr val="FF0000"/>
                </a:solidFill>
                <a:latin typeface="微软雅黑" panose="020B0503020204020204" charset="-122"/>
                <a:ea typeface="微软雅黑" panose="020B0503020204020204" charset="-122"/>
              </a:rPr>
              <a:t>教育</a:t>
            </a:r>
            <a:r>
              <a:rPr lang="en-US" altLang="zh-CN" sz="3200" b="1" dirty="0" smtClean="0">
                <a:solidFill>
                  <a:srgbClr val="FF0000"/>
                </a:solidFill>
                <a:latin typeface="微软雅黑" panose="020B0503020204020204" charset="-122"/>
                <a:ea typeface="微软雅黑" panose="020B0503020204020204" charset="-122"/>
              </a:rPr>
              <a:t>——</a:t>
            </a:r>
            <a:r>
              <a:rPr lang="zh-CN" altLang="en-US" sz="3200" b="1" dirty="0" smtClean="0">
                <a:solidFill>
                  <a:srgbClr val="FF0000"/>
                </a:solidFill>
                <a:latin typeface="微软雅黑" panose="020B0503020204020204" charset="-122"/>
                <a:ea typeface="微软雅黑" panose="020B0503020204020204" charset="-122"/>
              </a:rPr>
              <a:t>调研工作汇报</a:t>
            </a:r>
            <a:endParaRPr lang="zh-CN" altLang="en-US" sz="3200" b="1" dirty="0">
              <a:solidFill>
                <a:srgbClr val="FF0000"/>
              </a:solidFill>
              <a:latin typeface="微软雅黑" panose="020B0503020204020204" charset="-122"/>
              <a:ea typeface="微软雅黑" panose="020B0503020204020204" charset="-122"/>
            </a:endParaRPr>
          </a:p>
        </p:txBody>
      </p:sp>
      <p:sp>
        <p:nvSpPr>
          <p:cNvPr id="60" name="TextBox 2"/>
          <p:cNvSpPr txBox="1"/>
          <p:nvPr/>
        </p:nvSpPr>
        <p:spPr>
          <a:xfrm>
            <a:off x="3248526" y="3655907"/>
            <a:ext cx="6424863" cy="461665"/>
          </a:xfrm>
          <a:prstGeom prst="rect">
            <a:avLst/>
          </a:prstGeom>
          <a:noFill/>
        </p:spPr>
        <p:txBody>
          <a:bodyPr wrap="square" rtlCol="0">
            <a:spAutoFit/>
          </a:bodyPr>
          <a:lstStyle/>
          <a:p>
            <a:pPr algn="ctr" fontAlgn="base">
              <a:spcBef>
                <a:spcPct val="0"/>
              </a:spcBef>
              <a:spcAft>
                <a:spcPct val="0"/>
              </a:spcAft>
              <a:buFont typeface="Arial" panose="020B0604020202020204" pitchFamily="34" charset="0"/>
              <a:buNone/>
            </a:pPr>
            <a:r>
              <a:rPr lang="en-US" altLang="zh-CN" sz="2400" b="1" dirty="0" smtClean="0">
                <a:solidFill>
                  <a:srgbClr val="FF0000"/>
                </a:solidFill>
                <a:latin typeface="微软雅黑" panose="020B0503020204020204" charset="-122"/>
                <a:ea typeface="微软雅黑" panose="020B0503020204020204" charset="-122"/>
              </a:rPr>
              <a:t>——</a:t>
            </a:r>
            <a:r>
              <a:rPr lang="zh-CN" altLang="en-US" sz="2400" b="1" dirty="0" smtClean="0">
                <a:solidFill>
                  <a:srgbClr val="FF0000"/>
                </a:solidFill>
                <a:latin typeface="微软雅黑" panose="020B0503020204020204" charset="-122"/>
                <a:ea typeface="微软雅黑" panose="020B0503020204020204" charset="-122"/>
              </a:rPr>
              <a:t>关于</a:t>
            </a:r>
            <a:r>
              <a:rPr lang="zh-CN" altLang="en-US" sz="2400" b="1" dirty="0" smtClean="0">
                <a:solidFill>
                  <a:srgbClr val="FF0000"/>
                </a:solidFill>
                <a:latin typeface="微软雅黑" panose="020B0503020204020204" charset="-122"/>
                <a:ea typeface="微软雅黑" panose="020B0503020204020204" charset="-122"/>
              </a:rPr>
              <a:t>提升基层党组织工作效能</a:t>
            </a:r>
            <a:r>
              <a:rPr lang="zh-CN" altLang="en-US" sz="2400" b="1" dirty="0" smtClean="0">
                <a:solidFill>
                  <a:srgbClr val="FF0000"/>
                </a:solidFill>
                <a:latin typeface="微软雅黑" panose="020B0503020204020204" charset="-122"/>
                <a:ea typeface="微软雅黑" panose="020B0503020204020204" charset="-122"/>
              </a:rPr>
              <a:t>的调研报告</a:t>
            </a:r>
            <a:endParaRPr lang="zh-CN" altLang="en-US" sz="2400" b="1" dirty="0">
              <a:solidFill>
                <a:srgbClr val="FF0000"/>
              </a:solidFill>
              <a:latin typeface="微软雅黑" panose="020B0503020204020204" charset="-122"/>
              <a:ea typeface="微软雅黑" panose="020B0503020204020204" charset="-122"/>
            </a:endParaRPr>
          </a:p>
        </p:txBody>
      </p:sp>
      <p:sp>
        <p:nvSpPr>
          <p:cNvPr id="16" name="原创设计师QQ5854324           _16"/>
          <p:cNvSpPr txBox="1">
            <a:spLocks noChangeArrowheads="1"/>
          </p:cNvSpPr>
          <p:nvPr/>
        </p:nvSpPr>
        <p:spPr bwMode="auto">
          <a:xfrm>
            <a:off x="3884070" y="5462368"/>
            <a:ext cx="4849960" cy="5775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2" tIns="45711" rIns="91422" bIns="45711"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anose="02010609030101010101"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zh-CN" altLang="en-US" sz="1600" b="0" dirty="0" smtClean="0">
                <a:solidFill>
                  <a:schemeClr val="tx1"/>
                </a:solidFill>
                <a:latin typeface="微软雅黑" panose="020B0503020204020204" charset="-122"/>
                <a:ea typeface="微软雅黑" panose="020B0503020204020204" charset="-122"/>
              </a:rPr>
              <a:t>服装学院党委中法学生党支部</a:t>
            </a:r>
            <a:endParaRPr lang="en-US" altLang="zh-CN" sz="1600" b="0" dirty="0" smtClean="0">
              <a:solidFill>
                <a:schemeClr val="tx1"/>
              </a:solidFill>
              <a:latin typeface="微软雅黑" panose="020B0503020204020204" charset="-122"/>
              <a:ea typeface="微软雅黑" panose="020B0503020204020204" charset="-122"/>
            </a:endParaRPr>
          </a:p>
          <a:p>
            <a:r>
              <a:rPr lang="en-US" altLang="zh-CN" sz="1600" b="0" dirty="0" smtClean="0">
                <a:solidFill>
                  <a:schemeClr val="tx1"/>
                </a:solidFill>
                <a:latin typeface="微软雅黑" panose="020B0503020204020204" charset="-122"/>
                <a:ea typeface="微软雅黑" panose="020B0503020204020204" charset="-122"/>
              </a:rPr>
              <a:t>2019.10.12</a:t>
            </a:r>
            <a:endParaRPr lang="zh-CN" altLang="zh-CN" sz="1600" b="0" dirty="0">
              <a:solidFill>
                <a:schemeClr val="tx1"/>
              </a:solidFill>
              <a:latin typeface="微软雅黑" panose="020B0503020204020204" charset="-122"/>
              <a:ea typeface="微软雅黑" panose="020B0503020204020204" charset="-122"/>
            </a:endParaRPr>
          </a:p>
        </p:txBody>
      </p:sp>
      <p:sp>
        <p:nvSpPr>
          <p:cNvPr id="17" name="Freeform 6"/>
          <p:cNvSpPr/>
          <p:nvPr/>
        </p:nvSpPr>
        <p:spPr bwMode="auto">
          <a:xfrm>
            <a:off x="5147813" y="621247"/>
            <a:ext cx="1920644" cy="1722744"/>
          </a:xfrm>
          <a:custGeom>
            <a:avLst/>
            <a:gdLst>
              <a:gd name="T0" fmla="*/ 167 w 390"/>
              <a:gd name="T1" fmla="*/ 4 h 350"/>
              <a:gd name="T2" fmla="*/ 260 w 390"/>
              <a:gd name="T3" fmla="*/ 223 h 350"/>
              <a:gd name="T4" fmla="*/ 151 w 390"/>
              <a:gd name="T5" fmla="*/ 113 h 350"/>
              <a:gd name="T6" fmla="*/ 193 w 390"/>
              <a:gd name="T7" fmla="*/ 71 h 350"/>
              <a:gd name="T8" fmla="*/ 167 w 390"/>
              <a:gd name="T9" fmla="*/ 45 h 350"/>
              <a:gd name="T10" fmla="*/ 114 w 390"/>
              <a:gd name="T11" fmla="*/ 56 h 350"/>
              <a:gd name="T12" fmla="*/ 31 w 390"/>
              <a:gd name="T13" fmla="*/ 139 h 350"/>
              <a:gd name="T14" fmla="*/ 78 w 390"/>
              <a:gd name="T15" fmla="*/ 186 h 350"/>
              <a:gd name="T16" fmla="*/ 109 w 390"/>
              <a:gd name="T17" fmla="*/ 155 h 350"/>
              <a:gd name="T18" fmla="*/ 218 w 390"/>
              <a:gd name="T19" fmla="*/ 264 h 350"/>
              <a:gd name="T20" fmla="*/ 36 w 390"/>
              <a:gd name="T21" fmla="*/ 227 h 350"/>
              <a:gd name="T22" fmla="*/ 10 w 390"/>
              <a:gd name="T23" fmla="*/ 254 h 350"/>
              <a:gd name="T24" fmla="*/ 33 w 390"/>
              <a:gd name="T25" fmla="*/ 283 h 350"/>
              <a:gd name="T26" fmla="*/ 30 w 390"/>
              <a:gd name="T27" fmla="*/ 286 h 350"/>
              <a:gd name="T28" fmla="*/ 25 w 390"/>
              <a:gd name="T29" fmla="*/ 285 h 350"/>
              <a:gd name="T30" fmla="*/ 0 w 390"/>
              <a:gd name="T31" fmla="*/ 311 h 350"/>
              <a:gd name="T32" fmla="*/ 25 w 390"/>
              <a:gd name="T33" fmla="*/ 337 h 350"/>
              <a:gd name="T34" fmla="*/ 52 w 390"/>
              <a:gd name="T35" fmla="*/ 311 h 350"/>
              <a:gd name="T36" fmla="*/ 51 w 390"/>
              <a:gd name="T37" fmla="*/ 307 h 350"/>
              <a:gd name="T38" fmla="*/ 55 w 390"/>
              <a:gd name="T39" fmla="*/ 303 h 350"/>
              <a:gd name="T40" fmla="*/ 260 w 390"/>
              <a:gd name="T41" fmla="*/ 306 h 350"/>
              <a:gd name="T42" fmla="*/ 291 w 390"/>
              <a:gd name="T43" fmla="*/ 337 h 350"/>
              <a:gd name="T44" fmla="*/ 333 w 390"/>
              <a:gd name="T45" fmla="*/ 295 h 350"/>
              <a:gd name="T46" fmla="*/ 302 w 390"/>
              <a:gd name="T47" fmla="*/ 264 h 350"/>
              <a:gd name="T48" fmla="*/ 167 w 390"/>
              <a:gd name="T49" fmla="*/ 4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0" h="350">
                <a:moveTo>
                  <a:pt x="167" y="4"/>
                </a:moveTo>
                <a:cubicBezTo>
                  <a:pt x="253" y="36"/>
                  <a:pt x="305" y="139"/>
                  <a:pt x="260" y="223"/>
                </a:cubicBezTo>
                <a:cubicBezTo>
                  <a:pt x="151" y="113"/>
                  <a:pt x="151" y="113"/>
                  <a:pt x="151" y="113"/>
                </a:cubicBezTo>
                <a:cubicBezTo>
                  <a:pt x="193" y="71"/>
                  <a:pt x="193" y="71"/>
                  <a:pt x="193" y="71"/>
                </a:cubicBezTo>
                <a:cubicBezTo>
                  <a:pt x="167" y="45"/>
                  <a:pt x="167" y="45"/>
                  <a:pt x="167" y="45"/>
                </a:cubicBezTo>
                <a:cubicBezTo>
                  <a:pt x="152" y="59"/>
                  <a:pt x="129" y="62"/>
                  <a:pt x="114" y="56"/>
                </a:cubicBezTo>
                <a:cubicBezTo>
                  <a:pt x="31" y="139"/>
                  <a:pt x="31" y="139"/>
                  <a:pt x="31" y="139"/>
                </a:cubicBezTo>
                <a:cubicBezTo>
                  <a:pt x="78" y="186"/>
                  <a:pt x="78" y="186"/>
                  <a:pt x="78" y="186"/>
                </a:cubicBezTo>
                <a:cubicBezTo>
                  <a:pt x="109" y="155"/>
                  <a:pt x="109" y="155"/>
                  <a:pt x="109" y="155"/>
                </a:cubicBezTo>
                <a:cubicBezTo>
                  <a:pt x="218" y="264"/>
                  <a:pt x="218" y="264"/>
                  <a:pt x="218" y="264"/>
                </a:cubicBezTo>
                <a:cubicBezTo>
                  <a:pt x="165" y="293"/>
                  <a:pt x="91" y="284"/>
                  <a:pt x="36" y="227"/>
                </a:cubicBezTo>
                <a:cubicBezTo>
                  <a:pt x="10" y="254"/>
                  <a:pt x="10" y="254"/>
                  <a:pt x="10" y="254"/>
                </a:cubicBezTo>
                <a:cubicBezTo>
                  <a:pt x="18" y="265"/>
                  <a:pt x="25" y="275"/>
                  <a:pt x="33" y="283"/>
                </a:cubicBezTo>
                <a:cubicBezTo>
                  <a:pt x="32" y="284"/>
                  <a:pt x="30" y="286"/>
                  <a:pt x="30" y="286"/>
                </a:cubicBezTo>
                <a:cubicBezTo>
                  <a:pt x="28" y="286"/>
                  <a:pt x="27" y="285"/>
                  <a:pt x="25" y="285"/>
                </a:cubicBezTo>
                <a:cubicBezTo>
                  <a:pt x="11" y="285"/>
                  <a:pt x="0" y="297"/>
                  <a:pt x="0" y="311"/>
                </a:cubicBezTo>
                <a:cubicBezTo>
                  <a:pt x="0" y="325"/>
                  <a:pt x="11" y="337"/>
                  <a:pt x="25" y="337"/>
                </a:cubicBezTo>
                <a:cubicBezTo>
                  <a:pt x="39" y="337"/>
                  <a:pt x="52" y="325"/>
                  <a:pt x="52" y="311"/>
                </a:cubicBezTo>
                <a:cubicBezTo>
                  <a:pt x="52" y="310"/>
                  <a:pt x="51" y="308"/>
                  <a:pt x="51" y="307"/>
                </a:cubicBezTo>
                <a:cubicBezTo>
                  <a:pt x="55" y="303"/>
                  <a:pt x="55" y="303"/>
                  <a:pt x="55" y="303"/>
                </a:cubicBezTo>
                <a:cubicBezTo>
                  <a:pt x="118" y="345"/>
                  <a:pt x="186" y="350"/>
                  <a:pt x="260" y="306"/>
                </a:cubicBezTo>
                <a:cubicBezTo>
                  <a:pt x="291" y="337"/>
                  <a:pt x="291" y="337"/>
                  <a:pt x="291" y="337"/>
                </a:cubicBezTo>
                <a:cubicBezTo>
                  <a:pt x="333" y="295"/>
                  <a:pt x="333" y="295"/>
                  <a:pt x="333" y="295"/>
                </a:cubicBezTo>
                <a:cubicBezTo>
                  <a:pt x="302" y="264"/>
                  <a:pt x="302" y="264"/>
                  <a:pt x="302" y="264"/>
                </a:cubicBezTo>
                <a:cubicBezTo>
                  <a:pt x="390" y="131"/>
                  <a:pt x="273" y="0"/>
                  <a:pt x="167" y="4"/>
                </a:cubicBezTo>
                <a:close/>
              </a:path>
            </a:pathLst>
          </a:custGeom>
          <a:solidFill>
            <a:srgbClr val="FF0000"/>
          </a:solidFill>
          <a:ln w="5" cap="flat">
            <a:noFill/>
            <a:prstDash val="solid"/>
            <a:miter lim="800000"/>
          </a:ln>
          <a:effectLst/>
        </p:spPr>
        <p:txBody>
          <a:bodyPr vert="horz" wrap="square" lIns="91440" tIns="45720" rIns="91440" bIns="45720" numCol="1" anchor="t" anchorCtr="0" compatLnSpc="1"/>
          <a:lstStyle/>
          <a:p>
            <a:endParaRPr lang="zh-CN" altLang="en-US"/>
          </a:p>
        </p:txBody>
      </p:sp>
      <p:pic>
        <p:nvPicPr>
          <p:cNvPr id="12" name="图片 11"/>
          <p:cNvPicPr>
            <a:picLocks noChangeAspect="1"/>
          </p:cNvPicPr>
          <p:nvPr/>
        </p:nvPicPr>
        <p:blipFill>
          <a:blip r:embed="rId15">
            <a:extLst>
              <a:ext uri="{BEBA8EAE-BF5A-486C-A8C5-ECC9F3942E4B}">
                <a14:imgProps xmlns="" xmlns:a14="http://schemas.microsoft.com/office/drawing/2010/main">
                  <a14:imgLayer r:embed="rId16">
                    <a14:imgEffect>
                      <a14:brightnessContrast bright="-5000" contrast="50000"/>
                    </a14:imgEffect>
                  </a14:imgLayer>
                </a14:imgProps>
              </a:ext>
              <a:ext uri="{28A0092B-C50C-407E-A947-70E740481C1C}">
                <a14:useLocalDpi xmlns="" xmlns:a14="http://schemas.microsoft.com/office/drawing/2010/main" val="0"/>
              </a:ext>
            </a:extLst>
          </a:blip>
          <a:stretch>
            <a:fillRect/>
          </a:stretch>
        </p:blipFill>
        <p:spPr>
          <a:xfrm rot="222981">
            <a:off x="8215120" y="-159426"/>
            <a:ext cx="3458875" cy="2450568"/>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2"/>
                                        </p:tgtEl>
                                      </p:cBhvr>
                                    </p:cmd>
                                  </p:childTnLst>
                                </p:cTn>
                              </p:par>
                              <p:par>
                                <p:cTn id="7" presetID="42"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animEffect transition="in" filter="fade">
                                      <p:cBhvr>
                                        <p:cTn id="9" dur="750"/>
                                        <p:tgtEl>
                                          <p:spTgt spid="29"/>
                                        </p:tgtEl>
                                      </p:cBhvr>
                                    </p:animEffect>
                                    <p:anim calcmode="lin" valueType="num">
                                      <p:cBhvr>
                                        <p:cTn id="10" dur="750" fill="hold"/>
                                        <p:tgtEl>
                                          <p:spTgt spid="29"/>
                                        </p:tgtEl>
                                        <p:attrNameLst>
                                          <p:attrName>ppt_x</p:attrName>
                                        </p:attrNameLst>
                                      </p:cBhvr>
                                      <p:tavLst>
                                        <p:tav tm="0">
                                          <p:val>
                                            <p:strVal val="#ppt_x"/>
                                          </p:val>
                                        </p:tav>
                                        <p:tav tm="100000">
                                          <p:val>
                                            <p:strVal val="#ppt_x"/>
                                          </p:val>
                                        </p:tav>
                                      </p:tavLst>
                                    </p:anim>
                                    <p:anim calcmode="lin" valueType="num">
                                      <p:cBhvr>
                                        <p:cTn id="11" dur="750" fill="hold"/>
                                        <p:tgtEl>
                                          <p:spTgt spid="29"/>
                                        </p:tgtEl>
                                        <p:attrNameLst>
                                          <p:attrName>ppt_y</p:attrName>
                                        </p:attrNameLst>
                                      </p:cBhvr>
                                      <p:tavLst>
                                        <p:tav tm="0">
                                          <p:val>
                                            <p:strVal val="#ppt_y+.1"/>
                                          </p:val>
                                        </p:tav>
                                        <p:tav tm="100000">
                                          <p:val>
                                            <p:strVal val="#ppt_y"/>
                                          </p:val>
                                        </p:tav>
                                      </p:tavLst>
                                    </p:anim>
                                  </p:childTnLst>
                                </p:cTn>
                              </p:par>
                            </p:childTnLst>
                          </p:cTn>
                        </p:par>
                        <p:par>
                          <p:cTn id="12" fill="hold">
                            <p:stCondLst>
                              <p:cond delay="0"/>
                            </p:stCondLst>
                            <p:childTnLst>
                              <p:par>
                                <p:cTn id="13" presetID="22" presetClass="entr" presetSubtype="4"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par>
                                <p:cTn id="16" presetID="22" presetClass="entr" presetSubtype="8"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par>
                                <p:cTn id="19" presetID="42"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600"/>
                                        <p:tgtEl>
                                          <p:spTgt spid="20"/>
                                        </p:tgtEl>
                                      </p:cBhvr>
                                    </p:animEffect>
                                    <p:anim calcmode="lin" valueType="num">
                                      <p:cBhvr>
                                        <p:cTn id="22" dur="600" fill="hold"/>
                                        <p:tgtEl>
                                          <p:spTgt spid="20"/>
                                        </p:tgtEl>
                                        <p:attrNameLst>
                                          <p:attrName>ppt_x</p:attrName>
                                        </p:attrNameLst>
                                      </p:cBhvr>
                                      <p:tavLst>
                                        <p:tav tm="0">
                                          <p:val>
                                            <p:strVal val="#ppt_x"/>
                                          </p:val>
                                        </p:tav>
                                        <p:tav tm="100000">
                                          <p:val>
                                            <p:strVal val="#ppt_x"/>
                                          </p:val>
                                        </p:tav>
                                      </p:tavLst>
                                    </p:anim>
                                    <p:anim calcmode="lin" valueType="num">
                                      <p:cBhvr>
                                        <p:cTn id="23" dur="600" fill="hold"/>
                                        <p:tgtEl>
                                          <p:spTgt spid="20"/>
                                        </p:tgtEl>
                                        <p:attrNameLst>
                                          <p:attrName>ppt_y</p:attrName>
                                        </p:attrNameLst>
                                      </p:cBhvr>
                                      <p:tavLst>
                                        <p:tav tm="0">
                                          <p:val>
                                            <p:strVal val="#ppt_y+.1"/>
                                          </p:val>
                                        </p:tav>
                                        <p:tav tm="100000">
                                          <p:val>
                                            <p:strVal val="#ppt_y"/>
                                          </p:val>
                                        </p:tav>
                                      </p:tavLst>
                                    </p:anim>
                                  </p:childTnLst>
                                </p:cTn>
                              </p:par>
                            </p:childTnLst>
                          </p:cTn>
                        </p:par>
                        <p:par>
                          <p:cTn id="24" fill="hold">
                            <p:stCondLst>
                              <p:cond delay="500"/>
                            </p:stCondLst>
                            <p:childTnLst>
                              <p:par>
                                <p:cTn id="25" presetID="53" presetClass="entr" presetSubtype="16"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cTn>
                              </p:par>
                            </p:childTnLst>
                          </p:cTn>
                        </p:par>
                        <p:par>
                          <p:cTn id="30" fill="hold">
                            <p:stCondLst>
                              <p:cond delay="1000"/>
                            </p:stCondLst>
                            <p:childTnLst>
                              <p:par>
                                <p:cTn id="31" presetID="56" presetClass="entr" presetSubtype="0" fill="hold" grpId="0" nodeType="afterEffect">
                                  <p:stCondLst>
                                    <p:cond delay="0"/>
                                  </p:stCondLst>
                                  <p:iterate type="lt">
                                    <p:tmPct val="10000"/>
                                  </p:iterate>
                                  <p:childTnLst>
                                    <p:set>
                                      <p:cBhvr>
                                        <p:cTn id="32" dur="1" fill="hold">
                                          <p:stCondLst>
                                            <p:cond delay="0"/>
                                          </p:stCondLst>
                                        </p:cTn>
                                        <p:tgtEl>
                                          <p:spTgt spid="57"/>
                                        </p:tgtEl>
                                        <p:attrNameLst>
                                          <p:attrName>style.visibility</p:attrName>
                                        </p:attrNameLst>
                                      </p:cBhvr>
                                      <p:to>
                                        <p:strVal val="visible"/>
                                      </p:to>
                                    </p:set>
                                    <p:anim by="(-#ppt_w*2)" calcmode="lin" valueType="num">
                                      <p:cBhvr rctx="PPT">
                                        <p:cTn id="33" dur="500" autoRev="1" fill="hold">
                                          <p:stCondLst>
                                            <p:cond delay="0"/>
                                          </p:stCondLst>
                                        </p:cTn>
                                        <p:tgtEl>
                                          <p:spTgt spid="57"/>
                                        </p:tgtEl>
                                        <p:attrNameLst>
                                          <p:attrName>ppt_w</p:attrName>
                                        </p:attrNameLst>
                                      </p:cBhvr>
                                    </p:anim>
                                    <p:anim by="(#ppt_w*0.50)" calcmode="lin" valueType="num">
                                      <p:cBhvr>
                                        <p:cTn id="34" dur="500" decel="50000" autoRev="1" fill="hold">
                                          <p:stCondLst>
                                            <p:cond delay="0"/>
                                          </p:stCondLst>
                                        </p:cTn>
                                        <p:tgtEl>
                                          <p:spTgt spid="57"/>
                                        </p:tgtEl>
                                        <p:attrNameLst>
                                          <p:attrName>ppt_x</p:attrName>
                                        </p:attrNameLst>
                                      </p:cBhvr>
                                    </p:anim>
                                    <p:anim from="(-#ppt_h/2)" to="(#ppt_y)" calcmode="lin" valueType="num">
                                      <p:cBhvr>
                                        <p:cTn id="35" dur="1000" fill="hold">
                                          <p:stCondLst>
                                            <p:cond delay="0"/>
                                          </p:stCondLst>
                                        </p:cTn>
                                        <p:tgtEl>
                                          <p:spTgt spid="57"/>
                                        </p:tgtEl>
                                        <p:attrNameLst>
                                          <p:attrName>ppt_y</p:attrName>
                                        </p:attrNameLst>
                                      </p:cBhvr>
                                    </p:anim>
                                    <p:animRot by="21600000">
                                      <p:cBhvr>
                                        <p:cTn id="36" dur="1000" fill="hold">
                                          <p:stCondLst>
                                            <p:cond delay="0"/>
                                          </p:stCondLst>
                                        </p:cTn>
                                        <p:tgtEl>
                                          <p:spTgt spid="57"/>
                                        </p:tgtEl>
                                        <p:attrNameLst>
                                          <p:attrName>r</p:attrName>
                                        </p:attrNameLst>
                                      </p:cBhvr>
                                    </p:animRot>
                                  </p:childTnLst>
                                </p:cTn>
                              </p:par>
                            </p:childTnLst>
                          </p:cTn>
                        </p:par>
                        <p:par>
                          <p:cTn id="37" fill="hold">
                            <p:stCondLst>
                              <p:cond delay="4300"/>
                            </p:stCondLst>
                            <p:childTnLst>
                              <p:par>
                                <p:cTn id="38" presetID="22" presetClass="entr" presetSubtype="8" fill="hold" grpId="0" nodeType="after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par>
                                <p:cTn id="41" presetID="2" presetClass="entr" presetSubtype="12"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0-#ppt_w/2"/>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par>
                          <p:cTn id="45" fill="hold">
                            <p:stCondLst>
                              <p:cond delay="4800"/>
                            </p:stCondLst>
                            <p:childTnLst>
                              <p:par>
                                <p:cTn id="46" presetID="22" presetClass="entr" presetSubtype="8"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left)">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showWhenStopped="0">
                <p:cTn id="49" repeatCount="indefinite" fill="remove" display="0">
                  <p:stCondLst>
                    <p:cond delay="indefinite"/>
                  </p:stCondLst>
                  <p:endCondLst>
                    <p:cond evt="onStopAudio" delay="0">
                      <p:tgtEl>
                        <p:sldTgt/>
                      </p:tgtEl>
                    </p:cond>
                  </p:endCondLst>
                </p:cTn>
                <p:tgtEl>
                  <p:spTgt spid="72"/>
                </p:tgtEl>
              </p:cMediaNode>
            </p:video>
          </p:childTnLst>
        </p:cTn>
      </p:par>
    </p:tnLst>
    <p:bldLst>
      <p:bldP spid="57" grpId="0"/>
      <p:bldP spid="60" grpId="0"/>
      <p:bldP spid="16" grpId="0"/>
      <p:bldP spid="1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图片 15"/>
          <p:cNvPicPr>
            <a:picLocks noChangeAspect="1"/>
          </p:cNvPicPr>
          <p:nvPr/>
        </p:nvPicPr>
        <p:blipFill>
          <a:blip r:embed="rId3"/>
          <a:srcRect/>
          <a:stretch>
            <a:fillRect/>
          </a:stretch>
        </p:blipFill>
        <p:spPr bwMode="auto">
          <a:xfrm rot="317615">
            <a:off x="-160338" y="2255838"/>
            <a:ext cx="3040063" cy="4287837"/>
          </a:xfrm>
          <a:prstGeom prst="rect">
            <a:avLst/>
          </a:prstGeom>
          <a:noFill/>
          <a:ln w="9525">
            <a:noFill/>
            <a:miter lim="800000"/>
            <a:headEnd/>
            <a:tailEnd/>
          </a:ln>
        </p:spPr>
      </p:pic>
      <p:pic>
        <p:nvPicPr>
          <p:cNvPr id="64515" name="图片 16"/>
          <p:cNvPicPr>
            <a:picLocks noChangeAspect="1"/>
          </p:cNvPicPr>
          <p:nvPr/>
        </p:nvPicPr>
        <p:blipFill>
          <a:blip r:embed="rId4"/>
          <a:srcRect/>
          <a:stretch>
            <a:fillRect/>
          </a:stretch>
        </p:blipFill>
        <p:spPr bwMode="auto">
          <a:xfrm>
            <a:off x="8807450" y="1339850"/>
            <a:ext cx="3382963" cy="5788025"/>
          </a:xfrm>
          <a:prstGeom prst="rect">
            <a:avLst/>
          </a:prstGeom>
          <a:noFill/>
          <a:ln w="9525">
            <a:noFill/>
            <a:miter lim="800000"/>
            <a:headEnd/>
            <a:tailEnd/>
          </a:ln>
        </p:spPr>
      </p:pic>
      <p:pic>
        <p:nvPicPr>
          <p:cNvPr id="64516" name="图片 17"/>
          <p:cNvPicPr>
            <a:picLocks noChangeAspect="1"/>
          </p:cNvPicPr>
          <p:nvPr/>
        </p:nvPicPr>
        <p:blipFill>
          <a:blip r:embed="rId5"/>
          <a:srcRect/>
          <a:stretch>
            <a:fillRect/>
          </a:stretch>
        </p:blipFill>
        <p:spPr bwMode="auto">
          <a:xfrm>
            <a:off x="-6350" y="12700"/>
            <a:ext cx="12190413" cy="6859588"/>
          </a:xfrm>
          <a:prstGeom prst="rect">
            <a:avLst/>
          </a:prstGeom>
          <a:noFill/>
          <a:ln w="9525">
            <a:noFill/>
            <a:miter lim="800000"/>
            <a:headEnd/>
            <a:tailEnd/>
          </a:ln>
        </p:spPr>
      </p:pic>
      <p:pic>
        <p:nvPicPr>
          <p:cNvPr id="64517" name="图片 18"/>
          <p:cNvPicPr>
            <a:picLocks noChangeAspect="1"/>
          </p:cNvPicPr>
          <p:nvPr/>
        </p:nvPicPr>
        <p:blipFill>
          <a:blip r:embed="rId6"/>
          <a:srcRect/>
          <a:stretch>
            <a:fillRect/>
          </a:stretch>
        </p:blipFill>
        <p:spPr bwMode="auto">
          <a:xfrm>
            <a:off x="0" y="0"/>
            <a:ext cx="5700713" cy="2049463"/>
          </a:xfrm>
          <a:prstGeom prst="rect">
            <a:avLst/>
          </a:prstGeom>
          <a:noFill/>
          <a:ln w="9525">
            <a:noFill/>
            <a:miter lim="800000"/>
            <a:headEnd/>
            <a:tailEnd/>
          </a:ln>
        </p:spPr>
      </p:pic>
      <p:sp>
        <p:nvSpPr>
          <p:cNvPr id="64518" name="TextBox 5"/>
          <p:cNvSpPr txBox="1">
            <a:spLocks noChangeArrowheads="1"/>
          </p:cNvSpPr>
          <p:nvPr/>
        </p:nvSpPr>
        <p:spPr bwMode="auto">
          <a:xfrm>
            <a:off x="2410577" y="2867778"/>
            <a:ext cx="7377341" cy="1754326"/>
          </a:xfrm>
          <a:prstGeom prst="rect">
            <a:avLst/>
          </a:prstGeom>
          <a:noFill/>
          <a:ln w="9525">
            <a:noFill/>
            <a:miter lim="800000"/>
            <a:headEnd/>
            <a:tailEnd/>
          </a:ln>
        </p:spPr>
        <p:txBody>
          <a:bodyPr wrap="none">
            <a:spAutoFit/>
          </a:bodyPr>
          <a:lstStyle/>
          <a:p>
            <a:pPr algn="ctr">
              <a:buFont typeface="Arial" pitchFamily="34" charset="0"/>
              <a:buNone/>
            </a:pPr>
            <a:r>
              <a:rPr lang="zh-CN" altLang="en-US" sz="6000" b="1" dirty="0" smtClean="0">
                <a:solidFill>
                  <a:srgbClr val="FF0000"/>
                </a:solidFill>
                <a:latin typeface="微软雅黑" pitchFamily="34" charset="-122"/>
                <a:ea typeface="微软雅黑" pitchFamily="34" charset="-122"/>
              </a:rPr>
              <a:t>汇报完毕，请您指导</a:t>
            </a:r>
            <a:r>
              <a:rPr lang="en-US" altLang="zh-CN" sz="6000" b="1" dirty="0" smtClean="0">
                <a:solidFill>
                  <a:srgbClr val="FF0000"/>
                </a:solidFill>
                <a:latin typeface="微软雅黑" pitchFamily="34" charset="-122"/>
                <a:ea typeface="微软雅黑" pitchFamily="34" charset="-122"/>
              </a:rPr>
              <a:t>!</a:t>
            </a:r>
          </a:p>
          <a:p>
            <a:pPr algn="ctr">
              <a:buFont typeface="Arial" pitchFamily="34" charset="0"/>
              <a:buNone/>
            </a:pPr>
            <a:endParaRPr lang="en-US" altLang="zh-CN" sz="2400" b="1" dirty="0" smtClean="0">
              <a:latin typeface="微软雅黑" pitchFamily="34" charset="-122"/>
              <a:ea typeface="微软雅黑" pitchFamily="34" charset="-122"/>
            </a:endParaRPr>
          </a:p>
          <a:p>
            <a:pPr algn="ctr">
              <a:buFont typeface="Arial" pitchFamily="34" charset="0"/>
              <a:buNone/>
            </a:pPr>
            <a:r>
              <a:rPr lang="en-US" altLang="zh-CN" sz="2400" b="1" dirty="0" smtClean="0">
                <a:latin typeface="微软雅黑" pitchFamily="34" charset="-122"/>
                <a:ea typeface="微软雅黑" pitchFamily="34" charset="-122"/>
              </a:rPr>
              <a:t>2019</a:t>
            </a:r>
            <a:r>
              <a:rPr lang="zh-CN" altLang="en-US" sz="2400" b="1" dirty="0" smtClean="0">
                <a:latin typeface="微软雅黑" pitchFamily="34" charset="-122"/>
                <a:ea typeface="微软雅黑" pitchFamily="34" charset="-122"/>
              </a:rPr>
              <a:t>年</a:t>
            </a:r>
            <a:r>
              <a:rPr lang="en-US" altLang="zh-CN" sz="2400" b="1" dirty="0" smtClean="0">
                <a:latin typeface="微软雅黑" pitchFamily="34" charset="-122"/>
                <a:ea typeface="微软雅黑" pitchFamily="34" charset="-122"/>
              </a:rPr>
              <a:t>10</a:t>
            </a:r>
            <a:r>
              <a:rPr lang="zh-CN" altLang="en-US" sz="2400" b="1" dirty="0" smtClean="0">
                <a:latin typeface="微软雅黑" pitchFamily="34" charset="-122"/>
                <a:ea typeface="微软雅黑" pitchFamily="34" charset="-122"/>
              </a:rPr>
              <a:t>月</a:t>
            </a:r>
            <a:r>
              <a:rPr lang="en-US" altLang="zh-CN" sz="2400" b="1" dirty="0" smtClean="0">
                <a:latin typeface="微软雅黑" pitchFamily="34" charset="-122"/>
                <a:ea typeface="微软雅黑" pitchFamily="34" charset="-122"/>
              </a:rPr>
              <a:t>15</a:t>
            </a:r>
            <a:r>
              <a:rPr lang="zh-CN" altLang="en-US" sz="2400" b="1" dirty="0" smtClean="0">
                <a:latin typeface="微软雅黑" pitchFamily="34" charset="-122"/>
                <a:ea typeface="微软雅黑" pitchFamily="34" charset="-122"/>
              </a:rPr>
              <a:t>日          张漪</a:t>
            </a:r>
            <a:endParaRPr lang="zh-CN" altLang="en-US" sz="2400" b="1" dirty="0">
              <a:latin typeface="微软雅黑" pitchFamily="34" charset="-122"/>
              <a:ea typeface="微软雅黑" pitchFamily="34" charset="-122"/>
            </a:endParaRPr>
          </a:p>
        </p:txBody>
      </p:sp>
      <p:pic>
        <p:nvPicPr>
          <p:cNvPr id="64520" name="图片 28"/>
          <p:cNvPicPr>
            <a:picLocks noChangeAspect="1"/>
          </p:cNvPicPr>
          <p:nvPr/>
        </p:nvPicPr>
        <p:blipFill>
          <a:blip r:embed="rId7"/>
          <a:srcRect/>
          <a:stretch>
            <a:fillRect/>
          </a:stretch>
        </p:blipFill>
        <p:spPr bwMode="auto">
          <a:xfrm rot="222981">
            <a:off x="8215313" y="-158750"/>
            <a:ext cx="3459162" cy="2449513"/>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5"/>
          <p:cNvGrpSpPr>
            <a:grpSpLocks/>
          </p:cNvGrpSpPr>
          <p:nvPr/>
        </p:nvGrpSpPr>
        <p:grpSpPr bwMode="auto">
          <a:xfrm>
            <a:off x="-19050" y="0"/>
            <a:ext cx="12209463" cy="1362507"/>
            <a:chOff x="-19048" y="0"/>
            <a:chExt cx="12209461" cy="1362373"/>
          </a:xfrm>
        </p:grpSpPr>
        <p:sp>
          <p:nvSpPr>
            <p:cNvPr id="2" name="矩形 1"/>
            <p:cNvSpPr/>
            <p:nvPr/>
          </p:nvSpPr>
          <p:spPr bwMode="auto">
            <a:xfrm flipV="1">
              <a:off x="-19048" y="931771"/>
              <a:ext cx="12209461" cy="7936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pic>
          <p:nvPicPr>
            <p:cNvPr id="47132" name="图片 6"/>
            <p:cNvPicPr>
              <a:picLocks noChangeAspect="1"/>
            </p:cNvPicPr>
            <p:nvPr/>
          </p:nvPicPr>
          <p:blipFill>
            <a:blip r:embed="rId3"/>
            <a:srcRect/>
            <a:stretch>
              <a:fillRect/>
            </a:stretch>
          </p:blipFill>
          <p:spPr bwMode="auto">
            <a:xfrm flipH="1">
              <a:off x="-2" y="0"/>
              <a:ext cx="3790951" cy="1362373"/>
            </a:xfrm>
            <a:prstGeom prst="rect">
              <a:avLst/>
            </a:prstGeom>
            <a:noFill/>
            <a:ln w="9525">
              <a:noFill/>
              <a:miter lim="800000"/>
              <a:headEnd/>
              <a:tailEnd/>
            </a:ln>
          </p:spPr>
        </p:pic>
        <p:sp>
          <p:nvSpPr>
            <p:cNvPr id="3" name="等腰三角形 2"/>
            <p:cNvSpPr/>
            <p:nvPr/>
          </p:nvSpPr>
          <p:spPr>
            <a:xfrm rot="5400000">
              <a:off x="1371621" y="425393"/>
              <a:ext cx="382549" cy="328612"/>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grpSp>
        <p:nvGrpSpPr>
          <p:cNvPr id="6" name="组合 4"/>
          <p:cNvGrpSpPr>
            <a:grpSpLocks/>
          </p:cNvGrpSpPr>
          <p:nvPr/>
        </p:nvGrpSpPr>
        <p:grpSpPr bwMode="auto">
          <a:xfrm>
            <a:off x="1292225" y="2098675"/>
            <a:ext cx="10041524" cy="3829049"/>
            <a:chOff x="4667903" y="1140543"/>
            <a:chExt cx="4307980" cy="2908661"/>
          </a:xfrm>
        </p:grpSpPr>
        <p:grpSp>
          <p:nvGrpSpPr>
            <p:cNvPr id="7" name="组合 36"/>
            <p:cNvGrpSpPr>
              <a:grpSpLocks/>
            </p:cNvGrpSpPr>
            <p:nvPr/>
          </p:nvGrpSpPr>
          <p:grpSpPr bwMode="auto">
            <a:xfrm>
              <a:off x="4667904" y="1140543"/>
              <a:ext cx="3869230" cy="639133"/>
              <a:chOff x="4667904" y="1140543"/>
              <a:chExt cx="3869230" cy="639133"/>
            </a:xfrm>
          </p:grpSpPr>
          <p:sp>
            <p:nvSpPr>
              <p:cNvPr id="43" name="TextBox 54"/>
              <p:cNvSpPr txBox="1"/>
              <p:nvPr/>
            </p:nvSpPr>
            <p:spPr>
              <a:xfrm>
                <a:off x="5978955" y="1140543"/>
                <a:ext cx="2558179" cy="350695"/>
              </a:xfrm>
              <a:prstGeom prst="rect">
                <a:avLst/>
              </a:prstGeom>
              <a:noFill/>
              <a:ln>
                <a:noFill/>
              </a:ln>
            </p:spPr>
            <p:txBody>
              <a:bodyPr>
                <a:spAutoFit/>
              </a:bodyPr>
              <a:lstStyle/>
              <a:p>
                <a:pPr algn="just" fontAlgn="auto">
                  <a:spcBef>
                    <a:spcPts val="0"/>
                  </a:spcBef>
                  <a:spcAft>
                    <a:spcPts val="0"/>
                  </a:spcAft>
                  <a:defRPr/>
                </a:pPr>
                <a:r>
                  <a:rPr lang="zh-CN" altLang="en-US" sz="2400" dirty="0" smtClean="0"/>
                  <a:t>完善基层党组织架构，发挥战斗堡垒作用</a:t>
                </a:r>
                <a:endParaRPr lang="zh-CN" altLang="en-US" sz="2400" kern="0" dirty="0">
                  <a:solidFill>
                    <a:srgbClr val="FF0000"/>
                  </a:solidFill>
                  <a:latin typeface="微软雅黑" panose="020B0503020204020204" charset="-122"/>
                  <a:ea typeface="微软雅黑" panose="020B0503020204020204" charset="-122"/>
                  <a:cs typeface="+mn-cs"/>
                  <a:sym typeface="+mn-ea"/>
                </a:endParaRPr>
              </a:p>
            </p:txBody>
          </p:sp>
          <p:grpSp>
            <p:nvGrpSpPr>
              <p:cNvPr id="8" name="组合 38"/>
              <p:cNvGrpSpPr>
                <a:grpSpLocks/>
              </p:cNvGrpSpPr>
              <p:nvPr/>
            </p:nvGrpSpPr>
            <p:grpSpPr bwMode="auto">
              <a:xfrm>
                <a:off x="4667904" y="1147777"/>
                <a:ext cx="1198882" cy="631899"/>
                <a:chOff x="1331540" y="2676815"/>
                <a:chExt cx="1198882" cy="631899"/>
              </a:xfrm>
            </p:grpSpPr>
            <p:sp>
              <p:nvSpPr>
                <p:cNvPr id="40" name="五边形 56"/>
                <p:cNvSpPr/>
                <p:nvPr/>
              </p:nvSpPr>
              <p:spPr>
                <a:xfrm rot="5400000">
                  <a:off x="1615031" y="2393324"/>
                  <a:ext cx="631899" cy="1198882"/>
                </a:xfrm>
                <a:prstGeom prst="homePlate">
                  <a:avLst>
                    <a:gd name="adj" fmla="val 29001"/>
                  </a:avLst>
                </a:prstGeom>
                <a:solidFill>
                  <a:srgbClr val="FF0000"/>
                </a:solidFill>
                <a:ln w="12700" cap="flat" cmpd="sng" algn="ctr">
                  <a:noFill/>
                  <a:prstDash val="solid"/>
                </a:ln>
                <a:effectLst/>
              </p:spPr>
              <p:txBody>
                <a:bodyPr anchor="ctr"/>
                <a:lstStyle/>
                <a:p>
                  <a:pPr algn="ctr" fontAlgn="auto">
                    <a:spcBef>
                      <a:spcPts val="0"/>
                    </a:spcBef>
                    <a:spcAft>
                      <a:spcPts val="0"/>
                    </a:spcAft>
                    <a:defRPr/>
                  </a:pPr>
                  <a:endParaRPr lang="zh-CN" altLang="en-US" kern="0">
                    <a:solidFill>
                      <a:srgbClr val="272E38"/>
                    </a:solidFill>
                    <a:latin typeface="Calibri" panose="020F0502020204030204"/>
                    <a:ea typeface="宋体" pitchFamily="2" charset="-122"/>
                    <a:cs typeface="+mn-cs"/>
                  </a:endParaRPr>
                </a:p>
              </p:txBody>
            </p:sp>
            <p:sp>
              <p:nvSpPr>
                <p:cNvPr id="41" name="TextBox 57"/>
                <p:cNvSpPr txBox="1"/>
                <p:nvPr/>
              </p:nvSpPr>
              <p:spPr>
                <a:xfrm>
                  <a:off x="1603671" y="2761739"/>
                  <a:ext cx="585383" cy="303936"/>
                </a:xfrm>
                <a:prstGeom prst="rect">
                  <a:avLst/>
                </a:prstGeom>
                <a:noFill/>
              </p:spPr>
              <p:txBody>
                <a:bodyPr wrap="none">
                  <a:spAutoFit/>
                </a:bodyPr>
                <a:lstStyle/>
                <a:p>
                  <a:pPr algn="ctr" fontAlgn="auto">
                    <a:spcBef>
                      <a:spcPts val="0"/>
                    </a:spcBef>
                    <a:spcAft>
                      <a:spcPts val="0"/>
                    </a:spcAft>
                    <a:defRPr/>
                  </a:pPr>
                  <a:r>
                    <a:rPr lang="zh-CN" altLang="en-US" sz="2000" b="1" kern="0" spc="300" dirty="0" smtClean="0">
                      <a:solidFill>
                        <a:prstClr val="white"/>
                      </a:solidFill>
                      <a:latin typeface="微软雅黑" panose="020B0503020204020204" charset="-122"/>
                      <a:ea typeface="微软雅黑" panose="020B0503020204020204" charset="-122"/>
                      <a:cs typeface="+mn-cs"/>
                    </a:rPr>
                    <a:t>调研目的</a:t>
                  </a:r>
                  <a:endParaRPr lang="zh-CN" altLang="en-US" sz="2000" b="1" kern="0" spc="300" dirty="0">
                    <a:solidFill>
                      <a:prstClr val="white"/>
                    </a:solidFill>
                    <a:latin typeface="微软雅黑" panose="020B0503020204020204" charset="-122"/>
                    <a:ea typeface="微软雅黑" panose="020B0503020204020204" charset="-122"/>
                    <a:cs typeface="+mn-cs"/>
                  </a:endParaRPr>
                </a:p>
              </p:txBody>
            </p:sp>
          </p:grpSp>
        </p:grpSp>
        <p:grpSp>
          <p:nvGrpSpPr>
            <p:cNvPr id="9" name="组合 43"/>
            <p:cNvGrpSpPr>
              <a:grpSpLocks/>
            </p:cNvGrpSpPr>
            <p:nvPr/>
          </p:nvGrpSpPr>
          <p:grpSpPr bwMode="auto">
            <a:xfrm>
              <a:off x="4667903" y="2599341"/>
              <a:ext cx="4307980" cy="672898"/>
              <a:chOff x="4667903" y="1764791"/>
              <a:chExt cx="4307980" cy="672898"/>
            </a:xfrm>
          </p:grpSpPr>
          <p:sp>
            <p:nvSpPr>
              <p:cNvPr id="50" name="TextBox 64"/>
              <p:cNvSpPr txBox="1"/>
              <p:nvPr/>
            </p:nvSpPr>
            <p:spPr>
              <a:xfrm>
                <a:off x="5976908" y="1764791"/>
                <a:ext cx="2998975" cy="631250"/>
              </a:xfrm>
              <a:prstGeom prst="rect">
                <a:avLst/>
              </a:prstGeom>
              <a:noFill/>
              <a:ln>
                <a:noFill/>
              </a:ln>
            </p:spPr>
            <p:txBody>
              <a:bodyPr wrap="square">
                <a:spAutoFit/>
              </a:bodyPr>
              <a:lstStyle/>
              <a:p>
                <a:r>
                  <a:rPr lang="zh-CN" altLang="en-US" sz="2400" dirty="0" smtClean="0"/>
                  <a:t>以习近平新时代社会主义思想武装头脑，提升基层</a:t>
                </a:r>
                <a:r>
                  <a:rPr lang="zh-CN" altLang="en-US" sz="2400" dirty="0" smtClean="0"/>
                  <a:t>党组织能效</a:t>
                </a:r>
                <a:r>
                  <a:rPr lang="zh-CN" altLang="en-US" sz="2400" dirty="0" smtClean="0"/>
                  <a:t>与质量</a:t>
                </a:r>
                <a:endParaRPr lang="zh-CN" altLang="en-US" sz="2400" dirty="0"/>
              </a:p>
            </p:txBody>
          </p:sp>
          <p:grpSp>
            <p:nvGrpSpPr>
              <p:cNvPr id="10" name="组合 45"/>
              <p:cNvGrpSpPr>
                <a:grpSpLocks/>
              </p:cNvGrpSpPr>
              <p:nvPr/>
            </p:nvGrpSpPr>
            <p:grpSpPr bwMode="auto">
              <a:xfrm>
                <a:off x="4667903" y="1805791"/>
                <a:ext cx="1298484" cy="631898"/>
                <a:chOff x="1331539" y="3334829"/>
                <a:chExt cx="1298484" cy="631898"/>
              </a:xfrm>
            </p:grpSpPr>
            <p:sp>
              <p:nvSpPr>
                <p:cNvPr id="47" name="五边形 61"/>
                <p:cNvSpPr/>
                <p:nvPr/>
              </p:nvSpPr>
              <p:spPr>
                <a:xfrm rot="5400000">
                  <a:off x="1615032" y="3051336"/>
                  <a:ext cx="631898" cy="1198883"/>
                </a:xfrm>
                <a:prstGeom prst="homePlate">
                  <a:avLst>
                    <a:gd name="adj" fmla="val 29001"/>
                  </a:avLst>
                </a:prstGeom>
                <a:solidFill>
                  <a:srgbClr val="FF0000"/>
                </a:solidFill>
                <a:ln w="12700" cap="flat" cmpd="sng" algn="ctr">
                  <a:noFill/>
                  <a:prstDash val="solid"/>
                </a:ln>
                <a:effectLst/>
              </p:spPr>
              <p:txBody>
                <a:bodyPr anchor="ctr"/>
                <a:lstStyle/>
                <a:p>
                  <a:pPr algn="ctr" fontAlgn="auto">
                    <a:spcBef>
                      <a:spcPts val="0"/>
                    </a:spcBef>
                    <a:spcAft>
                      <a:spcPts val="0"/>
                    </a:spcAft>
                    <a:defRPr/>
                  </a:pPr>
                  <a:endParaRPr lang="zh-CN" altLang="en-US" kern="0">
                    <a:solidFill>
                      <a:srgbClr val="272E38"/>
                    </a:solidFill>
                    <a:latin typeface="Calibri" panose="020F0502020204030204"/>
                    <a:ea typeface="宋体" pitchFamily="2" charset="-122"/>
                    <a:cs typeface="+mn-cs"/>
                  </a:endParaRPr>
                </a:p>
              </p:txBody>
            </p:sp>
            <p:sp>
              <p:nvSpPr>
                <p:cNvPr id="48" name="TextBox 62"/>
                <p:cNvSpPr txBox="1"/>
                <p:nvPr/>
              </p:nvSpPr>
              <p:spPr>
                <a:xfrm>
                  <a:off x="1593348" y="3456309"/>
                  <a:ext cx="1036675" cy="303936"/>
                </a:xfrm>
                <a:prstGeom prst="rect">
                  <a:avLst/>
                </a:prstGeom>
                <a:noFill/>
              </p:spPr>
              <p:txBody>
                <a:bodyPr wrap="none">
                  <a:spAutoFit/>
                </a:bodyPr>
                <a:lstStyle/>
                <a:p>
                  <a:pPr fontAlgn="auto">
                    <a:spcBef>
                      <a:spcPts val="0"/>
                    </a:spcBef>
                    <a:spcAft>
                      <a:spcPts val="0"/>
                    </a:spcAft>
                    <a:defRPr/>
                  </a:pPr>
                  <a:r>
                    <a:rPr lang="zh-CN" altLang="en-US" sz="2000" b="1" kern="0" spc="300" dirty="0" smtClean="0">
                      <a:solidFill>
                        <a:prstClr val="white"/>
                      </a:solidFill>
                      <a:latin typeface="微软雅黑" panose="020B0503020204020204" charset="-122"/>
                      <a:ea typeface="微软雅黑" panose="020B0503020204020204" charset="-122"/>
                      <a:cs typeface="+mn-cs"/>
                    </a:rPr>
                    <a:t>调研意义</a:t>
                  </a:r>
                  <a:endParaRPr lang="zh-CN" altLang="en-US" sz="2000" b="1" kern="0" spc="300" dirty="0">
                    <a:solidFill>
                      <a:prstClr val="white"/>
                    </a:solidFill>
                    <a:latin typeface="微软雅黑" panose="020B0503020204020204" charset="-122"/>
                    <a:ea typeface="微软雅黑" panose="020B0503020204020204" charset="-122"/>
                    <a:cs typeface="+mn-cs"/>
                  </a:endParaRPr>
                </a:p>
              </p:txBody>
            </p:sp>
          </p:grpSp>
        </p:grpSp>
        <p:sp>
          <p:nvSpPr>
            <p:cNvPr id="62" name="TextBox 76"/>
            <p:cNvSpPr txBox="1"/>
            <p:nvPr/>
          </p:nvSpPr>
          <p:spPr bwMode="auto">
            <a:xfrm>
              <a:off x="4743889" y="3746520"/>
              <a:ext cx="1026408" cy="302684"/>
            </a:xfrm>
            <a:prstGeom prst="rect">
              <a:avLst/>
            </a:prstGeom>
            <a:noFill/>
          </p:spPr>
          <p:txBody>
            <a:bodyPr wrap="none">
              <a:spAutoFit/>
            </a:bodyPr>
            <a:lstStyle/>
            <a:p>
              <a:pPr fontAlgn="auto">
                <a:spcBef>
                  <a:spcPts val="0"/>
                </a:spcBef>
                <a:spcAft>
                  <a:spcPts val="0"/>
                </a:spcAft>
                <a:defRPr/>
              </a:pPr>
              <a:r>
                <a:rPr lang="zh-CN" altLang="en-US" sz="2000" b="1" kern="0" spc="300" dirty="0">
                  <a:solidFill>
                    <a:prstClr val="white"/>
                  </a:solidFill>
                  <a:latin typeface="微软雅黑" panose="020B0503020204020204" charset="-122"/>
                  <a:ea typeface="微软雅黑" panose="020B0503020204020204" charset="-122"/>
                  <a:cs typeface="+mn-cs"/>
                </a:rPr>
                <a:t>荣誉获奖</a:t>
              </a:r>
            </a:p>
          </p:txBody>
        </p:sp>
      </p:grpSp>
      <p:sp>
        <p:nvSpPr>
          <p:cNvPr id="47110" name="文本框 10"/>
          <p:cNvSpPr txBox="1">
            <a:spLocks noChangeArrowheads="1"/>
          </p:cNvSpPr>
          <p:nvPr/>
        </p:nvSpPr>
        <p:spPr bwMode="auto">
          <a:xfrm>
            <a:off x="1739900" y="496888"/>
            <a:ext cx="5441950" cy="460375"/>
          </a:xfrm>
          <a:prstGeom prst="rect">
            <a:avLst/>
          </a:prstGeom>
          <a:noFill/>
          <a:ln w="9525">
            <a:noFill/>
            <a:miter lim="800000"/>
            <a:headEnd/>
            <a:tailEnd/>
          </a:ln>
        </p:spPr>
        <p:txBody>
          <a:bodyPr>
            <a:spAutoFit/>
          </a:bodyPr>
          <a:lstStyle/>
          <a:p>
            <a:r>
              <a:rPr lang="zh-CN" altLang="en-US" sz="2400" dirty="0" smtClean="0">
                <a:latin typeface="微软雅黑" pitchFamily="34" charset="-122"/>
                <a:ea typeface="微软雅黑" pitchFamily="34" charset="-122"/>
                <a:sym typeface="+mn-ea"/>
              </a:rPr>
              <a:t>一、调研</a:t>
            </a:r>
            <a:r>
              <a:rPr lang="zh-CN" altLang="en-US" sz="2400" dirty="0" smtClean="0">
                <a:latin typeface="微软雅黑" pitchFamily="34" charset="-122"/>
                <a:ea typeface="微软雅黑" pitchFamily="34" charset="-122"/>
                <a:sym typeface="+mn-ea"/>
              </a:rPr>
              <a:t>目的及</a:t>
            </a:r>
            <a:r>
              <a:rPr lang="zh-CN" altLang="en-US" sz="2400" dirty="0" smtClean="0">
                <a:latin typeface="微软雅黑" pitchFamily="34" charset="-122"/>
                <a:ea typeface="微软雅黑" pitchFamily="34" charset="-122"/>
                <a:sym typeface="+mn-ea"/>
              </a:rPr>
              <a:t>意义</a:t>
            </a:r>
            <a:endParaRPr lang="zh-CN" altLang="en-US" sz="2400" dirty="0">
              <a:latin typeface="Calibri" pitchFamily="34" charset="0"/>
              <a:ea typeface="宋体" pitchFamily="2" charset="-122"/>
            </a:endParaRPr>
          </a:p>
        </p:txBody>
      </p:sp>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5"/>
          <p:cNvGrpSpPr>
            <a:grpSpLocks/>
          </p:cNvGrpSpPr>
          <p:nvPr/>
        </p:nvGrpSpPr>
        <p:grpSpPr bwMode="auto">
          <a:xfrm>
            <a:off x="-19050" y="0"/>
            <a:ext cx="12209463" cy="1362075"/>
            <a:chOff x="-19048" y="-12035"/>
            <a:chExt cx="12209461" cy="1362373"/>
          </a:xfrm>
        </p:grpSpPr>
        <p:pic>
          <p:nvPicPr>
            <p:cNvPr id="54288" name="图片 6"/>
            <p:cNvPicPr>
              <a:picLocks noChangeAspect="1"/>
            </p:cNvPicPr>
            <p:nvPr/>
          </p:nvPicPr>
          <p:blipFill>
            <a:blip r:embed="rId3"/>
            <a:srcRect/>
            <a:stretch>
              <a:fillRect/>
            </a:stretch>
          </p:blipFill>
          <p:spPr bwMode="auto">
            <a:xfrm flipH="1">
              <a:off x="2" y="-12035"/>
              <a:ext cx="3790951" cy="1362373"/>
            </a:xfrm>
            <a:prstGeom prst="rect">
              <a:avLst/>
            </a:prstGeom>
            <a:noFill/>
            <a:ln w="9525">
              <a:noFill/>
              <a:miter lim="800000"/>
              <a:headEnd/>
              <a:tailEnd/>
            </a:ln>
          </p:spPr>
        </p:pic>
        <p:grpSp>
          <p:nvGrpSpPr>
            <p:cNvPr id="6" name="组合 3"/>
            <p:cNvGrpSpPr>
              <a:grpSpLocks/>
            </p:cNvGrpSpPr>
            <p:nvPr/>
          </p:nvGrpSpPr>
          <p:grpSpPr bwMode="auto">
            <a:xfrm>
              <a:off x="-19048" y="381453"/>
              <a:ext cx="12209461" cy="628418"/>
              <a:chOff x="-19048" y="637645"/>
              <a:chExt cx="12209461" cy="628418"/>
            </a:xfrm>
          </p:grpSpPr>
          <p:sp>
            <p:nvSpPr>
              <p:cNvPr id="2" name="矩形 1"/>
              <p:cNvSpPr/>
              <p:nvPr/>
            </p:nvSpPr>
            <p:spPr>
              <a:xfrm flipV="1">
                <a:off x="-19048" y="1186671"/>
                <a:ext cx="12209461" cy="7939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54291" name="TextBox 2"/>
              <p:cNvSpPr txBox="1">
                <a:spLocks noChangeArrowheads="1"/>
              </p:cNvSpPr>
              <p:nvPr/>
            </p:nvSpPr>
            <p:spPr bwMode="auto">
              <a:xfrm>
                <a:off x="1719816" y="637645"/>
                <a:ext cx="5799455" cy="460375"/>
              </a:xfrm>
              <a:prstGeom prst="rect">
                <a:avLst/>
              </a:prstGeom>
              <a:noFill/>
              <a:ln w="9525">
                <a:noFill/>
                <a:miter lim="800000"/>
                <a:headEnd/>
                <a:tailEnd/>
              </a:ln>
            </p:spPr>
            <p:txBody>
              <a:bodyPr>
                <a:spAutoFit/>
              </a:bodyPr>
              <a:lstStyle/>
              <a:p>
                <a:r>
                  <a:rPr lang="zh-CN" altLang="en-US" sz="2400" dirty="0" smtClean="0">
                    <a:latin typeface="微软雅黑" pitchFamily="34" charset="-122"/>
                    <a:ea typeface="微软雅黑" pitchFamily="34" charset="-122"/>
                  </a:rPr>
                  <a:t>二、调查过程</a:t>
                </a:r>
                <a:endParaRPr lang="zh-CN" altLang="en-US" sz="2400" dirty="0">
                  <a:latin typeface="微软雅黑" pitchFamily="34" charset="-122"/>
                  <a:ea typeface="微软雅黑" pitchFamily="34" charset="-122"/>
                </a:endParaRPr>
              </a:p>
            </p:txBody>
          </p:sp>
        </p:grpSp>
        <p:sp>
          <p:nvSpPr>
            <p:cNvPr id="3" name="等腰三角形 2"/>
            <p:cNvSpPr/>
            <p:nvPr/>
          </p:nvSpPr>
          <p:spPr>
            <a:xfrm rot="5400000">
              <a:off x="1371560" y="425580"/>
              <a:ext cx="382671" cy="328612"/>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8195" name="Rectangle 3"/>
          <p:cNvSpPr>
            <a:spLocks noChangeArrowheads="1"/>
          </p:cNvSpPr>
          <p:nvPr/>
        </p:nvSpPr>
        <p:spPr bwMode="auto">
          <a:xfrm>
            <a:off x="192505" y="1961234"/>
            <a:ext cx="9144000"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06400" algn="l" defTabSz="914400" rtl="0" eaLnBrk="1" fontAlgn="base" latinLnBrk="0" hangingPunct="1">
              <a:lnSpc>
                <a:spcPct val="200000"/>
              </a:lnSpc>
              <a:spcBef>
                <a:spcPct val="0"/>
              </a:spcBef>
              <a:spcAft>
                <a:spcPct val="0"/>
              </a:spcAft>
              <a:buClrTx/>
              <a:buSzTx/>
              <a:buFontTx/>
              <a:buNone/>
              <a:tabLst/>
            </a:pPr>
            <a:r>
              <a:rPr kumimoji="0" lang="zh-CN" altLang="en-US" sz="2000" b="0" i="0" u="none" strike="noStrike" cap="none" normalizeH="0" baseline="0" dirty="0" smtClean="0">
                <a:ln>
                  <a:noFill/>
                </a:ln>
                <a:solidFill>
                  <a:schemeClr val="tx1"/>
                </a:solidFill>
                <a:effectLst/>
                <a:latin typeface="仿宋" pitchFamily="49" charset="-122"/>
                <a:ea typeface="仿宋" pitchFamily="49" charset="-122"/>
                <a:cs typeface="Times New Roman" pitchFamily="18" charset="0"/>
              </a:rPr>
              <a:t>调研时间：</a:t>
            </a:r>
            <a:r>
              <a:rPr kumimoji="0" lang="en-US" altLang="zh-CN" sz="2000" b="1" i="0" u="none" strike="noStrike" cap="none" normalizeH="0" baseline="0" dirty="0" smtClean="0">
                <a:ln>
                  <a:noFill/>
                </a:ln>
                <a:solidFill>
                  <a:schemeClr val="tx1"/>
                </a:solidFill>
                <a:effectLst/>
                <a:latin typeface="Calibri" pitchFamily="34" charset="0"/>
                <a:ea typeface="宋体" pitchFamily="2" charset="-122"/>
                <a:cs typeface="宋体" pitchFamily="2" charset="-122"/>
              </a:rPr>
              <a:t>2019</a:t>
            </a:r>
            <a:r>
              <a:rPr kumimoji="0" lang="zh-CN" altLang="en-US" sz="2000" b="1" i="0" u="none" strike="noStrike" cap="none" normalizeH="0" baseline="0" dirty="0" smtClean="0">
                <a:ln>
                  <a:noFill/>
                </a:ln>
                <a:solidFill>
                  <a:schemeClr val="tx1"/>
                </a:solidFill>
                <a:effectLst/>
                <a:latin typeface="Calibri" pitchFamily="34" charset="0"/>
                <a:ea typeface="宋体" pitchFamily="2" charset="-122"/>
                <a:cs typeface="宋体" pitchFamily="2" charset="-122"/>
              </a:rPr>
              <a:t>年</a:t>
            </a:r>
            <a:r>
              <a:rPr kumimoji="0" lang="en-US" altLang="zh-CN" sz="2000" b="1" i="0" u="none" strike="noStrike" cap="none" normalizeH="0" baseline="0" dirty="0" smtClean="0">
                <a:ln>
                  <a:noFill/>
                </a:ln>
                <a:solidFill>
                  <a:schemeClr val="tx1"/>
                </a:solidFill>
                <a:effectLst/>
                <a:latin typeface="Calibri" pitchFamily="34" charset="0"/>
                <a:ea typeface="宋体" pitchFamily="2" charset="-122"/>
                <a:cs typeface="宋体" pitchFamily="2" charset="-122"/>
              </a:rPr>
              <a:t>10</a:t>
            </a:r>
            <a:r>
              <a:rPr kumimoji="0" lang="zh-CN" altLang="en-US" sz="2000" b="1" i="0" u="none" strike="noStrike" cap="none" normalizeH="0" baseline="0" dirty="0" smtClean="0">
                <a:ln>
                  <a:noFill/>
                </a:ln>
                <a:solidFill>
                  <a:schemeClr val="tx1"/>
                </a:solidFill>
                <a:effectLst/>
                <a:latin typeface="Calibri" pitchFamily="34" charset="0"/>
                <a:ea typeface="宋体" pitchFamily="2" charset="-122"/>
                <a:cs typeface="宋体" pitchFamily="2" charset="-122"/>
              </a:rPr>
              <a:t>月</a:t>
            </a:r>
            <a:r>
              <a:rPr kumimoji="0" lang="en-US" altLang="zh-CN" sz="2000" b="1" i="0" u="none" strike="noStrike" cap="none" normalizeH="0" baseline="0" dirty="0" smtClean="0">
                <a:ln>
                  <a:noFill/>
                </a:ln>
                <a:solidFill>
                  <a:schemeClr val="tx1"/>
                </a:solidFill>
                <a:effectLst/>
                <a:latin typeface="Calibri" pitchFamily="34" charset="0"/>
                <a:ea typeface="宋体" pitchFamily="2" charset="-122"/>
                <a:cs typeface="宋体" pitchFamily="2" charset="-122"/>
              </a:rPr>
              <a:t>12</a:t>
            </a:r>
            <a:r>
              <a:rPr kumimoji="0" lang="zh-CN" altLang="en-US" sz="2000" b="1" i="0" u="none" strike="noStrike" cap="none" normalizeH="0" baseline="0" dirty="0" smtClean="0">
                <a:ln>
                  <a:noFill/>
                </a:ln>
                <a:solidFill>
                  <a:schemeClr val="tx1"/>
                </a:solidFill>
                <a:effectLst/>
                <a:latin typeface="Calibri" pitchFamily="34" charset="0"/>
                <a:ea typeface="宋体" pitchFamily="2" charset="-122"/>
                <a:cs typeface="宋体" pitchFamily="2" charset="-122"/>
              </a:rPr>
              <a:t>日</a:t>
            </a:r>
            <a:endParaRPr kumimoji="0" lang="zh-CN" altLang="en-US" sz="20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a:p>
            <a:pPr marL="0" marR="0" lvl="0" indent="406400" algn="l" defTabSz="914400" rtl="0" eaLnBrk="0" fontAlgn="base" latinLnBrk="0" hangingPunct="0">
              <a:lnSpc>
                <a:spcPct val="200000"/>
              </a:lnSpc>
              <a:spcBef>
                <a:spcPct val="0"/>
              </a:spcBef>
              <a:spcAft>
                <a:spcPct val="0"/>
              </a:spcAft>
              <a:buClrTx/>
              <a:buSzTx/>
              <a:buFontTx/>
              <a:buNone/>
              <a:tabLst/>
            </a:pPr>
            <a:r>
              <a:rPr kumimoji="0" lang="zh-CN" altLang="en-US" sz="2000" b="0" i="0" u="none" strike="noStrike" cap="none" normalizeH="0" baseline="0" dirty="0" smtClean="0">
                <a:ln>
                  <a:noFill/>
                </a:ln>
                <a:solidFill>
                  <a:schemeClr val="tx1"/>
                </a:solidFill>
                <a:effectLst/>
                <a:latin typeface="仿宋" pitchFamily="49" charset="-122"/>
                <a:ea typeface="仿宋" pitchFamily="49" charset="-122"/>
                <a:cs typeface="Times New Roman" pitchFamily="18" charset="0"/>
              </a:rPr>
              <a:t>调研地点：</a:t>
            </a:r>
            <a:r>
              <a:rPr kumimoji="0" lang="zh-CN" altLang="en-US" sz="2000" b="0" i="0" u="none" strike="noStrike" cap="none" normalizeH="0" baseline="0" dirty="0" smtClean="0">
                <a:ln>
                  <a:noFill/>
                </a:ln>
                <a:solidFill>
                  <a:schemeClr val="tx1"/>
                </a:solidFill>
                <a:effectLst/>
                <a:latin typeface="Calibri" pitchFamily="34" charset="0"/>
                <a:ea typeface="宋体" pitchFamily="2" charset="-122"/>
                <a:cs typeface="宋体" pitchFamily="2" charset="-122"/>
              </a:rPr>
              <a:t>长宁校区教学楼</a:t>
            </a:r>
            <a:r>
              <a:rPr kumimoji="0" lang="en-US" altLang="zh-CN" sz="2000" b="0" i="0" u="none" strike="noStrike" cap="none" normalizeH="0" baseline="0" dirty="0" smtClean="0">
                <a:ln>
                  <a:noFill/>
                </a:ln>
                <a:solidFill>
                  <a:schemeClr val="tx1"/>
                </a:solidFill>
                <a:effectLst/>
                <a:latin typeface="Calibri" pitchFamily="34" charset="0"/>
                <a:ea typeface="宋体" pitchFamily="2" charset="-122"/>
                <a:cs typeface="宋体" pitchFamily="2" charset="-122"/>
              </a:rPr>
              <a:t>103</a:t>
            </a:r>
            <a:r>
              <a:rPr kumimoji="0" lang="zh-CN" altLang="en-US" sz="2000" b="0" i="0" u="none" strike="noStrike" cap="none" normalizeH="0" baseline="0" dirty="0" smtClean="0">
                <a:ln>
                  <a:noFill/>
                </a:ln>
                <a:solidFill>
                  <a:schemeClr val="tx1"/>
                </a:solidFill>
                <a:effectLst/>
                <a:latin typeface="Calibri" pitchFamily="34" charset="0"/>
                <a:ea typeface="宋体" pitchFamily="2" charset="-122"/>
                <a:cs typeface="宋体" pitchFamily="2" charset="-122"/>
              </a:rPr>
              <a:t>会议室</a:t>
            </a:r>
            <a:endParaRPr kumimoji="0" lang="zh-CN" altLang="en-US" sz="20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a:p>
            <a:pPr marL="0" marR="0" lvl="0" indent="406400" algn="l" defTabSz="914400" rtl="0" eaLnBrk="0" fontAlgn="base" latinLnBrk="0" hangingPunct="0">
              <a:lnSpc>
                <a:spcPct val="200000"/>
              </a:lnSpc>
              <a:spcBef>
                <a:spcPct val="0"/>
              </a:spcBef>
              <a:spcAft>
                <a:spcPct val="0"/>
              </a:spcAft>
              <a:buClrTx/>
              <a:buSzTx/>
              <a:buFontTx/>
              <a:buNone/>
              <a:tabLst/>
            </a:pPr>
            <a:r>
              <a:rPr kumimoji="0" lang="zh-CN" altLang="en-US" sz="2000" b="0" i="0" u="none" strike="noStrike" cap="none" normalizeH="0" baseline="0" dirty="0" smtClean="0">
                <a:ln>
                  <a:noFill/>
                </a:ln>
                <a:solidFill>
                  <a:schemeClr val="tx1"/>
                </a:solidFill>
                <a:effectLst/>
                <a:latin typeface="仿宋" pitchFamily="49" charset="-122"/>
                <a:ea typeface="仿宋" pitchFamily="49" charset="-122"/>
                <a:cs typeface="Times New Roman" pitchFamily="18" charset="0"/>
              </a:rPr>
              <a:t>调研对象：中法学生党支部师生党员、部分积极分子</a:t>
            </a:r>
            <a:endParaRPr kumimoji="0" lang="zh-CN" altLang="en-US" sz="20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a:p>
            <a:pPr marL="0" marR="0" lvl="0" indent="406400" algn="l" defTabSz="914400" rtl="0" eaLnBrk="0" fontAlgn="base" latinLnBrk="0" hangingPunct="0">
              <a:lnSpc>
                <a:spcPct val="200000"/>
              </a:lnSpc>
              <a:spcBef>
                <a:spcPct val="0"/>
              </a:spcBef>
              <a:spcAft>
                <a:spcPct val="0"/>
              </a:spcAft>
              <a:buClrTx/>
              <a:buSzTx/>
              <a:buFontTx/>
              <a:buNone/>
              <a:tabLst/>
            </a:pPr>
            <a:r>
              <a:rPr kumimoji="0" lang="zh-CN" altLang="en-US" sz="2000" b="0" i="0" u="none" strike="noStrike" cap="none" normalizeH="0" baseline="0" dirty="0" smtClean="0">
                <a:ln>
                  <a:noFill/>
                </a:ln>
                <a:solidFill>
                  <a:schemeClr val="tx1"/>
                </a:solidFill>
                <a:effectLst/>
                <a:latin typeface="仿宋" pitchFamily="49" charset="-122"/>
                <a:ea typeface="仿宋" pitchFamily="49" charset="-122"/>
                <a:cs typeface="Times New Roman" pitchFamily="18" charset="0"/>
              </a:rPr>
              <a:t>调研方式：座谈会</a:t>
            </a:r>
            <a:endParaRPr kumimoji="0" lang="zh-CN" altLang="en-US" sz="20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pic>
        <p:nvPicPr>
          <p:cNvPr id="8196" name="Picture 4" descr="C:\Users\hp\AppData\Local\Temp\360zip$Temp\360$0\微信图片_201910121406433.jpg"/>
          <p:cNvPicPr>
            <a:picLocks noChangeAspect="1" noChangeArrowheads="1"/>
          </p:cNvPicPr>
          <p:nvPr/>
        </p:nvPicPr>
        <p:blipFill>
          <a:blip r:embed="rId4" cstate="print"/>
          <a:srcRect/>
          <a:stretch>
            <a:fillRect/>
          </a:stretch>
        </p:blipFill>
        <p:spPr bwMode="auto">
          <a:xfrm>
            <a:off x="6603222" y="1491915"/>
            <a:ext cx="5374105" cy="4030579"/>
          </a:xfrm>
          <a:prstGeom prst="rect">
            <a:avLst/>
          </a:prstGeom>
          <a:noFill/>
        </p:spPr>
      </p:pic>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5"/>
          <p:cNvGrpSpPr>
            <a:grpSpLocks/>
          </p:cNvGrpSpPr>
          <p:nvPr/>
        </p:nvGrpSpPr>
        <p:grpSpPr bwMode="auto">
          <a:xfrm>
            <a:off x="-19050" y="0"/>
            <a:ext cx="12209463" cy="1362075"/>
            <a:chOff x="-19048" y="0"/>
            <a:chExt cx="12209461" cy="1362373"/>
          </a:xfrm>
        </p:grpSpPr>
        <p:pic>
          <p:nvPicPr>
            <p:cNvPr id="54288" name="图片 6"/>
            <p:cNvPicPr>
              <a:picLocks noChangeAspect="1"/>
            </p:cNvPicPr>
            <p:nvPr/>
          </p:nvPicPr>
          <p:blipFill>
            <a:blip r:embed="rId3"/>
            <a:srcRect/>
            <a:stretch>
              <a:fillRect/>
            </a:stretch>
          </p:blipFill>
          <p:spPr bwMode="auto">
            <a:xfrm flipH="1">
              <a:off x="-2" y="0"/>
              <a:ext cx="3790951" cy="1362373"/>
            </a:xfrm>
            <a:prstGeom prst="rect">
              <a:avLst/>
            </a:prstGeom>
            <a:noFill/>
            <a:ln w="9525">
              <a:noFill/>
              <a:miter lim="800000"/>
              <a:headEnd/>
              <a:tailEnd/>
            </a:ln>
          </p:spPr>
        </p:pic>
        <p:grpSp>
          <p:nvGrpSpPr>
            <p:cNvPr id="6" name="组合 3"/>
            <p:cNvGrpSpPr>
              <a:grpSpLocks/>
            </p:cNvGrpSpPr>
            <p:nvPr/>
          </p:nvGrpSpPr>
          <p:grpSpPr bwMode="auto">
            <a:xfrm>
              <a:off x="-19048" y="369419"/>
              <a:ext cx="12209461" cy="640452"/>
              <a:chOff x="-19048" y="625611"/>
              <a:chExt cx="12209461" cy="640452"/>
            </a:xfrm>
          </p:grpSpPr>
          <p:sp>
            <p:nvSpPr>
              <p:cNvPr id="2" name="矩形 1"/>
              <p:cNvSpPr/>
              <p:nvPr/>
            </p:nvSpPr>
            <p:spPr>
              <a:xfrm flipV="1">
                <a:off x="-19048" y="1186671"/>
                <a:ext cx="12209461" cy="7939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54291" name="TextBox 2"/>
              <p:cNvSpPr txBox="1">
                <a:spLocks noChangeArrowheads="1"/>
              </p:cNvSpPr>
              <p:nvPr/>
            </p:nvSpPr>
            <p:spPr bwMode="auto">
              <a:xfrm>
                <a:off x="1804037" y="625611"/>
                <a:ext cx="5799455" cy="461766"/>
              </a:xfrm>
              <a:prstGeom prst="rect">
                <a:avLst/>
              </a:prstGeom>
              <a:noFill/>
              <a:ln w="9525">
                <a:noFill/>
                <a:miter lim="800000"/>
                <a:headEnd/>
                <a:tailEnd/>
              </a:ln>
            </p:spPr>
            <p:txBody>
              <a:bodyPr>
                <a:spAutoFit/>
              </a:bodyPr>
              <a:lstStyle/>
              <a:p>
                <a:r>
                  <a:rPr lang="zh-CN" altLang="en-US" sz="2400" b="1" dirty="0" smtClean="0"/>
                  <a:t>三、调研发现的问题</a:t>
                </a:r>
                <a:endParaRPr lang="zh-CN" altLang="en-US" sz="2400" b="1" dirty="0" smtClean="0"/>
              </a:p>
            </p:txBody>
          </p:sp>
        </p:grpSp>
        <p:sp>
          <p:nvSpPr>
            <p:cNvPr id="3" name="等腰三角形 2"/>
            <p:cNvSpPr/>
            <p:nvPr/>
          </p:nvSpPr>
          <p:spPr>
            <a:xfrm rot="5400000">
              <a:off x="1371560" y="425580"/>
              <a:ext cx="382671" cy="328612"/>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9" name="六边形 8"/>
          <p:cNvSpPr/>
          <p:nvPr/>
        </p:nvSpPr>
        <p:spPr>
          <a:xfrm rot="16200000">
            <a:off x="2450306" y="2634457"/>
            <a:ext cx="796925" cy="750888"/>
          </a:xfrm>
          <a:prstGeom prst="hexagon">
            <a:avLst/>
          </a:prstGeom>
          <a:solidFill>
            <a:srgbClr val="FF0000"/>
          </a:solidFill>
          <a:ln w="15875" cap="rnd">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bg1"/>
              </a:solidFill>
              <a:latin typeface="微软雅黑" panose="020B0503020204020204" charset="-122"/>
              <a:ea typeface="微软雅黑" panose="020B0503020204020204" charset="-122"/>
              <a:cs typeface="+mn-ea"/>
              <a:sym typeface="微软雅黑" panose="020B0503020204020204" charset="-122"/>
            </a:endParaRPr>
          </a:p>
        </p:txBody>
      </p:sp>
      <p:sp>
        <p:nvSpPr>
          <p:cNvPr id="10" name="TextBox 25"/>
          <p:cNvSpPr txBox="1"/>
          <p:nvPr/>
        </p:nvSpPr>
        <p:spPr>
          <a:xfrm>
            <a:off x="2530475" y="2746375"/>
            <a:ext cx="665163" cy="585788"/>
          </a:xfrm>
          <a:prstGeom prst="rect">
            <a:avLst/>
          </a:prstGeom>
          <a:noFill/>
        </p:spPr>
        <p:txBody>
          <a:bodyPr wrap="none">
            <a:spAutoFit/>
          </a:bodyPr>
          <a:lstStyle/>
          <a:p>
            <a:pPr fontAlgn="auto">
              <a:spcBef>
                <a:spcPts val="0"/>
              </a:spcBef>
              <a:spcAft>
                <a:spcPts val="0"/>
              </a:spcAft>
              <a:defRPr/>
            </a:pPr>
            <a:r>
              <a:rPr lang="en-US" altLang="zh-CN" sz="3200" dirty="0">
                <a:solidFill>
                  <a:schemeClr val="bg1"/>
                </a:solidFill>
                <a:latin typeface="微软雅黑" panose="020B0503020204020204" charset="-122"/>
                <a:ea typeface="微软雅黑" panose="020B0503020204020204" charset="-122"/>
                <a:cs typeface="+mn-ea"/>
                <a:sym typeface="微软雅黑" panose="020B0503020204020204" charset="-122"/>
              </a:rPr>
              <a:t>01</a:t>
            </a:r>
            <a:endParaRPr lang="zh-CN" altLang="en-US" sz="3200" dirty="0">
              <a:solidFill>
                <a:schemeClr val="bg1"/>
              </a:solidFill>
              <a:latin typeface="微软雅黑" panose="020B0503020204020204" charset="-122"/>
              <a:ea typeface="微软雅黑" panose="020B0503020204020204" charset="-122"/>
              <a:cs typeface="+mn-ea"/>
              <a:sym typeface="微软雅黑" panose="020B0503020204020204" charset="-122"/>
            </a:endParaRPr>
          </a:p>
        </p:txBody>
      </p:sp>
      <p:sp>
        <p:nvSpPr>
          <p:cNvPr id="12" name="矩形 11"/>
          <p:cNvSpPr/>
          <p:nvPr/>
        </p:nvSpPr>
        <p:spPr bwMode="auto">
          <a:xfrm>
            <a:off x="3458829" y="4435317"/>
            <a:ext cx="2741612" cy="646331"/>
          </a:xfrm>
          <a:prstGeom prst="rect">
            <a:avLst/>
          </a:prstGeom>
        </p:spPr>
        <p:txBody>
          <a:bodyPr>
            <a:spAutoFit/>
          </a:bodyPr>
          <a:lstStyle/>
          <a:p>
            <a:pPr fontAlgn="auto">
              <a:spcBef>
                <a:spcPts val="0"/>
              </a:spcBef>
              <a:spcAft>
                <a:spcPts val="0"/>
              </a:spcAft>
              <a:defRPr/>
            </a:pPr>
            <a:r>
              <a:rPr lang="zh-CN" altLang="en-US" b="1" dirty="0" smtClean="0">
                <a:solidFill>
                  <a:schemeClr val="bg1">
                    <a:lumMod val="50000"/>
                  </a:schemeClr>
                </a:solidFill>
                <a:latin typeface="微软雅黑" panose="020B0503020204020204" charset="-122"/>
                <a:ea typeface="微软雅黑" panose="020B0503020204020204" charset="-122"/>
                <a:cs typeface="+mn-ea"/>
                <a:sym typeface="微软雅黑" panose="020B0503020204020204" charset="-122"/>
              </a:rPr>
              <a:t>学生对党支部党员发展的流程不够</a:t>
            </a:r>
            <a:r>
              <a:rPr lang="zh-CN" altLang="en-US" b="1" dirty="0" smtClean="0">
                <a:solidFill>
                  <a:schemeClr val="bg1">
                    <a:lumMod val="50000"/>
                  </a:schemeClr>
                </a:solidFill>
                <a:latin typeface="微软雅黑" panose="020B0503020204020204" charset="-122"/>
                <a:ea typeface="微软雅黑" panose="020B0503020204020204" charset="-122"/>
                <a:cs typeface="+mn-ea"/>
                <a:sym typeface="微软雅黑" panose="020B0503020204020204" charset="-122"/>
              </a:rPr>
              <a:t>明确</a:t>
            </a:r>
            <a:endParaRPr lang="zh-CN" altLang="en-US" b="1" dirty="0">
              <a:solidFill>
                <a:schemeClr val="bg1">
                  <a:lumMod val="50000"/>
                </a:schemeClr>
              </a:solidFill>
              <a:latin typeface="微软雅黑" panose="020B0503020204020204" charset="-122"/>
              <a:ea typeface="微软雅黑" panose="020B0503020204020204" charset="-122"/>
              <a:cs typeface="+mn-ea"/>
              <a:sym typeface="微软雅黑" panose="020B0503020204020204" charset="-122"/>
            </a:endParaRPr>
          </a:p>
        </p:txBody>
      </p:sp>
      <p:sp>
        <p:nvSpPr>
          <p:cNvPr id="13" name="六边形 12"/>
          <p:cNvSpPr/>
          <p:nvPr/>
        </p:nvSpPr>
        <p:spPr>
          <a:xfrm rot="16200000">
            <a:off x="2449512" y="4440238"/>
            <a:ext cx="798513" cy="750888"/>
          </a:xfrm>
          <a:prstGeom prst="hexagon">
            <a:avLst/>
          </a:prstGeom>
          <a:solidFill>
            <a:srgbClr val="FF0000"/>
          </a:solidFill>
          <a:ln w="15875" cap="rnd">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bg1"/>
              </a:solidFill>
              <a:latin typeface="微软雅黑" panose="020B0503020204020204" charset="-122"/>
              <a:ea typeface="微软雅黑" panose="020B0503020204020204" charset="-122"/>
              <a:cs typeface="+mn-ea"/>
              <a:sym typeface="微软雅黑" panose="020B0503020204020204" charset="-122"/>
            </a:endParaRPr>
          </a:p>
        </p:txBody>
      </p:sp>
      <p:sp>
        <p:nvSpPr>
          <p:cNvPr id="14" name="TextBox 29"/>
          <p:cNvSpPr txBox="1"/>
          <p:nvPr/>
        </p:nvSpPr>
        <p:spPr>
          <a:xfrm>
            <a:off x="2530475" y="4552950"/>
            <a:ext cx="665163" cy="584200"/>
          </a:xfrm>
          <a:prstGeom prst="rect">
            <a:avLst/>
          </a:prstGeom>
          <a:noFill/>
        </p:spPr>
        <p:txBody>
          <a:bodyPr wrap="none">
            <a:spAutoFit/>
          </a:bodyPr>
          <a:lstStyle/>
          <a:p>
            <a:pPr fontAlgn="auto">
              <a:spcBef>
                <a:spcPts val="0"/>
              </a:spcBef>
              <a:spcAft>
                <a:spcPts val="0"/>
              </a:spcAft>
              <a:defRPr/>
            </a:pPr>
            <a:r>
              <a:rPr lang="en-US" altLang="zh-CN" sz="3200" dirty="0">
                <a:solidFill>
                  <a:schemeClr val="bg1"/>
                </a:solidFill>
                <a:latin typeface="微软雅黑" panose="020B0503020204020204" charset="-122"/>
                <a:ea typeface="微软雅黑" panose="020B0503020204020204" charset="-122"/>
                <a:cs typeface="+mn-ea"/>
                <a:sym typeface="微软雅黑" panose="020B0503020204020204" charset="-122"/>
              </a:rPr>
              <a:t>03</a:t>
            </a:r>
            <a:endParaRPr lang="zh-CN" altLang="en-US" sz="3200" dirty="0">
              <a:solidFill>
                <a:schemeClr val="bg1"/>
              </a:solidFill>
              <a:latin typeface="微软雅黑" panose="020B0503020204020204" charset="-122"/>
              <a:ea typeface="微软雅黑" panose="020B0503020204020204" charset="-122"/>
              <a:cs typeface="+mn-ea"/>
              <a:sym typeface="微软雅黑" panose="020B0503020204020204" charset="-122"/>
            </a:endParaRPr>
          </a:p>
        </p:txBody>
      </p:sp>
      <p:sp>
        <p:nvSpPr>
          <p:cNvPr id="17" name="六边形 16"/>
          <p:cNvSpPr/>
          <p:nvPr/>
        </p:nvSpPr>
        <p:spPr>
          <a:xfrm rot="16200000">
            <a:off x="6626225" y="2640013"/>
            <a:ext cx="798513" cy="750887"/>
          </a:xfrm>
          <a:prstGeom prst="hexagon">
            <a:avLst/>
          </a:prstGeom>
          <a:solidFill>
            <a:srgbClr val="FF0000"/>
          </a:solidFill>
          <a:ln w="15875" cap="rnd">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bg1"/>
              </a:solidFill>
              <a:latin typeface="微软雅黑" panose="020B0503020204020204" charset="-122"/>
              <a:ea typeface="微软雅黑" panose="020B0503020204020204" charset="-122"/>
              <a:cs typeface="+mn-ea"/>
              <a:sym typeface="微软雅黑" panose="020B0503020204020204" charset="-122"/>
            </a:endParaRPr>
          </a:p>
        </p:txBody>
      </p:sp>
      <p:sp>
        <p:nvSpPr>
          <p:cNvPr id="18" name="TextBox 33"/>
          <p:cNvSpPr txBox="1"/>
          <p:nvPr/>
        </p:nvSpPr>
        <p:spPr>
          <a:xfrm>
            <a:off x="6707188" y="2752725"/>
            <a:ext cx="665162" cy="584200"/>
          </a:xfrm>
          <a:prstGeom prst="rect">
            <a:avLst/>
          </a:prstGeom>
          <a:noFill/>
        </p:spPr>
        <p:txBody>
          <a:bodyPr wrap="none">
            <a:spAutoFit/>
          </a:bodyPr>
          <a:lstStyle/>
          <a:p>
            <a:pPr fontAlgn="auto">
              <a:spcBef>
                <a:spcPts val="0"/>
              </a:spcBef>
              <a:spcAft>
                <a:spcPts val="0"/>
              </a:spcAft>
              <a:defRPr/>
            </a:pPr>
            <a:r>
              <a:rPr lang="en-US" altLang="zh-CN" sz="3200" dirty="0">
                <a:solidFill>
                  <a:schemeClr val="bg1"/>
                </a:solidFill>
                <a:latin typeface="微软雅黑" panose="020B0503020204020204" charset="-122"/>
                <a:ea typeface="微软雅黑" panose="020B0503020204020204" charset="-122"/>
                <a:cs typeface="+mn-ea"/>
                <a:sym typeface="微软雅黑" panose="020B0503020204020204" charset="-122"/>
              </a:rPr>
              <a:t>02</a:t>
            </a:r>
            <a:endParaRPr lang="zh-CN" altLang="en-US" sz="3200" dirty="0">
              <a:solidFill>
                <a:schemeClr val="bg1"/>
              </a:solidFill>
              <a:latin typeface="微软雅黑" panose="020B0503020204020204" charset="-122"/>
              <a:ea typeface="微软雅黑" panose="020B0503020204020204" charset="-122"/>
              <a:cs typeface="+mn-ea"/>
              <a:sym typeface="微软雅黑" panose="020B0503020204020204" charset="-122"/>
            </a:endParaRPr>
          </a:p>
        </p:txBody>
      </p:sp>
      <p:sp>
        <p:nvSpPr>
          <p:cNvPr id="20" name="矩形 19"/>
          <p:cNvSpPr/>
          <p:nvPr/>
        </p:nvSpPr>
        <p:spPr bwMode="auto">
          <a:xfrm>
            <a:off x="7515225" y="2779713"/>
            <a:ext cx="3592513" cy="368300"/>
          </a:xfrm>
          <a:prstGeom prst="rect">
            <a:avLst/>
          </a:prstGeom>
        </p:spPr>
        <p:txBody>
          <a:bodyPr>
            <a:spAutoFit/>
          </a:bodyPr>
          <a:lstStyle/>
          <a:p>
            <a:pPr fontAlgn="auto">
              <a:spcBef>
                <a:spcPts val="0"/>
              </a:spcBef>
              <a:spcAft>
                <a:spcPts val="0"/>
              </a:spcAft>
              <a:defRPr/>
            </a:pPr>
            <a:r>
              <a:rPr lang="zh-CN" altLang="en-US" b="1" dirty="0" smtClean="0">
                <a:solidFill>
                  <a:schemeClr val="bg1">
                    <a:lumMod val="50000"/>
                  </a:schemeClr>
                </a:solidFill>
                <a:latin typeface="微软雅黑" panose="020B0503020204020204" charset="-122"/>
                <a:ea typeface="微软雅黑" panose="020B0503020204020204" charset="-122"/>
                <a:cs typeface="+mn-ea"/>
                <a:sym typeface="微软雅黑" panose="020B0503020204020204" charset="-122"/>
              </a:rPr>
              <a:t>支部党员发挥模范作用不够</a:t>
            </a:r>
            <a:endParaRPr lang="zh-CN" altLang="en-US" b="1" dirty="0">
              <a:solidFill>
                <a:schemeClr val="bg1">
                  <a:lumMod val="50000"/>
                </a:schemeClr>
              </a:solidFill>
              <a:latin typeface="微软雅黑" panose="020B0503020204020204" charset="-122"/>
              <a:ea typeface="微软雅黑" panose="020B0503020204020204" charset="-122"/>
              <a:cs typeface="+mn-ea"/>
              <a:sym typeface="微软雅黑" panose="020B0503020204020204" charset="-122"/>
            </a:endParaRPr>
          </a:p>
        </p:txBody>
      </p:sp>
      <p:sp>
        <p:nvSpPr>
          <p:cNvPr id="5" name="六边形 4"/>
          <p:cNvSpPr/>
          <p:nvPr/>
        </p:nvSpPr>
        <p:spPr>
          <a:xfrm rot="16200000">
            <a:off x="6682581" y="4363244"/>
            <a:ext cx="796925" cy="750888"/>
          </a:xfrm>
          <a:prstGeom prst="hexagon">
            <a:avLst/>
          </a:prstGeom>
          <a:solidFill>
            <a:srgbClr val="FF0000"/>
          </a:solidFill>
          <a:ln w="15875" cap="rnd">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bg1"/>
              </a:solidFill>
              <a:latin typeface="微软雅黑" panose="020B0503020204020204" charset="-122"/>
              <a:ea typeface="微软雅黑" panose="020B0503020204020204" charset="-122"/>
              <a:cs typeface="+mn-ea"/>
              <a:sym typeface="微软雅黑" panose="020B0503020204020204" charset="-122"/>
            </a:endParaRPr>
          </a:p>
        </p:txBody>
      </p:sp>
      <p:sp>
        <p:nvSpPr>
          <p:cNvPr id="54285" name="文本框 20"/>
          <p:cNvSpPr txBox="1">
            <a:spLocks noChangeArrowheads="1"/>
          </p:cNvSpPr>
          <p:nvPr/>
        </p:nvSpPr>
        <p:spPr bwMode="auto">
          <a:xfrm>
            <a:off x="6705600" y="4464050"/>
            <a:ext cx="765175" cy="584200"/>
          </a:xfrm>
          <a:prstGeom prst="rect">
            <a:avLst/>
          </a:prstGeom>
          <a:noFill/>
          <a:ln w="9525">
            <a:noFill/>
            <a:miter lim="800000"/>
            <a:headEnd/>
            <a:tailEnd/>
          </a:ln>
        </p:spPr>
        <p:txBody>
          <a:bodyPr>
            <a:spAutoFit/>
          </a:bodyPr>
          <a:lstStyle/>
          <a:p>
            <a:r>
              <a:rPr lang="en-US" altLang="zh-CN" sz="3200">
                <a:solidFill>
                  <a:schemeClr val="bg1"/>
                </a:solidFill>
                <a:latin typeface="微软雅黑" pitchFamily="34" charset="-122"/>
                <a:ea typeface="微软雅黑" pitchFamily="34" charset="-122"/>
                <a:cs typeface="宋体" pitchFamily="2" charset="-122"/>
                <a:sym typeface="微软雅黑" pitchFamily="34" charset="-122"/>
              </a:rPr>
              <a:t>04</a:t>
            </a:r>
            <a:endParaRPr lang="en-US" altLang="zh-CN" sz="3200">
              <a:latin typeface="Calibri" pitchFamily="34" charset="0"/>
              <a:ea typeface="微软雅黑" pitchFamily="34" charset="-122"/>
              <a:cs typeface="宋体" pitchFamily="2" charset="-122"/>
            </a:endParaRPr>
          </a:p>
        </p:txBody>
      </p:sp>
      <p:sp>
        <p:nvSpPr>
          <p:cNvPr id="22" name="矩形 21"/>
          <p:cNvSpPr/>
          <p:nvPr/>
        </p:nvSpPr>
        <p:spPr bwMode="auto">
          <a:xfrm>
            <a:off x="7604125" y="4554538"/>
            <a:ext cx="3592513" cy="368300"/>
          </a:xfrm>
          <a:prstGeom prst="rect">
            <a:avLst/>
          </a:prstGeom>
        </p:spPr>
        <p:txBody>
          <a:bodyPr>
            <a:spAutoFit/>
          </a:bodyPr>
          <a:lstStyle/>
          <a:p>
            <a:pPr fontAlgn="auto">
              <a:spcBef>
                <a:spcPts val="0"/>
              </a:spcBef>
              <a:spcAft>
                <a:spcPts val="0"/>
              </a:spcAft>
              <a:defRPr/>
            </a:pPr>
            <a:r>
              <a:rPr lang="zh-CN" altLang="en-US" b="1" dirty="0" smtClean="0">
                <a:solidFill>
                  <a:schemeClr val="bg1">
                    <a:lumMod val="50000"/>
                  </a:schemeClr>
                </a:solidFill>
                <a:latin typeface="微软雅黑" panose="020B0503020204020204" charset="-122"/>
                <a:ea typeface="微软雅黑" panose="020B0503020204020204" charset="-122"/>
                <a:cs typeface="+mn-ea"/>
                <a:sym typeface="微软雅黑" panose="020B0503020204020204" charset="-122"/>
              </a:rPr>
              <a:t>党支部架构不健全</a:t>
            </a:r>
            <a:endParaRPr lang="zh-CN" altLang="en-US" b="1" dirty="0">
              <a:solidFill>
                <a:schemeClr val="bg1">
                  <a:lumMod val="50000"/>
                </a:schemeClr>
              </a:solidFill>
              <a:latin typeface="微软雅黑" panose="020B0503020204020204" charset="-122"/>
              <a:ea typeface="微软雅黑" panose="020B0503020204020204" charset="-122"/>
              <a:cs typeface="+mn-ea"/>
              <a:sym typeface="微软雅黑" panose="020B0503020204020204" charset="-122"/>
            </a:endParaRPr>
          </a:p>
        </p:txBody>
      </p:sp>
      <p:sp>
        <p:nvSpPr>
          <p:cNvPr id="21" name="矩形 20"/>
          <p:cNvSpPr/>
          <p:nvPr/>
        </p:nvSpPr>
        <p:spPr>
          <a:xfrm>
            <a:off x="3439680" y="2799584"/>
            <a:ext cx="2492990" cy="369332"/>
          </a:xfrm>
          <a:prstGeom prst="rect">
            <a:avLst/>
          </a:prstGeom>
        </p:spPr>
        <p:txBody>
          <a:bodyPr wrap="none">
            <a:spAutoFit/>
          </a:bodyPr>
          <a:lstStyle/>
          <a:p>
            <a:pPr lvl="0">
              <a:defRPr/>
            </a:pPr>
            <a:r>
              <a:rPr lang="zh-CN" altLang="en-US" b="1" dirty="0" smtClean="0">
                <a:solidFill>
                  <a:srgbClr val="FFFFFF">
                    <a:lumMod val="50000"/>
                  </a:srgbClr>
                </a:solidFill>
                <a:latin typeface="微软雅黑" panose="020B0503020204020204" charset="-122"/>
                <a:ea typeface="微软雅黑" panose="020B0503020204020204" charset="-122"/>
                <a:cs typeface="+mn-ea"/>
                <a:sym typeface="微软雅黑" panose="020B0503020204020204" charset="-122"/>
              </a:rPr>
              <a:t>理论学习深度有待加强</a:t>
            </a:r>
            <a:endParaRPr lang="zh-CN" altLang="en-US" b="1" dirty="0">
              <a:solidFill>
                <a:srgbClr val="FFFFFF">
                  <a:lumMod val="50000"/>
                </a:srgbClr>
              </a:solidFill>
              <a:latin typeface="微软雅黑" panose="020B0503020204020204" charset="-122"/>
              <a:ea typeface="微软雅黑" panose="020B0503020204020204" charset="-122"/>
              <a:cs typeface="+mn-ea"/>
              <a:sym typeface="微软雅黑" panose="020B0503020204020204" charset="-122"/>
            </a:endParaRPr>
          </a:p>
        </p:txBody>
      </p:sp>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5"/>
          <p:cNvGrpSpPr>
            <a:grpSpLocks/>
          </p:cNvGrpSpPr>
          <p:nvPr/>
        </p:nvGrpSpPr>
        <p:grpSpPr bwMode="auto">
          <a:xfrm>
            <a:off x="-19050" y="-12032"/>
            <a:ext cx="12209463" cy="1362075"/>
            <a:chOff x="-19048" y="-12035"/>
            <a:chExt cx="12209461" cy="1362373"/>
          </a:xfrm>
        </p:grpSpPr>
        <p:pic>
          <p:nvPicPr>
            <p:cNvPr id="54288" name="图片 6"/>
            <p:cNvPicPr>
              <a:picLocks noChangeAspect="1"/>
            </p:cNvPicPr>
            <p:nvPr/>
          </p:nvPicPr>
          <p:blipFill>
            <a:blip r:embed="rId3"/>
            <a:srcRect/>
            <a:stretch>
              <a:fillRect/>
            </a:stretch>
          </p:blipFill>
          <p:spPr bwMode="auto">
            <a:xfrm flipH="1">
              <a:off x="2" y="-12035"/>
              <a:ext cx="3790951" cy="1362373"/>
            </a:xfrm>
            <a:prstGeom prst="rect">
              <a:avLst/>
            </a:prstGeom>
            <a:noFill/>
            <a:ln w="9525">
              <a:noFill/>
              <a:miter lim="800000"/>
              <a:headEnd/>
              <a:tailEnd/>
            </a:ln>
          </p:spPr>
        </p:pic>
        <p:grpSp>
          <p:nvGrpSpPr>
            <p:cNvPr id="5" name="组合 3"/>
            <p:cNvGrpSpPr>
              <a:grpSpLocks/>
            </p:cNvGrpSpPr>
            <p:nvPr/>
          </p:nvGrpSpPr>
          <p:grpSpPr bwMode="auto">
            <a:xfrm>
              <a:off x="-19048" y="381453"/>
              <a:ext cx="12209461" cy="628418"/>
              <a:chOff x="-19048" y="637645"/>
              <a:chExt cx="12209461" cy="628418"/>
            </a:xfrm>
          </p:grpSpPr>
          <p:sp>
            <p:nvSpPr>
              <p:cNvPr id="2" name="矩形 1"/>
              <p:cNvSpPr/>
              <p:nvPr/>
            </p:nvSpPr>
            <p:spPr>
              <a:xfrm flipV="1">
                <a:off x="-19048" y="1186671"/>
                <a:ext cx="12209461" cy="7939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54291" name="TextBox 2"/>
              <p:cNvSpPr txBox="1">
                <a:spLocks noChangeArrowheads="1"/>
              </p:cNvSpPr>
              <p:nvPr/>
            </p:nvSpPr>
            <p:spPr bwMode="auto">
              <a:xfrm>
                <a:off x="1719816" y="637645"/>
                <a:ext cx="5799455" cy="460375"/>
              </a:xfrm>
              <a:prstGeom prst="rect">
                <a:avLst/>
              </a:prstGeom>
              <a:noFill/>
              <a:ln w="9525">
                <a:noFill/>
                <a:miter lim="800000"/>
                <a:headEnd/>
                <a:tailEnd/>
              </a:ln>
            </p:spPr>
            <p:txBody>
              <a:bodyPr>
                <a:spAutoFit/>
              </a:bodyPr>
              <a:lstStyle/>
              <a:p>
                <a:r>
                  <a:rPr lang="zh-CN" altLang="en-US" sz="2400" b="1" dirty="0" smtClean="0"/>
                  <a:t>三、调研发现的问题</a:t>
                </a:r>
              </a:p>
            </p:txBody>
          </p:sp>
        </p:grpSp>
        <p:sp>
          <p:nvSpPr>
            <p:cNvPr id="3" name="等腰三角形 2"/>
            <p:cNvSpPr/>
            <p:nvPr/>
          </p:nvSpPr>
          <p:spPr>
            <a:xfrm rot="5400000">
              <a:off x="1371560" y="425580"/>
              <a:ext cx="382671" cy="328612"/>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76801" name="Rectangle 1"/>
          <p:cNvSpPr>
            <a:spLocks noChangeArrowheads="1"/>
          </p:cNvSpPr>
          <p:nvPr/>
        </p:nvSpPr>
        <p:spPr bwMode="auto">
          <a:xfrm>
            <a:off x="2273969" y="1973179"/>
            <a:ext cx="6647974" cy="338554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sz="28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（四）关注长宁校区师生反映的热点问题</a:t>
            </a:r>
            <a:endParaRPr kumimoji="0" lang="en-US" altLang="zh-CN" sz="2800" b="0"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altLang="zh-CN" sz="2800" dirty="0" smtClean="0">
              <a:latin typeface="宋体" pitchFamily="2" charset="-122"/>
              <a:ea typeface="宋体" pitchFamily="2" charset="-122"/>
              <a:cs typeface="Times New Roman" pitchFamily="18" charset="0"/>
            </a:endParaRPr>
          </a:p>
          <a:p>
            <a:pPr lvl="0" fontAlgn="base">
              <a:spcBef>
                <a:spcPct val="0"/>
              </a:spcBef>
              <a:spcAft>
                <a:spcPct val="0"/>
              </a:spcAft>
            </a:pPr>
            <a:r>
              <a:rPr lang="en-US" altLang="zh-CN" sz="2800" dirty="0" smtClean="0">
                <a:latin typeface="Calibri" pitchFamily="34" charset="0"/>
                <a:ea typeface="宋体" pitchFamily="2" charset="-122"/>
                <a:cs typeface="Times New Roman" pitchFamily="18" charset="0"/>
              </a:rPr>
              <a:t>    </a:t>
            </a:r>
          </a:p>
          <a:p>
            <a:pPr lvl="0" fontAlgn="base">
              <a:spcBef>
                <a:spcPct val="0"/>
              </a:spcBef>
              <a:spcAft>
                <a:spcPct val="0"/>
              </a:spcAft>
            </a:pPr>
            <a:r>
              <a:rPr lang="en-US" altLang="zh-CN" sz="2800" dirty="0" smtClean="0">
                <a:latin typeface="Calibri" pitchFamily="34" charset="0"/>
                <a:ea typeface="宋体" pitchFamily="2" charset="-122"/>
                <a:cs typeface="Times New Roman" pitchFamily="18" charset="0"/>
              </a:rPr>
              <a:t>    </a:t>
            </a:r>
            <a:r>
              <a:rPr lang="zh-CN" altLang="en-US" sz="2800" dirty="0" smtClean="0">
                <a:latin typeface="Calibri" pitchFamily="34" charset="0"/>
                <a:ea typeface="宋体" pitchFamily="2" charset="-122"/>
                <a:cs typeface="Times New Roman" pitchFamily="18" charset="0"/>
              </a:rPr>
              <a:t>关于</a:t>
            </a:r>
            <a:r>
              <a:rPr lang="zh-CN" altLang="en-US" sz="2800" dirty="0" smtClean="0">
                <a:latin typeface="Calibri" pitchFamily="34" charset="0"/>
                <a:ea typeface="宋体" pitchFamily="2" charset="-122"/>
                <a:cs typeface="Times New Roman" pitchFamily="18" charset="0"/>
              </a:rPr>
              <a:t>学生夜自修教室问题</a:t>
            </a:r>
            <a:br>
              <a:rPr lang="zh-CN" altLang="en-US" sz="2800" dirty="0" smtClean="0">
                <a:latin typeface="Calibri" pitchFamily="34" charset="0"/>
                <a:ea typeface="宋体" pitchFamily="2" charset="-122"/>
                <a:cs typeface="Times New Roman" pitchFamily="18" charset="0"/>
              </a:rPr>
            </a:br>
            <a:r>
              <a:rPr lang="zh-CN" altLang="en-US" sz="2800" dirty="0" smtClean="0">
                <a:latin typeface="Calibri" pitchFamily="34" charset="0"/>
                <a:ea typeface="宋体" pitchFamily="2" charset="-122"/>
                <a:cs typeface="Times New Roman" pitchFamily="18" charset="0"/>
              </a:rPr>
              <a:t>    </a:t>
            </a:r>
            <a:r>
              <a:rPr lang="zh-CN" altLang="en-US" sz="2800" dirty="0" smtClean="0">
                <a:latin typeface="Calibri" pitchFamily="34" charset="0"/>
                <a:ea typeface="宋体" pitchFamily="2" charset="-122"/>
                <a:cs typeface="Times New Roman" pitchFamily="18" charset="0"/>
              </a:rPr>
              <a:t>关于</a:t>
            </a:r>
            <a:r>
              <a:rPr lang="zh-CN" altLang="en-US" sz="2800" dirty="0" smtClean="0">
                <a:latin typeface="Calibri" pitchFamily="34" charset="0"/>
                <a:ea typeface="宋体" pitchFamily="2" charset="-122"/>
                <a:cs typeface="Times New Roman" pitchFamily="18" charset="0"/>
              </a:rPr>
              <a:t>长宁校区食堂晚餐问题</a:t>
            </a:r>
            <a:endParaRPr lang="zh-CN" altLang="en-US" sz="2800" dirty="0" smtClean="0">
              <a:latin typeface="Arial" pitchFamily="34" charset="0"/>
              <a:ea typeface="宋体" pitchFamily="2" charset="-122"/>
              <a:cs typeface="宋体" pitchFamily="2" charset="-122"/>
            </a:endParaRPr>
          </a:p>
          <a:p>
            <a:pPr lvl="0" eaLnBrk="0" fontAlgn="base" hangingPunct="0">
              <a:spcBef>
                <a:spcPct val="0"/>
              </a:spcBef>
              <a:spcAft>
                <a:spcPct val="0"/>
              </a:spcAft>
            </a:pPr>
            <a:r>
              <a:rPr lang="zh-CN" altLang="en-US" sz="2800" dirty="0" smtClean="0">
                <a:latin typeface="Calibri" pitchFamily="34" charset="0"/>
                <a:ea typeface="宋体" pitchFamily="2" charset="-122"/>
                <a:cs typeface="Times New Roman" pitchFamily="18" charset="0"/>
              </a:rPr>
              <a:t>    </a:t>
            </a:r>
            <a:r>
              <a:rPr lang="zh-CN" altLang="en-US" sz="2800" dirty="0" smtClean="0">
                <a:latin typeface="Calibri" pitchFamily="34" charset="0"/>
                <a:ea typeface="宋体" pitchFamily="2" charset="-122"/>
                <a:cs typeface="Times New Roman" pitchFamily="18" charset="0"/>
              </a:rPr>
              <a:t>关于</a:t>
            </a:r>
            <a:r>
              <a:rPr lang="zh-CN" altLang="en-US" sz="2800" dirty="0" smtClean="0">
                <a:latin typeface="Calibri" pitchFamily="34" charset="0"/>
                <a:ea typeface="宋体" pitchFamily="2" charset="-122"/>
                <a:cs typeface="Times New Roman" pitchFamily="18" charset="0"/>
              </a:rPr>
              <a:t>学生宿舍楼快递柜问题</a:t>
            </a:r>
            <a:endParaRPr lang="zh-CN" altLang="en-US" sz="2800" dirty="0" smtClean="0">
              <a:latin typeface="Arial" pitchFamily="34" charset="0"/>
              <a:ea typeface="宋体" pitchFamily="2" charset="-122"/>
              <a:cs typeface="宋体" pitchFamily="2" charset="-122"/>
            </a:endParaRPr>
          </a:p>
          <a:p>
            <a:pPr lvl="0" eaLnBrk="0" fontAlgn="base" hangingPunct="0">
              <a:spcBef>
                <a:spcPct val="0"/>
              </a:spcBef>
              <a:spcAft>
                <a:spcPct val="0"/>
              </a:spcAft>
            </a:pPr>
            <a:r>
              <a:rPr lang="zh-CN" altLang="en-US" sz="2800" dirty="0" smtClean="0">
                <a:latin typeface="Calibri" pitchFamily="34" charset="0"/>
                <a:ea typeface="宋体" pitchFamily="2" charset="-122"/>
                <a:cs typeface="Times New Roman" pitchFamily="18" charset="0"/>
              </a:rPr>
              <a:t>    </a:t>
            </a:r>
            <a:r>
              <a:rPr lang="zh-CN" altLang="en-US" sz="2800" dirty="0" smtClean="0">
                <a:latin typeface="Calibri" pitchFamily="34" charset="0"/>
                <a:ea typeface="宋体" pitchFamily="2" charset="-122"/>
                <a:cs typeface="Times New Roman" pitchFamily="18" charset="0"/>
              </a:rPr>
              <a:t>关于</a:t>
            </a:r>
            <a:r>
              <a:rPr lang="zh-CN" altLang="en-US" sz="2800" dirty="0" smtClean="0">
                <a:latin typeface="Calibri" pitchFamily="34" charset="0"/>
                <a:ea typeface="宋体" pitchFamily="2" charset="-122"/>
                <a:cs typeface="Times New Roman" pitchFamily="18" charset="0"/>
              </a:rPr>
              <a:t>学生浴室冷热水出水不均匀</a:t>
            </a:r>
            <a:endParaRPr lang="zh-CN" altLang="en-US" sz="2800" dirty="0" smtClean="0">
              <a:latin typeface="Arial" pitchFamily="34" charset="0"/>
              <a:ea typeface="宋体" pitchFamily="2" charset="-122"/>
              <a:cs typeface="宋体" pitchFamily="2" charset="-122"/>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CN"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5"/>
          <p:cNvGrpSpPr>
            <a:grpSpLocks/>
          </p:cNvGrpSpPr>
          <p:nvPr/>
        </p:nvGrpSpPr>
        <p:grpSpPr bwMode="auto">
          <a:xfrm>
            <a:off x="-19050" y="0"/>
            <a:ext cx="12209463" cy="1362507"/>
            <a:chOff x="-19048" y="0"/>
            <a:chExt cx="12209461" cy="1362373"/>
          </a:xfrm>
        </p:grpSpPr>
        <p:sp>
          <p:nvSpPr>
            <p:cNvPr id="2" name="矩形 1"/>
            <p:cNvSpPr/>
            <p:nvPr/>
          </p:nvSpPr>
          <p:spPr bwMode="auto">
            <a:xfrm flipV="1">
              <a:off x="-19048" y="931771"/>
              <a:ext cx="12209461" cy="7936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pic>
          <p:nvPicPr>
            <p:cNvPr id="47132" name="图片 6"/>
            <p:cNvPicPr>
              <a:picLocks noChangeAspect="1"/>
            </p:cNvPicPr>
            <p:nvPr/>
          </p:nvPicPr>
          <p:blipFill>
            <a:blip r:embed="rId3"/>
            <a:srcRect/>
            <a:stretch>
              <a:fillRect/>
            </a:stretch>
          </p:blipFill>
          <p:spPr bwMode="auto">
            <a:xfrm flipH="1">
              <a:off x="-2" y="0"/>
              <a:ext cx="3790951" cy="1362373"/>
            </a:xfrm>
            <a:prstGeom prst="rect">
              <a:avLst/>
            </a:prstGeom>
            <a:noFill/>
            <a:ln w="9525">
              <a:noFill/>
              <a:miter lim="800000"/>
              <a:headEnd/>
              <a:tailEnd/>
            </a:ln>
          </p:spPr>
        </p:pic>
        <p:sp>
          <p:nvSpPr>
            <p:cNvPr id="3" name="等腰三角形 2"/>
            <p:cNvSpPr/>
            <p:nvPr/>
          </p:nvSpPr>
          <p:spPr>
            <a:xfrm rot="5400000">
              <a:off x="1371621" y="425393"/>
              <a:ext cx="382549" cy="328612"/>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grpSp>
        <p:nvGrpSpPr>
          <p:cNvPr id="5" name="组合 4"/>
          <p:cNvGrpSpPr>
            <a:grpSpLocks/>
          </p:cNvGrpSpPr>
          <p:nvPr/>
        </p:nvGrpSpPr>
        <p:grpSpPr bwMode="auto">
          <a:xfrm>
            <a:off x="1292225" y="2098675"/>
            <a:ext cx="10898187" cy="3829049"/>
            <a:chOff x="4667903" y="1140543"/>
            <a:chExt cx="4675503" cy="2908661"/>
          </a:xfrm>
        </p:grpSpPr>
        <p:grpSp>
          <p:nvGrpSpPr>
            <p:cNvPr id="6" name="组合 36"/>
            <p:cNvGrpSpPr>
              <a:grpSpLocks/>
            </p:cNvGrpSpPr>
            <p:nvPr/>
          </p:nvGrpSpPr>
          <p:grpSpPr bwMode="auto">
            <a:xfrm>
              <a:off x="4667904" y="1140543"/>
              <a:ext cx="4675502" cy="639133"/>
              <a:chOff x="4667904" y="1140543"/>
              <a:chExt cx="4675502" cy="639133"/>
            </a:xfrm>
          </p:grpSpPr>
          <p:sp>
            <p:nvSpPr>
              <p:cNvPr id="43" name="TextBox 54"/>
              <p:cNvSpPr txBox="1"/>
              <p:nvPr/>
            </p:nvSpPr>
            <p:spPr>
              <a:xfrm>
                <a:off x="5978955" y="1140543"/>
                <a:ext cx="3364451" cy="350695"/>
              </a:xfrm>
              <a:prstGeom prst="rect">
                <a:avLst/>
              </a:prstGeom>
              <a:noFill/>
              <a:ln>
                <a:noFill/>
              </a:ln>
            </p:spPr>
            <p:txBody>
              <a:bodyPr wrap="square">
                <a:spAutoFit/>
              </a:bodyPr>
              <a:lstStyle/>
              <a:p>
                <a:r>
                  <a:rPr lang="en-US" sz="2400" b="1" dirty="0" smtClean="0"/>
                  <a:t>1</a:t>
                </a:r>
                <a:r>
                  <a:rPr lang="zh-CN" altLang="en-US" sz="2400" b="1" dirty="0" smtClean="0"/>
                  <a:t>、校党支部基层→建构完整</a:t>
                </a:r>
                <a:r>
                  <a:rPr lang="zh-CN" altLang="en-US" sz="2400" b="1" dirty="0" smtClean="0"/>
                  <a:t>→发挥</a:t>
                </a:r>
                <a:r>
                  <a:rPr lang="zh-CN" altLang="en-US" sz="2400" b="1" dirty="0" smtClean="0"/>
                  <a:t>党支部战斗堡垒作用</a:t>
                </a:r>
                <a:endParaRPr lang="zh-CN" altLang="en-US" sz="2400" dirty="0"/>
              </a:p>
            </p:txBody>
          </p:sp>
          <p:grpSp>
            <p:nvGrpSpPr>
              <p:cNvPr id="7" name="组合 38"/>
              <p:cNvGrpSpPr>
                <a:grpSpLocks/>
              </p:cNvGrpSpPr>
              <p:nvPr/>
            </p:nvGrpSpPr>
            <p:grpSpPr bwMode="auto">
              <a:xfrm>
                <a:off x="4667904" y="1147777"/>
                <a:ext cx="1198882" cy="631899"/>
                <a:chOff x="1331540" y="2676815"/>
                <a:chExt cx="1198882" cy="631899"/>
              </a:xfrm>
            </p:grpSpPr>
            <p:sp>
              <p:nvSpPr>
                <p:cNvPr id="40" name="五边形 56"/>
                <p:cNvSpPr/>
                <p:nvPr/>
              </p:nvSpPr>
              <p:spPr>
                <a:xfrm rot="5400000">
                  <a:off x="1615031" y="2393324"/>
                  <a:ext cx="631899" cy="1198882"/>
                </a:xfrm>
                <a:prstGeom prst="homePlate">
                  <a:avLst>
                    <a:gd name="adj" fmla="val 29001"/>
                  </a:avLst>
                </a:prstGeom>
                <a:solidFill>
                  <a:srgbClr val="FF0000"/>
                </a:solidFill>
                <a:ln w="12700" cap="flat" cmpd="sng" algn="ctr">
                  <a:noFill/>
                  <a:prstDash val="solid"/>
                </a:ln>
                <a:effectLst/>
              </p:spPr>
              <p:txBody>
                <a:bodyPr anchor="ctr"/>
                <a:lstStyle/>
                <a:p>
                  <a:pPr algn="ctr" fontAlgn="auto">
                    <a:spcBef>
                      <a:spcPts val="0"/>
                    </a:spcBef>
                    <a:spcAft>
                      <a:spcPts val="0"/>
                    </a:spcAft>
                    <a:defRPr/>
                  </a:pPr>
                  <a:endParaRPr lang="zh-CN" altLang="en-US" kern="0">
                    <a:solidFill>
                      <a:srgbClr val="272E38"/>
                    </a:solidFill>
                    <a:latin typeface="Calibri" panose="020F0502020204030204"/>
                    <a:ea typeface="宋体" pitchFamily="2" charset="-122"/>
                    <a:cs typeface="+mn-cs"/>
                  </a:endParaRPr>
                </a:p>
              </p:txBody>
            </p:sp>
            <p:sp>
              <p:nvSpPr>
                <p:cNvPr id="41" name="TextBox 57"/>
                <p:cNvSpPr txBox="1"/>
                <p:nvPr/>
              </p:nvSpPr>
              <p:spPr>
                <a:xfrm>
                  <a:off x="1526245" y="2770879"/>
                  <a:ext cx="838462" cy="303936"/>
                </a:xfrm>
                <a:prstGeom prst="rect">
                  <a:avLst/>
                </a:prstGeom>
                <a:noFill/>
              </p:spPr>
              <p:txBody>
                <a:bodyPr wrap="none">
                  <a:spAutoFit/>
                </a:bodyPr>
                <a:lstStyle/>
                <a:p>
                  <a:pPr algn="ctr" fontAlgn="auto">
                    <a:spcBef>
                      <a:spcPts val="0"/>
                    </a:spcBef>
                    <a:spcAft>
                      <a:spcPts val="0"/>
                    </a:spcAft>
                    <a:defRPr/>
                  </a:pPr>
                  <a:r>
                    <a:rPr lang="zh-CN" altLang="en-US" sz="2000" b="1" kern="0" spc="300" dirty="0" smtClean="0">
                      <a:solidFill>
                        <a:prstClr val="white"/>
                      </a:solidFill>
                      <a:latin typeface="微软雅黑" panose="020B0503020204020204" charset="-122"/>
                      <a:ea typeface="微软雅黑" panose="020B0503020204020204" charset="-122"/>
                    </a:rPr>
                    <a:t>组织建构完整</a:t>
                  </a:r>
                  <a:endParaRPr lang="zh-CN" altLang="en-US" sz="2000" b="1" kern="0" spc="300" dirty="0">
                    <a:solidFill>
                      <a:prstClr val="white"/>
                    </a:solidFill>
                    <a:latin typeface="微软雅黑" panose="020B0503020204020204" charset="-122"/>
                    <a:ea typeface="微软雅黑" panose="020B0503020204020204" charset="-122"/>
                  </a:endParaRPr>
                </a:p>
              </p:txBody>
            </p:sp>
          </p:grpSp>
        </p:grpSp>
        <p:grpSp>
          <p:nvGrpSpPr>
            <p:cNvPr id="8" name="组合 43"/>
            <p:cNvGrpSpPr>
              <a:grpSpLocks/>
            </p:cNvGrpSpPr>
            <p:nvPr/>
          </p:nvGrpSpPr>
          <p:grpSpPr bwMode="auto">
            <a:xfrm>
              <a:off x="4667903" y="2654181"/>
              <a:ext cx="4529935" cy="636338"/>
              <a:chOff x="4667903" y="1819631"/>
              <a:chExt cx="4529935" cy="636338"/>
            </a:xfrm>
          </p:grpSpPr>
          <p:sp>
            <p:nvSpPr>
              <p:cNvPr id="50" name="TextBox 64"/>
              <p:cNvSpPr txBox="1"/>
              <p:nvPr/>
            </p:nvSpPr>
            <p:spPr>
              <a:xfrm>
                <a:off x="5982070" y="1819631"/>
                <a:ext cx="3215768" cy="631250"/>
              </a:xfrm>
              <a:prstGeom prst="rect">
                <a:avLst/>
              </a:prstGeom>
              <a:noFill/>
              <a:ln>
                <a:noFill/>
              </a:ln>
            </p:spPr>
            <p:txBody>
              <a:bodyPr wrap="square">
                <a:spAutoFit/>
              </a:bodyPr>
              <a:lstStyle/>
              <a:p>
                <a:pPr fontAlgn="auto">
                  <a:spcBef>
                    <a:spcPts val="0"/>
                  </a:spcBef>
                  <a:spcAft>
                    <a:spcPts val="0"/>
                  </a:spcAft>
                  <a:defRPr/>
                </a:pPr>
                <a:r>
                  <a:rPr lang="en-US" altLang="zh-CN" sz="2400" dirty="0" smtClean="0"/>
                  <a:t>3</a:t>
                </a:r>
                <a:r>
                  <a:rPr lang="zh-CN" altLang="en-US" sz="2400" dirty="0" smtClean="0"/>
                  <a:t>、</a:t>
                </a:r>
                <a:r>
                  <a:rPr lang="zh-CN" altLang="en-US" sz="2400" b="1" dirty="0" smtClean="0"/>
                  <a:t>坚持开展“三会一课</a:t>
                </a:r>
                <a:r>
                  <a:rPr lang="zh-CN" altLang="en-US" sz="2400" b="1" dirty="0" smtClean="0"/>
                  <a:t>”、加强基层党建规范</a:t>
                </a:r>
                <a:endParaRPr lang="en-US" altLang="zh-CN" sz="2400" b="1" dirty="0" smtClean="0"/>
              </a:p>
              <a:p>
                <a:endParaRPr lang="zh-CN" altLang="en-US" sz="2400" dirty="0"/>
              </a:p>
            </p:txBody>
          </p:sp>
          <p:grpSp>
            <p:nvGrpSpPr>
              <p:cNvPr id="9" name="组合 45"/>
              <p:cNvGrpSpPr>
                <a:grpSpLocks/>
              </p:cNvGrpSpPr>
              <p:nvPr/>
            </p:nvGrpSpPr>
            <p:grpSpPr bwMode="auto">
              <a:xfrm>
                <a:off x="4667903" y="1824071"/>
                <a:ext cx="1236739" cy="631898"/>
                <a:chOff x="1331539" y="3353109"/>
                <a:chExt cx="1236739" cy="631898"/>
              </a:xfrm>
            </p:grpSpPr>
            <p:sp>
              <p:nvSpPr>
                <p:cNvPr id="47" name="五边形 61"/>
                <p:cNvSpPr/>
                <p:nvPr/>
              </p:nvSpPr>
              <p:spPr>
                <a:xfrm rot="5400000">
                  <a:off x="1615032" y="3069616"/>
                  <a:ext cx="631898" cy="1198883"/>
                </a:xfrm>
                <a:prstGeom prst="homePlate">
                  <a:avLst>
                    <a:gd name="adj" fmla="val 29001"/>
                  </a:avLst>
                </a:prstGeom>
                <a:solidFill>
                  <a:srgbClr val="FF0000"/>
                </a:solidFill>
                <a:ln w="12700" cap="flat" cmpd="sng" algn="ctr">
                  <a:noFill/>
                  <a:prstDash val="solid"/>
                </a:ln>
                <a:effectLst/>
              </p:spPr>
              <p:txBody>
                <a:bodyPr anchor="ctr"/>
                <a:lstStyle/>
                <a:p>
                  <a:pPr algn="ctr" fontAlgn="auto">
                    <a:spcBef>
                      <a:spcPts val="0"/>
                    </a:spcBef>
                    <a:spcAft>
                      <a:spcPts val="0"/>
                    </a:spcAft>
                    <a:defRPr/>
                  </a:pPr>
                  <a:endParaRPr lang="zh-CN" altLang="en-US" kern="0">
                    <a:solidFill>
                      <a:srgbClr val="272E38"/>
                    </a:solidFill>
                    <a:latin typeface="Calibri" panose="020F0502020204030204"/>
                    <a:ea typeface="宋体" pitchFamily="2" charset="-122"/>
                    <a:cs typeface="+mn-cs"/>
                  </a:endParaRPr>
                </a:p>
              </p:txBody>
            </p:sp>
            <p:sp>
              <p:nvSpPr>
                <p:cNvPr id="48" name="TextBox 62"/>
                <p:cNvSpPr txBox="1"/>
                <p:nvPr/>
              </p:nvSpPr>
              <p:spPr>
                <a:xfrm>
                  <a:off x="1334621" y="3474589"/>
                  <a:ext cx="1233657" cy="303935"/>
                </a:xfrm>
                <a:prstGeom prst="rect">
                  <a:avLst/>
                </a:prstGeom>
                <a:noFill/>
              </p:spPr>
              <p:txBody>
                <a:bodyPr wrap="square">
                  <a:spAutoFit/>
                </a:bodyPr>
                <a:lstStyle/>
                <a:p>
                  <a:pPr>
                    <a:defRPr/>
                  </a:pPr>
                  <a:r>
                    <a:rPr lang="zh-CN" altLang="en-US" sz="2000" b="1" dirty="0" smtClean="0">
                      <a:solidFill>
                        <a:srgbClr val="FFFFFF"/>
                      </a:solidFill>
                      <a:latin typeface="微软雅黑" panose="020B0503020204020204" charset="-122"/>
                      <a:ea typeface="微软雅黑" panose="020B0503020204020204" charset="-122"/>
                    </a:rPr>
                    <a:t>基层党组织效能化</a:t>
                  </a:r>
                  <a:r>
                    <a:rPr lang="zh-CN" altLang="en-US" sz="2000" b="1" dirty="0" smtClean="0">
                      <a:solidFill>
                        <a:srgbClr val="FFFFFF"/>
                      </a:solidFill>
                      <a:latin typeface="微软雅黑" panose="020B0503020204020204" charset="-122"/>
                      <a:ea typeface="微软雅黑" panose="020B0503020204020204" charset="-122"/>
                    </a:rPr>
                    <a:t>提升</a:t>
                  </a:r>
                  <a:endParaRPr lang="zh-CN" altLang="en-US" sz="2000" b="1" kern="0" spc="300" dirty="0">
                    <a:solidFill>
                      <a:prstClr val="white"/>
                    </a:solidFill>
                    <a:latin typeface="微软雅黑" panose="020B0503020204020204" charset="-122"/>
                    <a:ea typeface="微软雅黑" panose="020B0503020204020204" charset="-122"/>
                    <a:cs typeface="+mn-cs"/>
                  </a:endParaRPr>
                </a:p>
              </p:txBody>
            </p:sp>
          </p:grpSp>
        </p:grpSp>
        <p:sp>
          <p:nvSpPr>
            <p:cNvPr id="62" name="TextBox 76"/>
            <p:cNvSpPr txBox="1"/>
            <p:nvPr/>
          </p:nvSpPr>
          <p:spPr bwMode="auto">
            <a:xfrm>
              <a:off x="4743889" y="3746520"/>
              <a:ext cx="1026408" cy="302684"/>
            </a:xfrm>
            <a:prstGeom prst="rect">
              <a:avLst/>
            </a:prstGeom>
            <a:noFill/>
          </p:spPr>
          <p:txBody>
            <a:bodyPr wrap="none">
              <a:spAutoFit/>
            </a:bodyPr>
            <a:lstStyle/>
            <a:p>
              <a:pPr fontAlgn="auto">
                <a:spcBef>
                  <a:spcPts val="0"/>
                </a:spcBef>
                <a:spcAft>
                  <a:spcPts val="0"/>
                </a:spcAft>
                <a:defRPr/>
              </a:pPr>
              <a:r>
                <a:rPr lang="zh-CN" altLang="en-US" sz="2000" b="1" kern="0" spc="300" dirty="0">
                  <a:solidFill>
                    <a:prstClr val="white"/>
                  </a:solidFill>
                  <a:latin typeface="微软雅黑" panose="020B0503020204020204" charset="-122"/>
                  <a:ea typeface="微软雅黑" panose="020B0503020204020204" charset="-122"/>
                  <a:cs typeface="+mn-cs"/>
                </a:rPr>
                <a:t>荣誉获奖</a:t>
              </a:r>
            </a:p>
          </p:txBody>
        </p:sp>
      </p:grpSp>
      <p:sp>
        <p:nvSpPr>
          <p:cNvPr id="47110" name="文本框 10"/>
          <p:cNvSpPr txBox="1">
            <a:spLocks noChangeArrowheads="1"/>
          </p:cNvSpPr>
          <p:nvPr/>
        </p:nvSpPr>
        <p:spPr bwMode="auto">
          <a:xfrm>
            <a:off x="1739900" y="496888"/>
            <a:ext cx="5441950" cy="461665"/>
          </a:xfrm>
          <a:prstGeom prst="rect">
            <a:avLst/>
          </a:prstGeom>
          <a:noFill/>
          <a:ln w="9525">
            <a:noFill/>
            <a:miter lim="800000"/>
            <a:headEnd/>
            <a:tailEnd/>
          </a:ln>
        </p:spPr>
        <p:txBody>
          <a:bodyPr>
            <a:spAutoFit/>
          </a:bodyPr>
          <a:lstStyle/>
          <a:p>
            <a:r>
              <a:rPr lang="zh-CN" altLang="en-US" sz="2400" b="1" dirty="0" smtClean="0"/>
              <a:t>四、调研形成的成果</a:t>
            </a:r>
            <a:endParaRPr lang="zh-CN" altLang="en-US" sz="2400" b="1" dirty="0"/>
          </a:p>
        </p:txBody>
      </p:sp>
      <p:sp>
        <p:nvSpPr>
          <p:cNvPr id="19" name="五边形 56"/>
          <p:cNvSpPr/>
          <p:nvPr/>
        </p:nvSpPr>
        <p:spPr bwMode="auto">
          <a:xfrm rot="5400000">
            <a:off x="2257497" y="2121520"/>
            <a:ext cx="831851" cy="2794489"/>
          </a:xfrm>
          <a:prstGeom prst="homePlate">
            <a:avLst>
              <a:gd name="adj" fmla="val 29001"/>
            </a:avLst>
          </a:prstGeom>
          <a:solidFill>
            <a:srgbClr val="FF0000"/>
          </a:solidFill>
          <a:ln w="12700" cap="flat" cmpd="sng" algn="ctr">
            <a:noFill/>
            <a:prstDash val="solid"/>
          </a:ln>
          <a:effectLst/>
        </p:spPr>
        <p:txBody>
          <a:bodyPr anchor="ctr"/>
          <a:lstStyle/>
          <a:p>
            <a:pPr algn="ctr" fontAlgn="auto">
              <a:spcBef>
                <a:spcPts val="0"/>
              </a:spcBef>
              <a:spcAft>
                <a:spcPts val="0"/>
              </a:spcAft>
              <a:defRPr/>
            </a:pPr>
            <a:endParaRPr lang="zh-CN" altLang="en-US" kern="0">
              <a:solidFill>
                <a:srgbClr val="272E38"/>
              </a:solidFill>
              <a:latin typeface="Calibri" panose="020F0502020204030204"/>
              <a:ea typeface="宋体" pitchFamily="2" charset="-122"/>
              <a:cs typeface="+mn-cs"/>
            </a:endParaRPr>
          </a:p>
        </p:txBody>
      </p:sp>
      <p:sp>
        <p:nvSpPr>
          <p:cNvPr id="20" name="TextBox 57"/>
          <p:cNvSpPr txBox="1"/>
          <p:nvPr/>
        </p:nvSpPr>
        <p:spPr bwMode="auto">
          <a:xfrm>
            <a:off x="1477341" y="3214635"/>
            <a:ext cx="2544286" cy="400110"/>
          </a:xfrm>
          <a:prstGeom prst="rect">
            <a:avLst/>
          </a:prstGeom>
          <a:noFill/>
        </p:spPr>
        <p:txBody>
          <a:bodyPr wrap="none">
            <a:spAutoFit/>
          </a:bodyPr>
          <a:lstStyle/>
          <a:p>
            <a:pPr algn="ctr" fontAlgn="auto">
              <a:spcBef>
                <a:spcPts val="0"/>
              </a:spcBef>
              <a:spcAft>
                <a:spcPts val="0"/>
              </a:spcAft>
              <a:defRPr/>
            </a:pPr>
            <a:r>
              <a:rPr lang="zh-CN" altLang="en-US" sz="2000" b="1" kern="0" spc="300" dirty="0" smtClean="0">
                <a:solidFill>
                  <a:prstClr val="white"/>
                </a:solidFill>
                <a:latin typeface="微软雅黑" panose="020B0503020204020204" charset="-122"/>
                <a:ea typeface="微软雅黑" panose="020B0503020204020204" charset="-122"/>
                <a:cs typeface="+mn-cs"/>
              </a:rPr>
              <a:t>发挥党员模范作用</a:t>
            </a:r>
            <a:endParaRPr lang="zh-CN" altLang="en-US" sz="2000" b="1" kern="0" spc="300" dirty="0">
              <a:solidFill>
                <a:prstClr val="white"/>
              </a:solidFill>
              <a:latin typeface="微软雅黑" panose="020B0503020204020204" charset="-122"/>
              <a:ea typeface="微软雅黑" panose="020B0503020204020204" charset="-122"/>
              <a:cs typeface="+mn-cs"/>
            </a:endParaRPr>
          </a:p>
        </p:txBody>
      </p:sp>
      <p:sp>
        <p:nvSpPr>
          <p:cNvPr id="21" name="五边形 61"/>
          <p:cNvSpPr/>
          <p:nvPr/>
        </p:nvSpPr>
        <p:spPr bwMode="auto">
          <a:xfrm rot="5400000">
            <a:off x="2269531" y="4134501"/>
            <a:ext cx="831849" cy="2794491"/>
          </a:xfrm>
          <a:prstGeom prst="homePlate">
            <a:avLst>
              <a:gd name="adj" fmla="val 29001"/>
            </a:avLst>
          </a:prstGeom>
          <a:solidFill>
            <a:srgbClr val="FF0000"/>
          </a:solidFill>
          <a:ln w="12700" cap="flat" cmpd="sng" algn="ctr">
            <a:noFill/>
            <a:prstDash val="solid"/>
          </a:ln>
          <a:effectLst/>
        </p:spPr>
        <p:txBody>
          <a:bodyPr anchor="ctr"/>
          <a:lstStyle/>
          <a:p>
            <a:pPr algn="ctr" fontAlgn="auto">
              <a:spcBef>
                <a:spcPts val="0"/>
              </a:spcBef>
              <a:spcAft>
                <a:spcPts val="0"/>
              </a:spcAft>
              <a:defRPr/>
            </a:pPr>
            <a:endParaRPr lang="zh-CN" altLang="en-US" kern="0">
              <a:solidFill>
                <a:srgbClr val="272E38"/>
              </a:solidFill>
              <a:latin typeface="Calibri" panose="020F0502020204030204"/>
              <a:ea typeface="宋体" pitchFamily="2" charset="-122"/>
              <a:cs typeface="+mn-cs"/>
            </a:endParaRPr>
          </a:p>
        </p:txBody>
      </p:sp>
      <p:sp>
        <p:nvSpPr>
          <p:cNvPr id="22" name="TextBox 62"/>
          <p:cNvSpPr txBox="1"/>
          <p:nvPr/>
        </p:nvSpPr>
        <p:spPr bwMode="auto">
          <a:xfrm>
            <a:off x="1501407" y="5275743"/>
            <a:ext cx="2492990" cy="400110"/>
          </a:xfrm>
          <a:prstGeom prst="rect">
            <a:avLst/>
          </a:prstGeom>
          <a:noFill/>
        </p:spPr>
        <p:txBody>
          <a:bodyPr wrap="none">
            <a:spAutoFit/>
          </a:bodyPr>
          <a:lstStyle/>
          <a:p>
            <a:pPr>
              <a:defRPr/>
            </a:pPr>
            <a:r>
              <a:rPr lang="zh-CN" altLang="en-US" sz="2000" b="1" dirty="0" smtClean="0">
                <a:solidFill>
                  <a:srgbClr val="FFFFFF"/>
                </a:solidFill>
                <a:latin typeface="微软雅黑" panose="020B0503020204020204" charset="-122"/>
                <a:ea typeface="微软雅黑" panose="020B0503020204020204" charset="-122"/>
              </a:rPr>
              <a:t>结合特色，打造</a:t>
            </a:r>
            <a:r>
              <a:rPr lang="zh-CN" altLang="en-US" sz="2000" b="1" dirty="0" smtClean="0">
                <a:solidFill>
                  <a:srgbClr val="FFFFFF"/>
                </a:solidFill>
                <a:latin typeface="微软雅黑" panose="020B0503020204020204" charset="-122"/>
                <a:ea typeface="微软雅黑" panose="020B0503020204020204" charset="-122"/>
              </a:rPr>
              <a:t>品牌</a:t>
            </a:r>
            <a:endParaRPr lang="en-US" sz="2000" b="1" dirty="0" smtClean="0">
              <a:solidFill>
                <a:srgbClr val="FFFFFF"/>
              </a:solidFill>
              <a:latin typeface="微软雅黑" panose="020B0503020204020204" charset="-122"/>
              <a:ea typeface="微软雅黑" panose="020B0503020204020204" charset="-122"/>
            </a:endParaRPr>
          </a:p>
        </p:txBody>
      </p:sp>
      <p:sp>
        <p:nvSpPr>
          <p:cNvPr id="80897" name="Rectangle 1"/>
          <p:cNvSpPr>
            <a:spLocks noChangeArrowheads="1"/>
          </p:cNvSpPr>
          <p:nvPr/>
        </p:nvSpPr>
        <p:spPr bwMode="auto">
          <a:xfrm>
            <a:off x="4295275" y="3236494"/>
            <a:ext cx="7895138"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zh-CN" sz="2400" b="1" dirty="0" smtClean="0"/>
              <a:t> 2</a:t>
            </a:r>
            <a:r>
              <a:rPr lang="zh-CN" altLang="en-US" sz="2400" b="1" dirty="0" smtClean="0"/>
              <a:t>、全体师生党员</a:t>
            </a:r>
            <a:r>
              <a:rPr lang="zh-CN" altLang="en-US" sz="2400" b="1" dirty="0" smtClean="0"/>
              <a:t>→加强理论学习，学以致用，知行合一</a:t>
            </a:r>
            <a:endParaRPr lang="zh-CN" altLang="en-US" sz="2400" b="1" dirty="0" smtClean="0"/>
          </a:p>
        </p:txBody>
      </p:sp>
      <p:sp>
        <p:nvSpPr>
          <p:cNvPr id="26" name="矩形 25"/>
          <p:cNvSpPr/>
          <p:nvPr/>
        </p:nvSpPr>
        <p:spPr>
          <a:xfrm>
            <a:off x="4375614" y="5205481"/>
            <a:ext cx="7609776" cy="461665"/>
          </a:xfrm>
          <a:prstGeom prst="rect">
            <a:avLst/>
          </a:prstGeom>
        </p:spPr>
        <p:txBody>
          <a:bodyPr wrap="none">
            <a:spAutoFit/>
          </a:bodyPr>
          <a:lstStyle/>
          <a:p>
            <a:r>
              <a:rPr lang="en-US" altLang="zh-CN" sz="2400" b="1" dirty="0" smtClean="0"/>
              <a:t>4</a:t>
            </a:r>
            <a:r>
              <a:rPr lang="zh-CN" altLang="en-US" sz="2400" b="1" dirty="0" smtClean="0"/>
              <a:t>、结合专业特色，积极推出、打造“党建</a:t>
            </a:r>
            <a:r>
              <a:rPr lang="en-US" altLang="zh-CN" sz="2400" b="1" dirty="0" smtClean="0"/>
              <a:t>+</a:t>
            </a:r>
            <a:r>
              <a:rPr lang="zh-CN" altLang="en-US" sz="2400" b="1" dirty="0" smtClean="0"/>
              <a:t>文化”</a:t>
            </a:r>
            <a:r>
              <a:rPr lang="zh-CN" altLang="en-US" sz="2400" b="1" dirty="0" smtClean="0"/>
              <a:t>品牌</a:t>
            </a:r>
          </a:p>
        </p:txBody>
      </p:sp>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5"/>
          <p:cNvGrpSpPr>
            <a:grpSpLocks/>
          </p:cNvGrpSpPr>
          <p:nvPr/>
        </p:nvGrpSpPr>
        <p:grpSpPr bwMode="auto">
          <a:xfrm>
            <a:off x="-19050" y="-12032"/>
            <a:ext cx="12209463" cy="1362075"/>
            <a:chOff x="-19048" y="-12035"/>
            <a:chExt cx="12209461" cy="1362373"/>
          </a:xfrm>
        </p:grpSpPr>
        <p:pic>
          <p:nvPicPr>
            <p:cNvPr id="54288" name="图片 6"/>
            <p:cNvPicPr>
              <a:picLocks noChangeAspect="1"/>
            </p:cNvPicPr>
            <p:nvPr/>
          </p:nvPicPr>
          <p:blipFill>
            <a:blip r:embed="rId3"/>
            <a:srcRect/>
            <a:stretch>
              <a:fillRect/>
            </a:stretch>
          </p:blipFill>
          <p:spPr bwMode="auto">
            <a:xfrm flipH="1">
              <a:off x="2" y="-12035"/>
              <a:ext cx="3790951" cy="1362373"/>
            </a:xfrm>
            <a:prstGeom prst="rect">
              <a:avLst/>
            </a:prstGeom>
            <a:noFill/>
            <a:ln w="9525">
              <a:noFill/>
              <a:miter lim="800000"/>
              <a:headEnd/>
              <a:tailEnd/>
            </a:ln>
          </p:spPr>
        </p:pic>
        <p:grpSp>
          <p:nvGrpSpPr>
            <p:cNvPr id="5" name="组合 3"/>
            <p:cNvGrpSpPr>
              <a:grpSpLocks/>
            </p:cNvGrpSpPr>
            <p:nvPr/>
          </p:nvGrpSpPr>
          <p:grpSpPr bwMode="auto">
            <a:xfrm>
              <a:off x="-19048" y="381453"/>
              <a:ext cx="12209461" cy="628418"/>
              <a:chOff x="-19048" y="637645"/>
              <a:chExt cx="12209461" cy="628418"/>
            </a:xfrm>
          </p:grpSpPr>
          <p:sp>
            <p:nvSpPr>
              <p:cNvPr id="2" name="矩形 1"/>
              <p:cNvSpPr/>
              <p:nvPr/>
            </p:nvSpPr>
            <p:spPr>
              <a:xfrm flipV="1">
                <a:off x="-19048" y="1186671"/>
                <a:ext cx="12209461" cy="7939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54291" name="TextBox 2"/>
              <p:cNvSpPr txBox="1">
                <a:spLocks noChangeArrowheads="1"/>
              </p:cNvSpPr>
              <p:nvPr/>
            </p:nvSpPr>
            <p:spPr bwMode="auto">
              <a:xfrm>
                <a:off x="1719816" y="637645"/>
                <a:ext cx="5799455" cy="460375"/>
              </a:xfrm>
              <a:prstGeom prst="rect">
                <a:avLst/>
              </a:prstGeom>
              <a:noFill/>
              <a:ln w="9525">
                <a:noFill/>
                <a:miter lim="800000"/>
                <a:headEnd/>
                <a:tailEnd/>
              </a:ln>
            </p:spPr>
            <p:txBody>
              <a:bodyPr>
                <a:spAutoFit/>
              </a:bodyPr>
              <a:lstStyle/>
              <a:p>
                <a:r>
                  <a:rPr lang="zh-CN" altLang="en-US" sz="2400" b="1" dirty="0" smtClean="0"/>
                  <a:t>五、后续</a:t>
                </a:r>
                <a:r>
                  <a:rPr lang="zh-CN" altLang="en-US" sz="2400" b="1" dirty="0" smtClean="0"/>
                  <a:t>改进</a:t>
                </a:r>
                <a:r>
                  <a:rPr lang="zh-CN" altLang="en-US" sz="2400" b="1" dirty="0" smtClean="0"/>
                  <a:t>举措</a:t>
                </a:r>
                <a:endParaRPr lang="zh-CN" altLang="en-US" sz="2400" b="1" dirty="0">
                  <a:latin typeface="微软雅黑" pitchFamily="34" charset="-122"/>
                  <a:ea typeface="微软雅黑" pitchFamily="34" charset="-122"/>
                </a:endParaRPr>
              </a:p>
            </p:txBody>
          </p:sp>
        </p:grpSp>
        <p:sp>
          <p:nvSpPr>
            <p:cNvPr id="3" name="等腰三角形 2"/>
            <p:cNvSpPr/>
            <p:nvPr/>
          </p:nvSpPr>
          <p:spPr>
            <a:xfrm rot="5400000">
              <a:off x="1371560" y="425580"/>
              <a:ext cx="382671" cy="328612"/>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78849" name="Rectangle 1"/>
          <p:cNvSpPr>
            <a:spLocks noChangeArrowheads="1"/>
          </p:cNvSpPr>
          <p:nvPr/>
        </p:nvSpPr>
        <p:spPr bwMode="auto">
          <a:xfrm>
            <a:off x="276736" y="1215232"/>
            <a:ext cx="11706726"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sz="2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结合</a:t>
            </a:r>
            <a:r>
              <a:rPr kumimoji="0" lang="zh-CN" altLang="en-US" sz="2400" b="0"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”不忘初心，牢记使命“主题教育，立足支部实际情况，以基层党组织效能提升为工作靶向，有目的有计划地开展学习整改和工作落实。</a:t>
            </a:r>
            <a:endParaRPr kumimoji="0" lang="zh-CN" altLang="en-US" sz="24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9" name="五边形 56"/>
          <p:cNvSpPr/>
          <p:nvPr/>
        </p:nvSpPr>
        <p:spPr bwMode="auto">
          <a:xfrm rot="5400000">
            <a:off x="1493372" y="1301393"/>
            <a:ext cx="611303" cy="2513596"/>
          </a:xfrm>
          <a:prstGeom prst="homePlate">
            <a:avLst>
              <a:gd name="adj" fmla="val 29001"/>
            </a:avLst>
          </a:prstGeom>
          <a:solidFill>
            <a:srgbClr val="FF0000"/>
          </a:solidFill>
          <a:ln w="12700" cap="flat" cmpd="sng" algn="ctr">
            <a:noFill/>
            <a:prstDash val="solid"/>
          </a:ln>
          <a:effectLst/>
        </p:spPr>
        <p:txBody>
          <a:bodyPr anchor="ctr"/>
          <a:lstStyle/>
          <a:p>
            <a:pPr algn="ctr" fontAlgn="auto">
              <a:spcBef>
                <a:spcPts val="0"/>
              </a:spcBef>
              <a:spcAft>
                <a:spcPts val="0"/>
              </a:spcAft>
              <a:defRPr/>
            </a:pPr>
            <a:endParaRPr lang="zh-CN" altLang="en-US" kern="0">
              <a:solidFill>
                <a:srgbClr val="272E38"/>
              </a:solidFill>
              <a:latin typeface="Calibri" panose="020F0502020204030204"/>
              <a:ea typeface="宋体" pitchFamily="2" charset="-122"/>
              <a:cs typeface="+mn-cs"/>
            </a:endParaRPr>
          </a:p>
        </p:txBody>
      </p:sp>
      <p:sp>
        <p:nvSpPr>
          <p:cNvPr id="10" name="TextBox 57"/>
          <p:cNvSpPr txBox="1"/>
          <p:nvPr/>
        </p:nvSpPr>
        <p:spPr bwMode="auto">
          <a:xfrm>
            <a:off x="743389" y="2249867"/>
            <a:ext cx="2288543" cy="400110"/>
          </a:xfrm>
          <a:prstGeom prst="rect">
            <a:avLst/>
          </a:prstGeom>
          <a:noFill/>
        </p:spPr>
        <p:txBody>
          <a:bodyPr wrap="square">
            <a:spAutoFit/>
          </a:bodyPr>
          <a:lstStyle/>
          <a:p>
            <a:pPr algn="ctr" fontAlgn="auto">
              <a:spcBef>
                <a:spcPts val="0"/>
              </a:spcBef>
              <a:spcAft>
                <a:spcPts val="0"/>
              </a:spcAft>
              <a:defRPr/>
            </a:pPr>
            <a:r>
              <a:rPr lang="zh-CN" altLang="en-US" sz="2000" b="1" kern="0" spc="300" dirty="0" smtClean="0">
                <a:solidFill>
                  <a:prstClr val="white"/>
                </a:solidFill>
                <a:latin typeface="微软雅黑" panose="020B0503020204020204" charset="-122"/>
                <a:ea typeface="微软雅黑" panose="020B0503020204020204" charset="-122"/>
              </a:rPr>
              <a:t>党支部建设</a:t>
            </a:r>
            <a:endParaRPr lang="zh-CN" altLang="en-US" sz="2000" b="1" kern="0" spc="300" dirty="0">
              <a:solidFill>
                <a:prstClr val="white"/>
              </a:solidFill>
              <a:latin typeface="微软雅黑" panose="020B0503020204020204" charset="-122"/>
              <a:ea typeface="微软雅黑" panose="020B0503020204020204" charset="-122"/>
              <a:cs typeface="+mn-cs"/>
            </a:endParaRPr>
          </a:p>
        </p:txBody>
      </p:sp>
      <p:sp>
        <p:nvSpPr>
          <p:cNvPr id="11" name="五边形 56"/>
          <p:cNvSpPr/>
          <p:nvPr/>
        </p:nvSpPr>
        <p:spPr bwMode="auto">
          <a:xfrm rot="5400000">
            <a:off x="1501388" y="2476513"/>
            <a:ext cx="611303" cy="2513596"/>
          </a:xfrm>
          <a:prstGeom prst="homePlate">
            <a:avLst>
              <a:gd name="adj" fmla="val 29001"/>
            </a:avLst>
          </a:prstGeom>
          <a:solidFill>
            <a:srgbClr val="FF0000"/>
          </a:solidFill>
          <a:ln w="12700" cap="flat" cmpd="sng" algn="ctr">
            <a:noFill/>
            <a:prstDash val="solid"/>
          </a:ln>
          <a:effectLst/>
        </p:spPr>
        <p:txBody>
          <a:bodyPr anchor="ctr"/>
          <a:lstStyle/>
          <a:p>
            <a:pPr algn="ctr" fontAlgn="auto">
              <a:spcBef>
                <a:spcPts val="0"/>
              </a:spcBef>
              <a:spcAft>
                <a:spcPts val="0"/>
              </a:spcAft>
              <a:defRPr/>
            </a:pPr>
            <a:endParaRPr lang="zh-CN" altLang="en-US" kern="0">
              <a:solidFill>
                <a:srgbClr val="272E38"/>
              </a:solidFill>
              <a:latin typeface="Calibri" panose="020F0502020204030204"/>
              <a:ea typeface="宋体" pitchFamily="2" charset="-122"/>
              <a:cs typeface="+mn-cs"/>
            </a:endParaRPr>
          </a:p>
        </p:txBody>
      </p:sp>
      <p:sp>
        <p:nvSpPr>
          <p:cNvPr id="12" name="TextBox 57"/>
          <p:cNvSpPr txBox="1"/>
          <p:nvPr/>
        </p:nvSpPr>
        <p:spPr bwMode="auto">
          <a:xfrm>
            <a:off x="751405" y="3497179"/>
            <a:ext cx="2288543" cy="400110"/>
          </a:xfrm>
          <a:prstGeom prst="rect">
            <a:avLst/>
          </a:prstGeom>
          <a:noFill/>
        </p:spPr>
        <p:txBody>
          <a:bodyPr wrap="square">
            <a:spAutoFit/>
          </a:bodyPr>
          <a:lstStyle/>
          <a:p>
            <a:pPr algn="ctr" fontAlgn="auto">
              <a:spcBef>
                <a:spcPts val="0"/>
              </a:spcBef>
              <a:spcAft>
                <a:spcPts val="0"/>
              </a:spcAft>
              <a:defRPr/>
            </a:pPr>
            <a:r>
              <a:rPr lang="zh-CN" altLang="en-US" sz="2000" b="1" kern="0" spc="300" dirty="0" smtClean="0">
                <a:solidFill>
                  <a:prstClr val="white"/>
                </a:solidFill>
                <a:latin typeface="微软雅黑" panose="020B0503020204020204" charset="-122"/>
                <a:ea typeface="微软雅黑" panose="020B0503020204020204" charset="-122"/>
                <a:cs typeface="+mn-cs"/>
              </a:rPr>
              <a:t>党员示范引领</a:t>
            </a:r>
            <a:endParaRPr lang="zh-CN" altLang="en-US" sz="2000" b="1" kern="0" spc="300" dirty="0">
              <a:solidFill>
                <a:prstClr val="white"/>
              </a:solidFill>
              <a:latin typeface="微软雅黑" panose="020B0503020204020204" charset="-122"/>
              <a:ea typeface="微软雅黑" panose="020B0503020204020204" charset="-122"/>
              <a:cs typeface="+mn-cs"/>
            </a:endParaRPr>
          </a:p>
        </p:txBody>
      </p:sp>
      <p:sp>
        <p:nvSpPr>
          <p:cNvPr id="13" name="五边形 56"/>
          <p:cNvSpPr/>
          <p:nvPr/>
        </p:nvSpPr>
        <p:spPr bwMode="auto">
          <a:xfrm rot="5400000">
            <a:off x="1585612" y="3475169"/>
            <a:ext cx="611303" cy="2513596"/>
          </a:xfrm>
          <a:prstGeom prst="homePlate">
            <a:avLst>
              <a:gd name="adj" fmla="val 29001"/>
            </a:avLst>
          </a:prstGeom>
          <a:solidFill>
            <a:srgbClr val="FF0000"/>
          </a:solidFill>
          <a:ln w="12700" cap="flat" cmpd="sng" algn="ctr">
            <a:noFill/>
            <a:prstDash val="solid"/>
          </a:ln>
          <a:effectLst/>
        </p:spPr>
        <p:txBody>
          <a:bodyPr anchor="ctr"/>
          <a:lstStyle/>
          <a:p>
            <a:pPr algn="ctr" fontAlgn="auto">
              <a:spcBef>
                <a:spcPts val="0"/>
              </a:spcBef>
              <a:spcAft>
                <a:spcPts val="0"/>
              </a:spcAft>
              <a:defRPr/>
            </a:pPr>
            <a:endParaRPr lang="zh-CN" altLang="en-US" kern="0">
              <a:solidFill>
                <a:srgbClr val="272E38"/>
              </a:solidFill>
              <a:latin typeface="Calibri" panose="020F0502020204030204"/>
              <a:ea typeface="宋体" pitchFamily="2" charset="-122"/>
              <a:cs typeface="+mn-cs"/>
            </a:endParaRPr>
          </a:p>
        </p:txBody>
      </p:sp>
      <p:sp>
        <p:nvSpPr>
          <p:cNvPr id="14" name="TextBox 57"/>
          <p:cNvSpPr txBox="1"/>
          <p:nvPr/>
        </p:nvSpPr>
        <p:spPr bwMode="auto">
          <a:xfrm>
            <a:off x="835629" y="4423643"/>
            <a:ext cx="2288543" cy="400110"/>
          </a:xfrm>
          <a:prstGeom prst="rect">
            <a:avLst/>
          </a:prstGeom>
          <a:noFill/>
        </p:spPr>
        <p:txBody>
          <a:bodyPr wrap="square">
            <a:spAutoFit/>
          </a:bodyPr>
          <a:lstStyle/>
          <a:p>
            <a:pPr algn="ctr" fontAlgn="auto">
              <a:spcBef>
                <a:spcPts val="0"/>
              </a:spcBef>
              <a:spcAft>
                <a:spcPts val="0"/>
              </a:spcAft>
              <a:defRPr/>
            </a:pPr>
            <a:r>
              <a:rPr lang="zh-CN" altLang="en-US" sz="2000" b="1" kern="0" spc="300" dirty="0" smtClean="0">
                <a:solidFill>
                  <a:prstClr val="white"/>
                </a:solidFill>
                <a:latin typeface="微软雅黑" panose="020B0503020204020204" charset="-122"/>
                <a:ea typeface="微软雅黑" panose="020B0503020204020204" charset="-122"/>
                <a:cs typeface="+mn-cs"/>
              </a:rPr>
              <a:t>传承与发扬</a:t>
            </a:r>
            <a:endParaRPr lang="zh-CN" altLang="en-US" sz="2000" b="1" kern="0" spc="300" dirty="0">
              <a:solidFill>
                <a:prstClr val="white"/>
              </a:solidFill>
              <a:latin typeface="微软雅黑" panose="020B0503020204020204" charset="-122"/>
              <a:ea typeface="微软雅黑" panose="020B0503020204020204" charset="-122"/>
              <a:cs typeface="+mn-cs"/>
            </a:endParaRPr>
          </a:p>
        </p:txBody>
      </p:sp>
      <p:sp>
        <p:nvSpPr>
          <p:cNvPr id="15" name="五边形 56"/>
          <p:cNvSpPr/>
          <p:nvPr/>
        </p:nvSpPr>
        <p:spPr bwMode="auto">
          <a:xfrm rot="5400000">
            <a:off x="1593628" y="4650289"/>
            <a:ext cx="611303" cy="2513596"/>
          </a:xfrm>
          <a:prstGeom prst="homePlate">
            <a:avLst>
              <a:gd name="adj" fmla="val 29001"/>
            </a:avLst>
          </a:prstGeom>
          <a:solidFill>
            <a:srgbClr val="FF0000"/>
          </a:solidFill>
          <a:ln w="12700" cap="flat" cmpd="sng" algn="ctr">
            <a:noFill/>
            <a:prstDash val="solid"/>
          </a:ln>
          <a:effectLst/>
        </p:spPr>
        <p:txBody>
          <a:bodyPr anchor="ctr"/>
          <a:lstStyle/>
          <a:p>
            <a:pPr algn="ctr" fontAlgn="auto">
              <a:spcBef>
                <a:spcPts val="0"/>
              </a:spcBef>
              <a:spcAft>
                <a:spcPts val="0"/>
              </a:spcAft>
              <a:defRPr/>
            </a:pPr>
            <a:endParaRPr lang="zh-CN" altLang="en-US" kern="0">
              <a:solidFill>
                <a:srgbClr val="272E38"/>
              </a:solidFill>
              <a:latin typeface="Calibri" panose="020F0502020204030204"/>
              <a:ea typeface="宋体" pitchFamily="2" charset="-122"/>
              <a:cs typeface="+mn-cs"/>
            </a:endParaRPr>
          </a:p>
        </p:txBody>
      </p:sp>
      <p:sp>
        <p:nvSpPr>
          <p:cNvPr id="16" name="TextBox 57"/>
          <p:cNvSpPr txBox="1"/>
          <p:nvPr/>
        </p:nvSpPr>
        <p:spPr bwMode="auto">
          <a:xfrm>
            <a:off x="843645" y="5658923"/>
            <a:ext cx="2288543" cy="400110"/>
          </a:xfrm>
          <a:prstGeom prst="rect">
            <a:avLst/>
          </a:prstGeom>
          <a:noFill/>
        </p:spPr>
        <p:txBody>
          <a:bodyPr wrap="square">
            <a:spAutoFit/>
          </a:bodyPr>
          <a:lstStyle/>
          <a:p>
            <a:pPr algn="ctr" fontAlgn="auto">
              <a:spcBef>
                <a:spcPts val="0"/>
              </a:spcBef>
              <a:spcAft>
                <a:spcPts val="0"/>
              </a:spcAft>
              <a:defRPr/>
            </a:pPr>
            <a:r>
              <a:rPr lang="zh-CN" altLang="en-US" sz="2000" b="1" kern="0" spc="300" dirty="0" smtClean="0">
                <a:solidFill>
                  <a:prstClr val="white"/>
                </a:solidFill>
                <a:latin typeface="微软雅黑" panose="020B0503020204020204" charset="-122"/>
                <a:ea typeface="微软雅黑" panose="020B0503020204020204" charset="-122"/>
                <a:cs typeface="+mn-cs"/>
              </a:rPr>
              <a:t>关心群众</a:t>
            </a:r>
            <a:endParaRPr lang="zh-CN" altLang="en-US" sz="2000" b="1" kern="0" spc="300" dirty="0">
              <a:solidFill>
                <a:prstClr val="white"/>
              </a:solidFill>
              <a:latin typeface="微软雅黑" panose="020B0503020204020204" charset="-122"/>
              <a:ea typeface="微软雅黑" panose="020B0503020204020204" charset="-122"/>
              <a:cs typeface="+mn-cs"/>
            </a:endParaRPr>
          </a:p>
        </p:txBody>
      </p:sp>
      <p:sp>
        <p:nvSpPr>
          <p:cNvPr id="78850" name="Rectangle 2"/>
          <p:cNvSpPr>
            <a:spLocks noChangeArrowheads="1"/>
          </p:cNvSpPr>
          <p:nvPr/>
        </p:nvSpPr>
        <p:spPr bwMode="auto">
          <a:xfrm>
            <a:off x="3477253" y="2249988"/>
            <a:ext cx="6725526"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Arial" pitchFamily="34" charset="0"/>
                <a:ea typeface="宋体" pitchFamily="2" charset="-122"/>
                <a:cs typeface="宋体" pitchFamily="2" charset="-122"/>
              </a:rPr>
              <a:t>1.  </a:t>
            </a:r>
            <a:r>
              <a:rPr kumimoji="0" lang="zh-CN" altLang="en-US" sz="2000" b="0" i="0" u="none" strike="noStrike" cap="none" normalizeH="0" baseline="0" dirty="0" smtClean="0">
                <a:ln>
                  <a:noFill/>
                </a:ln>
                <a:solidFill>
                  <a:schemeClr val="tx1"/>
                </a:solidFill>
                <a:effectLst/>
                <a:latin typeface="Arial" pitchFamily="34" charset="0"/>
                <a:ea typeface="宋体" pitchFamily="2" charset="-122"/>
                <a:cs typeface="宋体" pitchFamily="2" charset="-122"/>
              </a:rPr>
              <a:t>增强了基层党支部建设</a:t>
            </a:r>
            <a:r>
              <a:rPr kumimoji="0" lang="zh-CN" altLang="en-US" sz="2000" b="0" i="0" u="none" strike="noStrike" cap="none" normalizeH="0" baseline="0" dirty="0" smtClean="0">
                <a:ln>
                  <a:noFill/>
                </a:ln>
                <a:solidFill>
                  <a:schemeClr val="tx1"/>
                </a:solidFill>
                <a:effectLst/>
                <a:latin typeface="宋体" pitchFamily="2" charset="-122"/>
                <a:ea typeface="宋体" pitchFamily="2" charset="-122"/>
                <a:cs typeface="宋体" pitchFamily="2" charset="-122"/>
              </a:rPr>
              <a:t>，</a:t>
            </a:r>
            <a:r>
              <a:rPr kumimoji="0" lang="zh-CN" altLang="en-US" sz="2000" b="0" i="0" u="none" strike="noStrike" cap="none" normalizeH="0" baseline="0" dirty="0" smtClean="0">
                <a:ln>
                  <a:noFill/>
                </a:ln>
                <a:solidFill>
                  <a:schemeClr val="tx1"/>
                </a:solidFill>
                <a:effectLst/>
                <a:latin typeface="Arial" pitchFamily="34" charset="0"/>
                <a:ea typeface="宋体" pitchFamily="2" charset="-122"/>
                <a:cs typeface="宋体" pitchFamily="2" charset="-122"/>
              </a:rPr>
              <a:t>充分发挥党支部战斗堡垒作用</a:t>
            </a:r>
          </a:p>
        </p:txBody>
      </p:sp>
      <p:sp>
        <p:nvSpPr>
          <p:cNvPr id="18" name="矩形 17"/>
          <p:cNvSpPr/>
          <p:nvPr/>
        </p:nvSpPr>
        <p:spPr>
          <a:xfrm>
            <a:off x="3517232" y="3466784"/>
            <a:ext cx="8213557" cy="400110"/>
          </a:xfrm>
          <a:prstGeom prst="rect">
            <a:avLst/>
          </a:prstGeom>
        </p:spPr>
        <p:txBody>
          <a:bodyPr wrap="square">
            <a:spAutoFit/>
          </a:bodyPr>
          <a:lstStyle/>
          <a:p>
            <a:r>
              <a:rPr lang="en-US" sz="2000" dirty="0" smtClean="0"/>
              <a:t>2.  </a:t>
            </a:r>
            <a:r>
              <a:rPr lang="zh-CN" altLang="en-US" sz="2000" dirty="0" smtClean="0"/>
              <a:t>学院全体师生党员在工作学习中示范引领 ，发挥党员先锋模范作用</a:t>
            </a:r>
            <a:endParaRPr lang="zh-CN" altLang="en-US" sz="2000" dirty="0"/>
          </a:p>
        </p:txBody>
      </p:sp>
      <p:sp>
        <p:nvSpPr>
          <p:cNvPr id="19" name="矩形 18"/>
          <p:cNvSpPr/>
          <p:nvPr/>
        </p:nvSpPr>
        <p:spPr>
          <a:xfrm>
            <a:off x="3517231" y="4369151"/>
            <a:ext cx="7996990" cy="707886"/>
          </a:xfrm>
          <a:prstGeom prst="rect">
            <a:avLst/>
          </a:prstGeom>
        </p:spPr>
        <p:txBody>
          <a:bodyPr wrap="square">
            <a:spAutoFit/>
          </a:bodyPr>
          <a:lstStyle/>
          <a:p>
            <a:r>
              <a:rPr lang="en-US" sz="2000" dirty="0" smtClean="0"/>
              <a:t>3.   </a:t>
            </a:r>
            <a:r>
              <a:rPr lang="zh-CN" altLang="en-US" sz="2000" dirty="0" smtClean="0"/>
              <a:t>坚持传承与发扬 </a:t>
            </a:r>
            <a:r>
              <a:rPr lang="en-US" altLang="zh-CN" sz="2000" dirty="0" smtClean="0"/>
              <a:t>——</a:t>
            </a:r>
            <a:r>
              <a:rPr lang="zh-CN" altLang="en-US" sz="2000" dirty="0" smtClean="0"/>
              <a:t>传承学院基层党组织的成熟做法，发扬基层党组织党建工作的优良传统</a:t>
            </a:r>
            <a:endParaRPr lang="zh-CN" altLang="en-US" sz="2000" dirty="0"/>
          </a:p>
        </p:txBody>
      </p:sp>
      <p:sp>
        <p:nvSpPr>
          <p:cNvPr id="78851" name="Rectangle 3"/>
          <p:cNvSpPr>
            <a:spLocks noChangeArrowheads="1"/>
          </p:cNvSpPr>
          <p:nvPr/>
        </p:nvSpPr>
        <p:spPr bwMode="auto">
          <a:xfrm>
            <a:off x="3525252" y="5606715"/>
            <a:ext cx="7014411"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zh-CN" sz="2000" dirty="0" smtClean="0"/>
              <a:t>4.  </a:t>
            </a:r>
            <a:r>
              <a:rPr lang="zh-CN" altLang="en-US" sz="2000" dirty="0" smtClean="0"/>
              <a:t>校内热点问题可以反映给校领导，加强与校职能部门沟通</a:t>
            </a:r>
          </a:p>
        </p:txBody>
      </p:sp>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5"/>
          <p:cNvGrpSpPr>
            <a:grpSpLocks/>
          </p:cNvGrpSpPr>
          <p:nvPr/>
        </p:nvGrpSpPr>
        <p:grpSpPr bwMode="auto">
          <a:xfrm>
            <a:off x="-19050" y="-12032"/>
            <a:ext cx="12209463" cy="1362075"/>
            <a:chOff x="-19048" y="-12035"/>
            <a:chExt cx="12209461" cy="1362373"/>
          </a:xfrm>
        </p:grpSpPr>
        <p:pic>
          <p:nvPicPr>
            <p:cNvPr id="54288" name="图片 6"/>
            <p:cNvPicPr>
              <a:picLocks noChangeAspect="1"/>
            </p:cNvPicPr>
            <p:nvPr/>
          </p:nvPicPr>
          <p:blipFill>
            <a:blip r:embed="rId3"/>
            <a:srcRect/>
            <a:stretch>
              <a:fillRect/>
            </a:stretch>
          </p:blipFill>
          <p:spPr bwMode="auto">
            <a:xfrm flipH="1">
              <a:off x="2" y="-12035"/>
              <a:ext cx="3790951" cy="1362373"/>
            </a:xfrm>
            <a:prstGeom prst="rect">
              <a:avLst/>
            </a:prstGeom>
            <a:noFill/>
            <a:ln w="9525">
              <a:noFill/>
              <a:miter lim="800000"/>
              <a:headEnd/>
              <a:tailEnd/>
            </a:ln>
          </p:spPr>
        </p:pic>
        <p:grpSp>
          <p:nvGrpSpPr>
            <p:cNvPr id="5" name="组合 3"/>
            <p:cNvGrpSpPr>
              <a:grpSpLocks/>
            </p:cNvGrpSpPr>
            <p:nvPr/>
          </p:nvGrpSpPr>
          <p:grpSpPr bwMode="auto">
            <a:xfrm>
              <a:off x="-19048" y="381453"/>
              <a:ext cx="12209461" cy="628418"/>
              <a:chOff x="-19048" y="637645"/>
              <a:chExt cx="12209461" cy="628418"/>
            </a:xfrm>
          </p:grpSpPr>
          <p:sp>
            <p:nvSpPr>
              <p:cNvPr id="2" name="矩形 1"/>
              <p:cNvSpPr/>
              <p:nvPr/>
            </p:nvSpPr>
            <p:spPr>
              <a:xfrm flipV="1">
                <a:off x="-19048" y="1186671"/>
                <a:ext cx="12209461" cy="7939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54291" name="TextBox 2"/>
              <p:cNvSpPr txBox="1">
                <a:spLocks noChangeArrowheads="1"/>
              </p:cNvSpPr>
              <p:nvPr/>
            </p:nvSpPr>
            <p:spPr bwMode="auto">
              <a:xfrm>
                <a:off x="1719816" y="637645"/>
                <a:ext cx="5799455" cy="460375"/>
              </a:xfrm>
              <a:prstGeom prst="rect">
                <a:avLst/>
              </a:prstGeom>
              <a:noFill/>
              <a:ln w="9525">
                <a:noFill/>
                <a:miter lim="800000"/>
                <a:headEnd/>
                <a:tailEnd/>
              </a:ln>
            </p:spPr>
            <p:txBody>
              <a:bodyPr>
                <a:spAutoFit/>
              </a:bodyPr>
              <a:lstStyle/>
              <a:p>
                <a:r>
                  <a:rPr lang="zh-CN" altLang="en-US" sz="2400" b="1" dirty="0" smtClean="0"/>
                  <a:t>五、后续改进举措</a:t>
                </a:r>
                <a:endParaRPr lang="zh-CN" altLang="en-US" sz="2400" b="1" dirty="0">
                  <a:latin typeface="微软雅黑" pitchFamily="34" charset="-122"/>
                  <a:ea typeface="微软雅黑" pitchFamily="34" charset="-122"/>
                </a:endParaRPr>
              </a:p>
            </p:txBody>
          </p:sp>
        </p:grpSp>
        <p:sp>
          <p:nvSpPr>
            <p:cNvPr id="3" name="等腰三角形 2"/>
            <p:cNvSpPr/>
            <p:nvPr/>
          </p:nvSpPr>
          <p:spPr>
            <a:xfrm rot="5400000">
              <a:off x="1371560" y="425580"/>
              <a:ext cx="382671" cy="328612"/>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76801" name="Rectangle 1"/>
          <p:cNvSpPr>
            <a:spLocks noChangeArrowheads="1"/>
          </p:cNvSpPr>
          <p:nvPr/>
        </p:nvSpPr>
        <p:spPr bwMode="auto">
          <a:xfrm>
            <a:off x="457200" y="1191126"/>
            <a:ext cx="11117179"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zh-CN" altLang="en-US" sz="2000" dirty="0" smtClean="0"/>
              <a:t>关于</a:t>
            </a:r>
            <a:r>
              <a:rPr lang="en-US" sz="2000" dirty="0" smtClean="0"/>
              <a:t>2019</a:t>
            </a:r>
            <a:r>
              <a:rPr lang="zh-CN" altLang="en-US" sz="2000" dirty="0" smtClean="0"/>
              <a:t>年</a:t>
            </a:r>
            <a:r>
              <a:rPr lang="en-US" sz="2000" dirty="0" smtClean="0"/>
              <a:t>9</a:t>
            </a:r>
            <a:r>
              <a:rPr lang="zh-CN" altLang="en-US" sz="2000" dirty="0" smtClean="0"/>
              <a:t>月</a:t>
            </a:r>
            <a:r>
              <a:rPr lang="en-US" sz="2000" dirty="0" smtClean="0"/>
              <a:t>27</a:t>
            </a:r>
            <a:r>
              <a:rPr lang="zh-CN" altLang="en-US" sz="2000" dirty="0" smtClean="0"/>
              <a:t>日周五夏校长与长宁校区学生代表午餐会服装学院中法合作办学专业学生的提议</a:t>
            </a:r>
            <a:endParaRPr lang="zh-CN" altLang="en-US" sz="2000" dirty="0"/>
          </a:p>
        </p:txBody>
      </p:sp>
      <p:sp>
        <p:nvSpPr>
          <p:cNvPr id="9" name="矩形 8"/>
          <p:cNvSpPr/>
          <p:nvPr/>
        </p:nvSpPr>
        <p:spPr>
          <a:xfrm>
            <a:off x="1299411" y="1974326"/>
            <a:ext cx="9661358" cy="4154984"/>
          </a:xfrm>
          <a:prstGeom prst="rect">
            <a:avLst/>
          </a:prstGeom>
        </p:spPr>
        <p:txBody>
          <a:bodyPr wrap="square">
            <a:spAutoFit/>
          </a:bodyPr>
          <a:lstStyle/>
          <a:p>
            <a:pPr lvl="0"/>
            <a:r>
              <a:rPr lang="zh-CN" altLang="en-US" sz="1200" dirty="0" smtClean="0"/>
              <a:t>大四：关于自修教室：</a:t>
            </a:r>
          </a:p>
          <a:p>
            <a:r>
              <a:rPr lang="zh-CN" altLang="en-US" sz="1200" dirty="0" smtClean="0"/>
              <a:t>因为教学楼晚上关闭使得同学们没有自习的地方，我们建议学校能够在综合楼三楼大厅内，摆放一些课桌椅供我们复习；鉴于我们专业的特殊性，更希望能设置在教学楼与类似于缝纫教室这样的</a:t>
            </a:r>
            <a:r>
              <a:rPr lang="zh-CN" altLang="en-US" sz="1200" u="sng" dirty="0" smtClean="0"/>
              <a:t>专业教室</a:t>
            </a:r>
            <a:r>
              <a:rPr lang="zh-CN" altLang="en-US" sz="1200" dirty="0" smtClean="0"/>
              <a:t>供同学们使用。交流开放时间希望定为</a:t>
            </a:r>
            <a:r>
              <a:rPr lang="zh-CN" altLang="en-US" sz="1200" u="sng" dirty="0" smtClean="0"/>
              <a:t>晚上</a:t>
            </a:r>
            <a:r>
              <a:rPr lang="en-US" sz="1200" u="sng" dirty="0" smtClean="0"/>
              <a:t>6</a:t>
            </a:r>
            <a:r>
              <a:rPr lang="zh-CN" altLang="en-US" sz="1200" u="sng" dirty="0" smtClean="0"/>
              <a:t>点至</a:t>
            </a:r>
            <a:r>
              <a:rPr lang="en-US" sz="1200" u="sng" dirty="0" smtClean="0"/>
              <a:t>10</a:t>
            </a:r>
            <a:r>
              <a:rPr lang="zh-CN" altLang="en-US" sz="1200" u="sng" dirty="0" smtClean="0"/>
              <a:t>点</a:t>
            </a:r>
            <a:r>
              <a:rPr lang="zh-CN" altLang="en-US" sz="1200" dirty="0" smtClean="0"/>
              <a:t>。我们也会督促同学们自觉把垃圾带到指定地点，保持教室的整洁。</a:t>
            </a:r>
          </a:p>
          <a:p>
            <a:r>
              <a:rPr lang="zh-CN" altLang="en-US" sz="1200" dirty="0" smtClean="0"/>
              <a:t>关于考研：</a:t>
            </a:r>
          </a:p>
          <a:p>
            <a:r>
              <a:rPr lang="zh-CN" altLang="en-US" sz="1200" dirty="0" smtClean="0"/>
              <a:t>鉴于每年学生质量的上升以及考研意向的同学增多，建议学院能效仿别的学校组织</a:t>
            </a:r>
            <a:r>
              <a:rPr lang="zh-CN" altLang="en-US" sz="1200" u="sng" dirty="0" smtClean="0"/>
              <a:t>开设考研复习班</a:t>
            </a:r>
            <a:r>
              <a:rPr lang="zh-CN" altLang="en-US" sz="1200" dirty="0" smtClean="0"/>
              <a:t>，为有考研意向的同学科普考研的注意事项与流程，并能对考研组织系统化的学习。</a:t>
            </a:r>
          </a:p>
          <a:p>
            <a:pPr lvl="0"/>
            <a:r>
              <a:rPr lang="zh-CN" altLang="en-US" sz="1200" dirty="0" smtClean="0"/>
              <a:t>大三：关于浴室：</a:t>
            </a:r>
          </a:p>
          <a:p>
            <a:pPr lvl="0"/>
            <a:r>
              <a:rPr lang="zh-CN" altLang="en-US" sz="1200" dirty="0" smtClean="0"/>
              <a:t>浴室对同学</a:t>
            </a:r>
            <a:r>
              <a:rPr lang="zh-CN" altLang="en-US" sz="1200" u="sng" dirty="0" smtClean="0"/>
              <a:t>隐私保护不周</a:t>
            </a:r>
            <a:r>
              <a:rPr lang="zh-CN" altLang="en-US" sz="1200" dirty="0" smtClean="0"/>
              <a:t>，为保护个人隐私建议更改或者再开一扇门正对浴室，从浴室出来之后可以直接面对楼梯。</a:t>
            </a:r>
          </a:p>
          <a:p>
            <a:pPr lvl="0"/>
            <a:r>
              <a:rPr lang="zh-CN" altLang="en-US" sz="1200" dirty="0" smtClean="0"/>
              <a:t>浴室</a:t>
            </a:r>
            <a:r>
              <a:rPr lang="zh-CN" altLang="en-US" sz="1200" u="sng" dirty="0" smtClean="0"/>
              <a:t>通风不畅</a:t>
            </a:r>
            <a:r>
              <a:rPr lang="zh-CN" altLang="en-US" sz="1200" dirty="0" smtClean="0"/>
              <a:t>，已有同学由于过于闷热引发头晕现象，建议安装排风。</a:t>
            </a:r>
          </a:p>
          <a:p>
            <a:pPr lvl="0"/>
            <a:r>
              <a:rPr lang="zh-CN" altLang="en-US" sz="1200" dirty="0" smtClean="0"/>
              <a:t>浴室</a:t>
            </a:r>
            <a:r>
              <a:rPr lang="zh-CN" altLang="en-US" sz="1200" u="sng" dirty="0" smtClean="0"/>
              <a:t>换衣间</a:t>
            </a:r>
            <a:r>
              <a:rPr lang="zh-CN" altLang="en-US" sz="1200" dirty="0" smtClean="0"/>
              <a:t>没有安装排水</a:t>
            </a:r>
            <a:r>
              <a:rPr lang="zh-CN" altLang="en-US" sz="1200" u="sng" dirty="0" smtClean="0"/>
              <a:t>经常积水</a:t>
            </a:r>
            <a:r>
              <a:rPr lang="zh-CN" altLang="en-US" sz="1200" dirty="0" smtClean="0"/>
              <a:t>，已经导致多人摔倒，建议对更衣室排水进行改造。</a:t>
            </a:r>
          </a:p>
          <a:p>
            <a:pPr lvl="0"/>
            <a:r>
              <a:rPr lang="zh-CN" altLang="en-US" sz="1200" dirty="0" smtClean="0"/>
              <a:t>浴室</a:t>
            </a:r>
            <a:r>
              <a:rPr lang="zh-CN" altLang="en-US" sz="1200" u="sng" dirty="0" smtClean="0"/>
              <a:t>隔间挡板设计不合理</a:t>
            </a:r>
            <a:r>
              <a:rPr lang="zh-CN" altLang="en-US" sz="1200" dirty="0" smtClean="0"/>
              <a:t>，同学们洗澡时感到不便。</a:t>
            </a:r>
          </a:p>
          <a:p>
            <a:pPr lvl="0"/>
            <a:r>
              <a:rPr lang="zh-CN" altLang="en-US" sz="1200" dirty="0" smtClean="0"/>
              <a:t>希望能尽快</a:t>
            </a:r>
            <a:r>
              <a:rPr lang="zh-CN" altLang="en-US" sz="1200" u="sng" dirty="0" smtClean="0"/>
              <a:t>安装</a:t>
            </a:r>
            <a:r>
              <a:rPr lang="zh-CN" altLang="en-US" sz="1200" dirty="0" smtClean="0"/>
              <a:t>新的，安全的</a:t>
            </a:r>
            <a:r>
              <a:rPr lang="zh-CN" altLang="en-US" sz="1200" u="sng" dirty="0" smtClean="0"/>
              <a:t>置物架</a:t>
            </a:r>
            <a:r>
              <a:rPr lang="zh-CN" altLang="en-US" sz="1200" dirty="0" smtClean="0"/>
              <a:t>。</a:t>
            </a:r>
          </a:p>
          <a:p>
            <a:pPr lvl="0"/>
            <a:r>
              <a:rPr lang="zh-CN" altLang="en-US" sz="1200" dirty="0" smtClean="0"/>
              <a:t>大二：关于快递柜和摄像头</a:t>
            </a:r>
          </a:p>
          <a:p>
            <a:pPr lvl="0"/>
            <a:r>
              <a:rPr lang="zh-CN" altLang="en-US" sz="1200" dirty="0" smtClean="0"/>
              <a:t>由于我校区人流密集经常发生快递外卖被偷或者错拿现象，且现有快递架处于监控无法拍摄区域常常造成学生的财物损失，也应学校后勤部的建议，强烈建议在寝室楼下</a:t>
            </a:r>
            <a:r>
              <a:rPr lang="zh-CN" altLang="en-US" sz="1200" u="sng" dirty="0" smtClean="0"/>
              <a:t>安装</a:t>
            </a:r>
            <a:r>
              <a:rPr lang="zh-CN" altLang="en-US" sz="1200" dirty="0" smtClean="0"/>
              <a:t>蜂巢</a:t>
            </a:r>
            <a:r>
              <a:rPr lang="zh-CN" altLang="en-US" sz="1200" u="sng" dirty="0" smtClean="0"/>
              <a:t>快递柜</a:t>
            </a:r>
            <a:r>
              <a:rPr lang="zh-CN" altLang="en-US" sz="1200" dirty="0" smtClean="0"/>
              <a:t>以及</a:t>
            </a:r>
            <a:r>
              <a:rPr lang="zh-CN" altLang="en-US" sz="1200" u="sng" dirty="0" smtClean="0"/>
              <a:t>监控摄像头</a:t>
            </a:r>
            <a:r>
              <a:rPr lang="zh-CN" altLang="en-US" sz="1200" dirty="0" smtClean="0"/>
              <a:t>，从此杜绝该类现象发生。</a:t>
            </a:r>
          </a:p>
          <a:p>
            <a:pPr lvl="0"/>
            <a:r>
              <a:rPr lang="zh-CN" altLang="en-US" sz="1200" dirty="0" smtClean="0"/>
              <a:t>大一：关于食堂晚餐</a:t>
            </a:r>
          </a:p>
          <a:p>
            <a:r>
              <a:rPr lang="en-US" sz="1200" dirty="0" smtClean="0"/>
              <a:t>1</a:t>
            </a:r>
            <a:r>
              <a:rPr lang="zh-CN" altLang="en-US" sz="1200" dirty="0" smtClean="0"/>
              <a:t>）丰富一点，现在仅有三荤一素，且是中午剩下的，建议开设学生喜爱的健康食品</a:t>
            </a:r>
          </a:p>
          <a:p>
            <a:r>
              <a:rPr lang="en-US" sz="1200" dirty="0" smtClean="0"/>
              <a:t>2</a:t>
            </a:r>
            <a:r>
              <a:rPr lang="zh-CN" altLang="en-US" sz="1200" dirty="0" smtClean="0"/>
              <a:t>）建议招标社会的饮食行业，品种丰富，餐饮企业自负盈亏，做得好就留下</a:t>
            </a:r>
          </a:p>
          <a:p>
            <a:endParaRPr lang="en-US" altLang="zh-CN" sz="1200" dirty="0" smtClean="0"/>
          </a:p>
          <a:p>
            <a:endParaRPr lang="en-US" altLang="zh-CN" sz="1200" dirty="0" smtClean="0"/>
          </a:p>
          <a:p>
            <a:r>
              <a:rPr lang="zh-CN" altLang="en-US" sz="1200" dirty="0" smtClean="0"/>
              <a:t>参加</a:t>
            </a:r>
            <a:r>
              <a:rPr lang="zh-CN" altLang="en-US" sz="1200" dirty="0" smtClean="0"/>
              <a:t>学生名单：周永翔、陈又菲、孙元源、胡湘兰。</a:t>
            </a:r>
            <a:endParaRPr lang="zh-CN" altLang="en-US" sz="1200" dirty="0"/>
          </a:p>
        </p:txBody>
      </p:sp>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7"/>
          <p:cNvPicPr>
            <a:picLocks noChangeAspect="1"/>
          </p:cNvPicPr>
          <p:nvPr/>
        </p:nvPicPr>
        <p:blipFill>
          <a:blip r:embed="rId3"/>
          <a:srcRect/>
          <a:stretch>
            <a:fillRect/>
          </a:stretch>
        </p:blipFill>
        <p:spPr bwMode="auto">
          <a:xfrm>
            <a:off x="-6350" y="12700"/>
            <a:ext cx="12190413" cy="6859588"/>
          </a:xfrm>
          <a:prstGeom prst="rect">
            <a:avLst/>
          </a:prstGeom>
          <a:noFill/>
          <a:ln w="9525">
            <a:noFill/>
            <a:miter lim="800000"/>
            <a:headEnd/>
            <a:tailEnd/>
          </a:ln>
        </p:spPr>
      </p:pic>
      <p:grpSp>
        <p:nvGrpSpPr>
          <p:cNvPr id="4" name="组合 5"/>
          <p:cNvGrpSpPr>
            <a:grpSpLocks/>
          </p:cNvGrpSpPr>
          <p:nvPr/>
        </p:nvGrpSpPr>
        <p:grpSpPr bwMode="auto">
          <a:xfrm>
            <a:off x="-19050" y="-12032"/>
            <a:ext cx="12209463" cy="1362075"/>
            <a:chOff x="-19048" y="-12035"/>
            <a:chExt cx="12209461" cy="1362373"/>
          </a:xfrm>
        </p:grpSpPr>
        <p:pic>
          <p:nvPicPr>
            <p:cNvPr id="54288" name="图片 6"/>
            <p:cNvPicPr>
              <a:picLocks noChangeAspect="1"/>
            </p:cNvPicPr>
            <p:nvPr/>
          </p:nvPicPr>
          <p:blipFill>
            <a:blip r:embed="rId4"/>
            <a:srcRect/>
            <a:stretch>
              <a:fillRect/>
            </a:stretch>
          </p:blipFill>
          <p:spPr bwMode="auto">
            <a:xfrm flipH="1">
              <a:off x="2" y="-12035"/>
              <a:ext cx="3790951" cy="1362373"/>
            </a:xfrm>
            <a:prstGeom prst="rect">
              <a:avLst/>
            </a:prstGeom>
            <a:noFill/>
            <a:ln w="9525">
              <a:noFill/>
              <a:miter lim="800000"/>
              <a:headEnd/>
              <a:tailEnd/>
            </a:ln>
          </p:spPr>
        </p:pic>
        <p:grpSp>
          <p:nvGrpSpPr>
            <p:cNvPr id="5" name="组合 3"/>
            <p:cNvGrpSpPr>
              <a:grpSpLocks/>
            </p:cNvGrpSpPr>
            <p:nvPr/>
          </p:nvGrpSpPr>
          <p:grpSpPr bwMode="auto">
            <a:xfrm>
              <a:off x="-19048" y="381453"/>
              <a:ext cx="12209461" cy="628418"/>
              <a:chOff x="-19048" y="637645"/>
              <a:chExt cx="12209461" cy="628418"/>
            </a:xfrm>
          </p:grpSpPr>
          <p:sp>
            <p:nvSpPr>
              <p:cNvPr id="2" name="矩形 1"/>
              <p:cNvSpPr/>
              <p:nvPr/>
            </p:nvSpPr>
            <p:spPr>
              <a:xfrm flipV="1">
                <a:off x="-19048" y="1186671"/>
                <a:ext cx="12209461" cy="7939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54291" name="TextBox 2"/>
              <p:cNvSpPr txBox="1">
                <a:spLocks noChangeArrowheads="1"/>
              </p:cNvSpPr>
              <p:nvPr/>
            </p:nvSpPr>
            <p:spPr bwMode="auto">
              <a:xfrm>
                <a:off x="1719816" y="637645"/>
                <a:ext cx="5799455" cy="460375"/>
              </a:xfrm>
              <a:prstGeom prst="rect">
                <a:avLst/>
              </a:prstGeom>
              <a:noFill/>
              <a:ln w="9525">
                <a:noFill/>
                <a:miter lim="800000"/>
                <a:headEnd/>
                <a:tailEnd/>
              </a:ln>
            </p:spPr>
            <p:txBody>
              <a:bodyPr>
                <a:spAutoFit/>
              </a:bodyPr>
              <a:lstStyle/>
              <a:p>
                <a:r>
                  <a:rPr lang="zh-CN" altLang="en-US" sz="2400" b="1" dirty="0" smtClean="0"/>
                  <a:t>五、后续改进举措</a:t>
                </a:r>
                <a:endParaRPr lang="zh-CN" altLang="en-US" sz="2400" b="1" dirty="0">
                  <a:latin typeface="微软雅黑" pitchFamily="34" charset="-122"/>
                  <a:ea typeface="微软雅黑" pitchFamily="34" charset="-122"/>
                </a:endParaRPr>
              </a:p>
            </p:txBody>
          </p:sp>
        </p:grpSp>
        <p:sp>
          <p:nvSpPr>
            <p:cNvPr id="3" name="等腰三角形 2"/>
            <p:cNvSpPr/>
            <p:nvPr/>
          </p:nvSpPr>
          <p:spPr>
            <a:xfrm rot="5400000">
              <a:off x="1371560" y="425580"/>
              <a:ext cx="382671" cy="328612"/>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76801" name="Rectangle 1"/>
          <p:cNvSpPr>
            <a:spLocks noChangeArrowheads="1"/>
          </p:cNvSpPr>
          <p:nvPr/>
        </p:nvSpPr>
        <p:spPr bwMode="auto">
          <a:xfrm>
            <a:off x="457200" y="1191126"/>
            <a:ext cx="11117179"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zh-CN" altLang="en-US" sz="2000" dirty="0" smtClean="0"/>
              <a:t>关于午餐会提议的整改与反馈情况</a:t>
            </a:r>
            <a:endParaRPr lang="zh-CN" altLang="en-US" sz="2000" dirty="0"/>
          </a:p>
        </p:txBody>
      </p:sp>
      <p:sp>
        <p:nvSpPr>
          <p:cNvPr id="9" name="矩形 8"/>
          <p:cNvSpPr/>
          <p:nvPr/>
        </p:nvSpPr>
        <p:spPr>
          <a:xfrm>
            <a:off x="1299410" y="1974326"/>
            <a:ext cx="10106527" cy="2554545"/>
          </a:xfrm>
          <a:prstGeom prst="rect">
            <a:avLst/>
          </a:prstGeom>
        </p:spPr>
        <p:txBody>
          <a:bodyPr wrap="square">
            <a:spAutoFit/>
          </a:bodyPr>
          <a:lstStyle/>
          <a:p>
            <a:pPr>
              <a:lnSpc>
                <a:spcPct val="200000"/>
              </a:lnSpc>
            </a:pPr>
            <a:r>
              <a:rPr lang="en-US" sz="2000" dirty="0" smtClean="0"/>
              <a:t>1.  </a:t>
            </a:r>
            <a:r>
              <a:rPr lang="zh-CN" altLang="en-US" sz="2000" dirty="0" smtClean="0"/>
              <a:t>长宁校区的晚自习教室得到落实</a:t>
            </a:r>
          </a:p>
          <a:p>
            <a:pPr marL="457200" indent="-457200">
              <a:lnSpc>
                <a:spcPct val="200000"/>
              </a:lnSpc>
            </a:pPr>
            <a:r>
              <a:rPr lang="en-US" altLang="zh-CN" sz="2000" dirty="0" smtClean="0"/>
              <a:t>2.  </a:t>
            </a:r>
            <a:r>
              <a:rPr lang="zh-CN" altLang="en-US" sz="2000" dirty="0" smtClean="0"/>
              <a:t>长宁</a:t>
            </a:r>
            <a:r>
              <a:rPr lang="zh-CN" altLang="en-US" sz="2000" dirty="0" smtClean="0"/>
              <a:t>校区的食堂供应大幅度改善：专门辟出师生窗口；早餐供应丰富且供应时间延长</a:t>
            </a:r>
            <a:r>
              <a:rPr lang="zh-CN" altLang="en-US" sz="2000" dirty="0" smtClean="0"/>
              <a:t>；</a:t>
            </a:r>
            <a:endParaRPr lang="en-US" altLang="zh-CN" sz="2000" dirty="0" smtClean="0"/>
          </a:p>
          <a:p>
            <a:pPr marL="457200" indent="-457200">
              <a:lnSpc>
                <a:spcPct val="200000"/>
              </a:lnSpc>
            </a:pPr>
            <a:r>
              <a:rPr lang="en-US" altLang="zh-CN" sz="2000" dirty="0" smtClean="0"/>
              <a:t> </a:t>
            </a:r>
            <a:r>
              <a:rPr lang="en-US" altLang="zh-CN" sz="2000" dirty="0" smtClean="0"/>
              <a:t>   </a:t>
            </a:r>
            <a:r>
              <a:rPr lang="zh-CN" altLang="en-US" sz="2000" dirty="0" smtClean="0"/>
              <a:t>  食堂</a:t>
            </a:r>
            <a:r>
              <a:rPr lang="zh-CN" altLang="en-US" sz="2000" dirty="0" smtClean="0"/>
              <a:t>提供晚餐，吸引了近百名学生用餐</a:t>
            </a:r>
          </a:p>
          <a:p>
            <a:pPr>
              <a:lnSpc>
                <a:spcPct val="200000"/>
              </a:lnSpc>
            </a:pPr>
            <a:r>
              <a:rPr lang="en-US" sz="2000" dirty="0" smtClean="0"/>
              <a:t>3.  </a:t>
            </a:r>
            <a:r>
              <a:rPr lang="en-US" sz="2000" dirty="0" smtClean="0"/>
              <a:t> </a:t>
            </a:r>
            <a:r>
              <a:rPr lang="zh-CN" altLang="en-US" sz="2000" dirty="0" smtClean="0"/>
              <a:t>其他</a:t>
            </a:r>
            <a:r>
              <a:rPr lang="zh-CN" altLang="en-US" sz="2000" dirty="0" smtClean="0"/>
              <a:t>提议有待进一步落实与改进。</a:t>
            </a:r>
            <a:endParaRPr lang="zh-CN" altLang="en-US" sz="2000" dirty="0"/>
          </a:p>
        </p:txBody>
      </p:sp>
    </p:spTree>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TotalTime>
  <Words>897</Words>
  <Application>Microsoft Office PowerPoint</Application>
  <PresentationFormat>自定义</PresentationFormat>
  <Paragraphs>90</Paragraphs>
  <Slides>10</Slides>
  <Notes>10</Notes>
  <HiddenSlides>0</HiddenSlides>
  <MMClips>1</MMClips>
  <ScaleCrop>false</ScaleCrop>
  <HeadingPairs>
    <vt:vector size="4" baseType="variant">
      <vt:variant>
        <vt:lpstr>主题</vt:lpstr>
      </vt:variant>
      <vt:variant>
        <vt:i4>10</vt:i4>
      </vt:variant>
      <vt:variant>
        <vt:lpstr>幻灯片标题</vt:lpstr>
      </vt:variant>
      <vt:variant>
        <vt:i4>10</vt:i4>
      </vt:variant>
    </vt:vector>
  </HeadingPairs>
  <TitlesOfParts>
    <vt:vector size="20" baseType="lpstr">
      <vt:lpstr>Office 主题​​</vt:lpstr>
      <vt:lpstr>1_Office Theme</vt:lpstr>
      <vt:lpstr>2_Office Theme</vt:lpstr>
      <vt:lpstr>3_Office Theme</vt:lpstr>
      <vt:lpstr>4_Office Theme</vt:lpstr>
      <vt:lpstr>5_Office Theme</vt:lpstr>
      <vt:lpstr>6_Office Theme</vt:lpstr>
      <vt:lpstr>7_Office Theme</vt:lpstr>
      <vt:lpstr>8_Office Theme</vt:lpstr>
      <vt:lpstr>Office Theme</vt:lpstr>
      <vt:lpstr>幻灯片 1</vt:lpstr>
      <vt:lpstr>幻灯片 2</vt:lpstr>
      <vt:lpstr>幻灯片 3</vt:lpstr>
      <vt:lpstr>幻灯片 4</vt:lpstr>
      <vt:lpstr>幻灯片 5</vt:lpstr>
      <vt:lpstr>幻灯片 6</vt:lpstr>
      <vt:lpstr>幻灯片 7</vt:lpstr>
      <vt:lpstr>幻灯片 8</vt:lpstr>
      <vt:lpstr>幻灯片 9</vt:lpstr>
      <vt:lpstr>幻灯片 10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商务ppt</dc:title>
  <dc:creator>lzj</dc:creator>
  <cp:lastModifiedBy>hp</cp:lastModifiedBy>
  <cp:revision>3002</cp:revision>
  <dcterms:created xsi:type="dcterms:W3CDTF">2015-12-01T09:06:00Z</dcterms:created>
  <dcterms:modified xsi:type="dcterms:W3CDTF">2019-10-15T02:24:34Z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2052-10.1.0.7400</vt:lpwstr>
  </property>
</Properties>
</file>