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11" r:id="rId2"/>
    <p:sldId id="414" r:id="rId3"/>
    <p:sldId id="390" r:id="rId4"/>
    <p:sldId id="268" r:id="rId5"/>
    <p:sldId id="391" r:id="rId6"/>
    <p:sldId id="428" r:id="rId7"/>
    <p:sldId id="395" r:id="rId8"/>
    <p:sldId id="429" r:id="rId9"/>
    <p:sldId id="393" r:id="rId10"/>
    <p:sldId id="430" r:id="rId11"/>
    <p:sldId id="396" r:id="rId12"/>
    <p:sldId id="431" r:id="rId13"/>
    <p:sldId id="432" r:id="rId14"/>
    <p:sldId id="433" r:id="rId15"/>
    <p:sldId id="434" r:id="rId16"/>
    <p:sldId id="435" r:id="rId17"/>
    <p:sldId id="436" r:id="rId18"/>
    <p:sldId id="437" r:id="rId19"/>
    <p:sldId id="42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FF99"/>
    <a:srgbClr val="FF6600"/>
    <a:srgbClr val="69D8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FA0B-649D-4D12-9057-69C748120397}" type="datetimeFigureOut">
              <a:rPr lang="zh-CN" altLang="en-US" smtClean="0"/>
              <a:t>2019-10-20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E2925-83EA-4211-99DE-9355751D1810}" type="slidenum">
              <a:rPr lang="zh-CN" altLang="en-US" smtClean="0"/>
              <a:t>‹#›</a:t>
            </a:fld>
            <a:endParaRPr lang="zh-CN" altLang="en-US"/>
          </a:p>
        </p:txBody>
      </p:sp>
    </p:spTree>
    <p:extLst>
      <p:ext uri="{BB962C8B-B14F-4D97-AF65-F5344CB8AC3E}">
        <p14:creationId xmlns:p14="http://schemas.microsoft.com/office/powerpoint/2010/main" val="292150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6E269E-FDF3-4735-9954-E78765A47460}" type="datetimeFigureOut">
              <a:rPr lang="zh-CN" altLang="en-US" smtClean="0"/>
              <a:t>2019-10-20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8541B9-DB8D-47B3-AE03-9DA74A4382B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E269E-FDF3-4735-9954-E78765A47460}" type="datetimeFigureOut">
              <a:rPr lang="zh-CN" altLang="en-US" smtClean="0"/>
              <a:t>2019-10-20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541B9-DB8D-47B3-AE03-9DA74A4382B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94" y="1392820"/>
            <a:ext cx="12204700" cy="2897312"/>
            <a:chOff x="0" y="1354008"/>
            <a:chExt cx="9144000" cy="3394205"/>
          </a:xfrm>
        </p:grpSpPr>
        <p:sp>
          <p:nvSpPr>
            <p:cNvPr id="7" name="矩形 6"/>
            <p:cNvSpPr/>
            <p:nvPr/>
          </p:nvSpPr>
          <p:spPr bwMode="auto">
            <a:xfrm>
              <a:off x="0" y="1354008"/>
              <a:ext cx="9144000" cy="30972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a:defRPr/>
              </a:pPr>
              <a:endParaRPr lang="zh-CN" altLang="en-US">
                <a:solidFill>
                  <a:prstClr val="white"/>
                </a:solidFill>
              </a:endParaRPr>
            </a:p>
          </p:txBody>
        </p:sp>
        <p:grpSp>
          <p:nvGrpSpPr>
            <p:cNvPr id="8" name="组合 7"/>
            <p:cNvGrpSpPr/>
            <p:nvPr/>
          </p:nvGrpSpPr>
          <p:grpSpPr bwMode="auto">
            <a:xfrm>
              <a:off x="369314" y="1583381"/>
              <a:ext cx="8405370" cy="3164832"/>
              <a:chOff x="-177801" y="684213"/>
              <a:chExt cx="10882314" cy="4872038"/>
            </a:xfrm>
            <a:solidFill>
              <a:schemeClr val="tx1">
                <a:lumMod val="50000"/>
                <a:lumOff val="50000"/>
                <a:alpha val="8000"/>
              </a:schemeClr>
            </a:solidFill>
          </p:grpSpPr>
          <p:sp>
            <p:nvSpPr>
              <p:cNvPr id="32"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3"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4"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5"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6"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7"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8"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9"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0"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1"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2"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3" name="Freeform 121"/>
              <p:cNvSpPr/>
              <p:nvPr/>
            </p:nvSpPr>
            <p:spPr bwMode="auto">
              <a:xfrm>
                <a:off x="1333946"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4"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5"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6"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7"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8"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9"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0"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1"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2"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3"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4"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5"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6"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7"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8"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9"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0"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1"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2"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3"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4"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5"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6"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7"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8"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9"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0"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1"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2"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3"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4"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5"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6"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7"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8"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9"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0"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1"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2"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3"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4"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5"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6"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7"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8"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9"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0"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1"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2"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3"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4"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5"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6"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7"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8"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9"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0"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1"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2"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3"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4"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5"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6"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7"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8"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9"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0"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1"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2"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3"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4"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nvGrpSpPr>
            <p:cNvPr id="9" name="组合 8"/>
            <p:cNvGrpSpPr/>
            <p:nvPr/>
          </p:nvGrpSpPr>
          <p:grpSpPr bwMode="auto">
            <a:xfrm>
              <a:off x="726454" y="2075441"/>
              <a:ext cx="7373938" cy="1880377"/>
              <a:chOff x="1144517" y="747324"/>
              <a:chExt cx="8070382" cy="2058465"/>
            </a:xfrm>
          </p:grpSpPr>
          <p:sp>
            <p:nvSpPr>
              <p:cNvPr id="10" name="Freeform 198"/>
              <p:cNvSpPr/>
              <p:nvPr/>
            </p:nvSpPr>
            <p:spPr bwMode="auto">
              <a:xfrm>
                <a:off x="1424274" y="1024813"/>
                <a:ext cx="7641643" cy="1670600"/>
              </a:xfrm>
              <a:custGeom>
                <a:avLst/>
                <a:gdLst>
                  <a:gd name="T0" fmla="*/ 0 w 5447"/>
                  <a:gd name="T1" fmla="*/ 424 h 1555"/>
                  <a:gd name="T2" fmla="*/ 2629 w 5447"/>
                  <a:gd name="T3" fmla="*/ 1147 h 1555"/>
                  <a:gd name="T4" fmla="*/ 3855 w 5447"/>
                  <a:gd name="T5" fmla="*/ 0 h 1555"/>
                  <a:gd name="T6" fmla="*/ 5447 w 5447"/>
                  <a:gd name="T7" fmla="*/ 1555 h 1555"/>
                  <a:gd name="connsiteX0" fmla="*/ 0 w 10000"/>
                  <a:gd name="connsiteY0" fmla="*/ 2727 h 10278"/>
                  <a:gd name="connsiteX1" fmla="*/ 4827 w 10000"/>
                  <a:gd name="connsiteY1" fmla="*/ 7376 h 10278"/>
                  <a:gd name="connsiteX2" fmla="*/ 7077 w 10000"/>
                  <a:gd name="connsiteY2" fmla="*/ 0 h 10278"/>
                  <a:gd name="connsiteX3" fmla="*/ 9732 w 10000"/>
                  <a:gd name="connsiteY3" fmla="*/ 10184 h 10278"/>
                  <a:gd name="connsiteX4" fmla="*/ 10000 w 10000"/>
                  <a:gd name="connsiteY4" fmla="*/ 10000 h 10278"/>
                  <a:gd name="connsiteX0-1" fmla="*/ 0 w 11527"/>
                  <a:gd name="connsiteY0-2" fmla="*/ 2727 h 10203"/>
                  <a:gd name="connsiteX1-3" fmla="*/ 4827 w 11527"/>
                  <a:gd name="connsiteY1-4" fmla="*/ 7376 h 10203"/>
                  <a:gd name="connsiteX2-5" fmla="*/ 7077 w 11527"/>
                  <a:gd name="connsiteY2-6" fmla="*/ 0 h 10203"/>
                  <a:gd name="connsiteX3-7" fmla="*/ 9732 w 11527"/>
                  <a:gd name="connsiteY3-8" fmla="*/ 10184 h 10203"/>
                  <a:gd name="connsiteX4-9" fmla="*/ 11527 w 11527"/>
                  <a:gd name="connsiteY4-10" fmla="*/ 5473 h 10203"/>
                  <a:gd name="connsiteX0-11" fmla="*/ 0 w 11527"/>
                  <a:gd name="connsiteY0-12" fmla="*/ 2727 h 9910"/>
                  <a:gd name="connsiteX1-13" fmla="*/ 4827 w 11527"/>
                  <a:gd name="connsiteY1-14" fmla="*/ 7376 h 9910"/>
                  <a:gd name="connsiteX2-15" fmla="*/ 7077 w 11527"/>
                  <a:gd name="connsiteY2-16" fmla="*/ 0 h 9910"/>
                  <a:gd name="connsiteX3-17" fmla="*/ 10001 w 11527"/>
                  <a:gd name="connsiteY3-18" fmla="*/ 9890 h 9910"/>
                  <a:gd name="connsiteX4-19" fmla="*/ 11527 w 11527"/>
                  <a:gd name="connsiteY4-20" fmla="*/ 5473 h 9910"/>
                  <a:gd name="connsiteX0-21" fmla="*/ 0 w 10000"/>
                  <a:gd name="connsiteY0-22" fmla="*/ 2752 h 10059"/>
                  <a:gd name="connsiteX1-23" fmla="*/ 4188 w 10000"/>
                  <a:gd name="connsiteY1-24" fmla="*/ 7443 h 10059"/>
                  <a:gd name="connsiteX2-25" fmla="*/ 6139 w 10000"/>
                  <a:gd name="connsiteY2-26" fmla="*/ 0 h 10059"/>
                  <a:gd name="connsiteX3-27" fmla="*/ 8691 w 10000"/>
                  <a:gd name="connsiteY3-28" fmla="*/ 10039 h 10059"/>
                  <a:gd name="connsiteX4-29" fmla="*/ 10000 w 10000"/>
                  <a:gd name="connsiteY4-30" fmla="*/ 5523 h 10059"/>
                  <a:gd name="connsiteX0-31" fmla="*/ 0 w 10000"/>
                  <a:gd name="connsiteY0-32" fmla="*/ 2752 h 10063"/>
                  <a:gd name="connsiteX1-33" fmla="*/ 4188 w 10000"/>
                  <a:gd name="connsiteY1-34" fmla="*/ 7443 h 10063"/>
                  <a:gd name="connsiteX2-35" fmla="*/ 6139 w 10000"/>
                  <a:gd name="connsiteY2-36" fmla="*/ 0 h 10063"/>
                  <a:gd name="connsiteX3-37" fmla="*/ 8691 w 10000"/>
                  <a:gd name="connsiteY3-38" fmla="*/ 10039 h 10063"/>
                  <a:gd name="connsiteX4-39" fmla="*/ 10000 w 10000"/>
                  <a:gd name="connsiteY4-40" fmla="*/ 5523 h 10063"/>
                  <a:gd name="connsiteX0-41" fmla="*/ 0 w 10000"/>
                  <a:gd name="connsiteY0-42" fmla="*/ 2752 h 10063"/>
                  <a:gd name="connsiteX1-43" fmla="*/ 4188 w 10000"/>
                  <a:gd name="connsiteY1-44" fmla="*/ 7443 h 10063"/>
                  <a:gd name="connsiteX2-45" fmla="*/ 6139 w 10000"/>
                  <a:gd name="connsiteY2-46" fmla="*/ 0 h 10063"/>
                  <a:gd name="connsiteX3-47" fmla="*/ 8691 w 10000"/>
                  <a:gd name="connsiteY3-48" fmla="*/ 10039 h 10063"/>
                  <a:gd name="connsiteX4-49" fmla="*/ 10000 w 10000"/>
                  <a:gd name="connsiteY4-50" fmla="*/ 5523 h 10063"/>
                  <a:gd name="connsiteX0-51" fmla="*/ 0 w 10000"/>
                  <a:gd name="connsiteY0-52" fmla="*/ 2752 h 10063"/>
                  <a:gd name="connsiteX1-53" fmla="*/ 4188 w 10000"/>
                  <a:gd name="connsiteY1-54" fmla="*/ 7443 h 10063"/>
                  <a:gd name="connsiteX2-55" fmla="*/ 6139 w 10000"/>
                  <a:gd name="connsiteY2-56" fmla="*/ 0 h 10063"/>
                  <a:gd name="connsiteX3-57" fmla="*/ 8691 w 10000"/>
                  <a:gd name="connsiteY3-58" fmla="*/ 10039 h 10063"/>
                  <a:gd name="connsiteX4-59" fmla="*/ 10000 w 10000"/>
                  <a:gd name="connsiteY4-60" fmla="*/ 5523 h 10063"/>
                  <a:gd name="connsiteX0-61" fmla="*/ 0 w 10000"/>
                  <a:gd name="connsiteY0-62" fmla="*/ 2752 h 10039"/>
                  <a:gd name="connsiteX1-63" fmla="*/ 4188 w 10000"/>
                  <a:gd name="connsiteY1-64" fmla="*/ 7443 h 10039"/>
                  <a:gd name="connsiteX2-65" fmla="*/ 6139 w 10000"/>
                  <a:gd name="connsiteY2-66" fmla="*/ 0 h 10039"/>
                  <a:gd name="connsiteX3-67" fmla="*/ 8691 w 10000"/>
                  <a:gd name="connsiteY3-68" fmla="*/ 10039 h 10039"/>
                  <a:gd name="connsiteX4-69" fmla="*/ 10000 w 10000"/>
                  <a:gd name="connsiteY4-70" fmla="*/ 5523 h 10039"/>
                  <a:gd name="connsiteX0-71" fmla="*/ 0 w 10074"/>
                  <a:gd name="connsiteY0-72" fmla="*/ 2752 h 10039"/>
                  <a:gd name="connsiteX1-73" fmla="*/ 4188 w 10074"/>
                  <a:gd name="connsiteY1-74" fmla="*/ 7443 h 10039"/>
                  <a:gd name="connsiteX2-75" fmla="*/ 6139 w 10074"/>
                  <a:gd name="connsiteY2-76" fmla="*/ 0 h 10039"/>
                  <a:gd name="connsiteX3-77" fmla="*/ 8691 w 10074"/>
                  <a:gd name="connsiteY3-78" fmla="*/ 10039 h 10039"/>
                  <a:gd name="connsiteX4-79" fmla="*/ 10074 w 10074"/>
                  <a:gd name="connsiteY4-80" fmla="*/ 5220 h 10039"/>
                  <a:gd name="connsiteX0-81" fmla="*/ 0 w 10074"/>
                  <a:gd name="connsiteY0-82" fmla="*/ 2752 h 10039"/>
                  <a:gd name="connsiteX1-83" fmla="*/ 4188 w 10074"/>
                  <a:gd name="connsiteY1-84" fmla="*/ 7443 h 10039"/>
                  <a:gd name="connsiteX2-85" fmla="*/ 6139 w 10074"/>
                  <a:gd name="connsiteY2-86" fmla="*/ 0 h 10039"/>
                  <a:gd name="connsiteX3-87" fmla="*/ 8691 w 10074"/>
                  <a:gd name="connsiteY3-88" fmla="*/ 10039 h 10039"/>
                  <a:gd name="connsiteX4-89" fmla="*/ 10074 w 10074"/>
                  <a:gd name="connsiteY4-90" fmla="*/ 5220 h 10039"/>
                  <a:gd name="connsiteX0-91" fmla="*/ 0 w 10901"/>
                  <a:gd name="connsiteY0-92" fmla="*/ 2752 h 10039"/>
                  <a:gd name="connsiteX1-93" fmla="*/ 4188 w 10901"/>
                  <a:gd name="connsiteY1-94" fmla="*/ 7443 h 10039"/>
                  <a:gd name="connsiteX2-95" fmla="*/ 6139 w 10901"/>
                  <a:gd name="connsiteY2-96" fmla="*/ 0 h 10039"/>
                  <a:gd name="connsiteX3-97" fmla="*/ 8691 w 10901"/>
                  <a:gd name="connsiteY3-98" fmla="*/ 10039 h 10039"/>
                  <a:gd name="connsiteX4-99" fmla="*/ 10901 w 10901"/>
                  <a:gd name="connsiteY4-100" fmla="*/ 4871 h 10039"/>
                  <a:gd name="connsiteX0-101" fmla="*/ 0 w 10712"/>
                  <a:gd name="connsiteY0-102" fmla="*/ 2752 h 10039"/>
                  <a:gd name="connsiteX1-103" fmla="*/ 4188 w 10712"/>
                  <a:gd name="connsiteY1-104" fmla="*/ 7443 h 10039"/>
                  <a:gd name="connsiteX2-105" fmla="*/ 6139 w 10712"/>
                  <a:gd name="connsiteY2-106" fmla="*/ 0 h 10039"/>
                  <a:gd name="connsiteX3-107" fmla="*/ 8691 w 10712"/>
                  <a:gd name="connsiteY3-108" fmla="*/ 10039 h 10039"/>
                  <a:gd name="connsiteX4-109" fmla="*/ 10712 w 10712"/>
                  <a:gd name="connsiteY4-110" fmla="*/ 5242 h 10039"/>
                  <a:gd name="connsiteX0-111" fmla="*/ 0 w 10615"/>
                  <a:gd name="connsiteY0-112" fmla="*/ 2752 h 10039"/>
                  <a:gd name="connsiteX1-113" fmla="*/ 4188 w 10615"/>
                  <a:gd name="connsiteY1-114" fmla="*/ 7443 h 10039"/>
                  <a:gd name="connsiteX2-115" fmla="*/ 6139 w 10615"/>
                  <a:gd name="connsiteY2-116" fmla="*/ 0 h 10039"/>
                  <a:gd name="connsiteX3-117" fmla="*/ 8691 w 10615"/>
                  <a:gd name="connsiteY3-118" fmla="*/ 10039 h 10039"/>
                  <a:gd name="connsiteX4-119" fmla="*/ 10615 w 10615"/>
                  <a:gd name="connsiteY4-120" fmla="*/ 3112 h 100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15" h="10039">
                    <a:moveTo>
                      <a:pt x="0" y="2752"/>
                    </a:moveTo>
                    <a:lnTo>
                      <a:pt x="4188" y="7443"/>
                    </a:lnTo>
                    <a:lnTo>
                      <a:pt x="6139" y="0"/>
                    </a:lnTo>
                    <a:cubicBezTo>
                      <a:pt x="6898" y="2971"/>
                      <a:pt x="7415" y="5019"/>
                      <a:pt x="8691" y="10039"/>
                    </a:cubicBezTo>
                    <a:cubicBezTo>
                      <a:pt x="8827" y="9724"/>
                      <a:pt x="10466" y="3627"/>
                      <a:pt x="10615" y="3112"/>
                    </a:cubicBezTo>
                  </a:path>
                </a:pathLst>
              </a:custGeom>
              <a:noFill/>
              <a:ln w="3175" cap="flat">
                <a:solidFill>
                  <a:srgbClr val="C00000"/>
                </a:solidFill>
                <a:prstDash val="solid"/>
                <a:miter lim="800000"/>
              </a:ln>
              <a:effectLst>
                <a:glow rad="38100">
                  <a:schemeClr val="bg1">
                    <a:alpha val="10000"/>
                  </a:schemeClr>
                </a:glow>
              </a:effectLst>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nvGrpSpPr>
              <p:cNvPr id="11" name="组合 10"/>
              <p:cNvGrpSpPr/>
              <p:nvPr/>
            </p:nvGrpSpPr>
            <p:grpSpPr>
              <a:xfrm>
                <a:off x="3936982" y="1764992"/>
                <a:ext cx="947050" cy="972203"/>
                <a:chOff x="3920315" y="1818530"/>
                <a:chExt cx="947050" cy="891986"/>
              </a:xfrm>
              <a:effectLst>
                <a:glow rad="88900">
                  <a:schemeClr val="bg1">
                    <a:alpha val="10000"/>
                  </a:schemeClr>
                </a:glow>
              </a:effectLst>
            </p:grpSpPr>
            <p:sp>
              <p:nvSpPr>
                <p:cNvPr id="27" name="Oval 199"/>
                <p:cNvSpPr>
                  <a:spLocks noChangeArrowheads="1"/>
                </p:cNvSpPr>
                <p:nvPr/>
              </p:nvSpPr>
              <p:spPr bwMode="auto">
                <a:xfrm>
                  <a:off x="3920315" y="1818530"/>
                  <a:ext cx="947050" cy="891986"/>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8" name="Oval 200"/>
                <p:cNvSpPr>
                  <a:spLocks noChangeArrowheads="1"/>
                </p:cNvSpPr>
                <p:nvPr/>
              </p:nvSpPr>
              <p:spPr bwMode="auto">
                <a:xfrm>
                  <a:off x="4154211" y="2038827"/>
                  <a:ext cx="476965" cy="449233"/>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9" name="Oval 201"/>
                <p:cNvSpPr>
                  <a:spLocks noChangeArrowheads="1"/>
                </p:cNvSpPr>
                <p:nvPr/>
              </p:nvSpPr>
              <p:spPr bwMode="auto">
                <a:xfrm>
                  <a:off x="4226443" y="2106860"/>
                  <a:ext cx="332499" cy="313167"/>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0" name="Oval 202"/>
                <p:cNvSpPr>
                  <a:spLocks noChangeArrowheads="1"/>
                </p:cNvSpPr>
                <p:nvPr/>
              </p:nvSpPr>
              <p:spPr bwMode="auto">
                <a:xfrm>
                  <a:off x="4326193" y="2200810"/>
                  <a:ext cx="135293" cy="127427"/>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1" name="Oval 203"/>
                <p:cNvSpPr>
                  <a:spLocks noChangeArrowheads="1"/>
                </p:cNvSpPr>
                <p:nvPr/>
              </p:nvSpPr>
              <p:spPr bwMode="auto">
                <a:xfrm>
                  <a:off x="4347978" y="2222407"/>
                  <a:ext cx="90578" cy="85311"/>
                </a:xfrm>
                <a:prstGeom prst="ellipse">
                  <a:avLst/>
                </a:prstGeom>
                <a:solidFill>
                  <a:srgbClr val="C00000">
                    <a:alpha val="14000"/>
                  </a:srgbClr>
                </a:solidFill>
                <a:ln w="3175" cap="flat">
                  <a:solidFill>
                    <a:srgbClr val="C00000"/>
                  </a:solidFill>
                  <a:prstDash val="solid"/>
                  <a:miter lim="800000"/>
                </a:ln>
                <a:effectLst>
                  <a:glow rad="88900">
                    <a:schemeClr val="bg1">
                      <a:alpha val="10000"/>
                    </a:schemeClr>
                  </a:glow>
                </a:effec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nvGrpSpPr>
              <p:cNvPr id="12" name="组合 11"/>
              <p:cNvGrpSpPr/>
              <p:nvPr/>
            </p:nvGrpSpPr>
            <p:grpSpPr>
              <a:xfrm>
                <a:off x="5541536" y="747324"/>
                <a:ext cx="604232" cy="600290"/>
                <a:chOff x="5541536" y="741883"/>
                <a:chExt cx="604232" cy="568020"/>
              </a:xfrm>
              <a:effectLst>
                <a:glow rad="88900">
                  <a:schemeClr val="bg1">
                    <a:alpha val="10000"/>
                  </a:schemeClr>
                </a:glow>
              </a:effectLst>
            </p:grpSpPr>
            <p:sp>
              <p:nvSpPr>
                <p:cNvPr id="23" name="Oval 204"/>
                <p:cNvSpPr>
                  <a:spLocks noChangeArrowheads="1"/>
                </p:cNvSpPr>
                <p:nvPr/>
              </p:nvSpPr>
              <p:spPr bwMode="auto">
                <a:xfrm>
                  <a:off x="5708933" y="899546"/>
                  <a:ext cx="268293" cy="252693"/>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4" name="Oval 205"/>
                <p:cNvSpPr>
                  <a:spLocks noChangeArrowheads="1"/>
                </p:cNvSpPr>
                <p:nvPr/>
              </p:nvSpPr>
              <p:spPr bwMode="auto">
                <a:xfrm>
                  <a:off x="5541536" y="741883"/>
                  <a:ext cx="604232" cy="568020"/>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5" name="Oval 206"/>
                <p:cNvSpPr>
                  <a:spLocks noChangeArrowheads="1"/>
                </p:cNvSpPr>
                <p:nvPr/>
              </p:nvSpPr>
              <p:spPr bwMode="auto">
                <a:xfrm>
                  <a:off x="5770846" y="956780"/>
                  <a:ext cx="145612" cy="136066"/>
                </a:xfrm>
                <a:prstGeom prst="ellipse">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defRPr/>
                  </a:pPr>
                  <a:endParaRPr lang="zh-CN" altLang="en-US">
                    <a:solidFill>
                      <a:prstClr val="white"/>
                    </a:solidFill>
                  </a:endParaRPr>
                </a:p>
              </p:txBody>
            </p:sp>
            <p:sp>
              <p:nvSpPr>
                <p:cNvPr id="26" name="Oval 207"/>
                <p:cNvSpPr>
                  <a:spLocks noChangeArrowheads="1"/>
                </p:cNvSpPr>
                <p:nvPr/>
              </p:nvSpPr>
              <p:spPr bwMode="auto">
                <a:xfrm>
                  <a:off x="5798364" y="981618"/>
                  <a:ext cx="91724" cy="86391"/>
                </a:xfrm>
                <a:prstGeom prst="ellipse">
                  <a:avLst/>
                </a:prstGeom>
                <a:solidFill>
                  <a:srgbClr val="00B0F0">
                    <a:alpha val="14000"/>
                  </a:srgbClr>
                </a:solidFill>
                <a:ln w="3175" cap="flat">
                  <a:solidFill>
                    <a:srgbClr val="C00000"/>
                  </a:solidFill>
                  <a:prstDash val="solid"/>
                  <a:miter lim="800000"/>
                </a:ln>
                <a:effectLst>
                  <a:glow rad="88900">
                    <a:schemeClr val="bg1">
                      <a:alpha val="10000"/>
                    </a:schemeClr>
                  </a:glow>
                </a:effec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nvGrpSpPr>
              <p:cNvPr id="13" name="组合 12"/>
              <p:cNvGrpSpPr/>
              <p:nvPr/>
            </p:nvGrpSpPr>
            <p:grpSpPr bwMode="auto">
              <a:xfrm>
                <a:off x="1144517" y="1212854"/>
                <a:ext cx="545758" cy="544949"/>
                <a:chOff x="1144517" y="1228912"/>
                <a:chExt cx="545758" cy="516186"/>
              </a:xfrm>
            </p:grpSpPr>
            <p:sp>
              <p:nvSpPr>
                <p:cNvPr id="20" name="Oval 208"/>
                <p:cNvSpPr>
                  <a:spLocks noChangeArrowheads="1"/>
                </p:cNvSpPr>
                <p:nvPr/>
              </p:nvSpPr>
              <p:spPr bwMode="auto">
                <a:xfrm>
                  <a:off x="1366948" y="1440569"/>
                  <a:ext cx="98603" cy="92870"/>
                </a:xfrm>
                <a:prstGeom prst="ellipse">
                  <a:avLst/>
                </a:prstGeom>
                <a:solidFill>
                  <a:srgbClr val="C00000"/>
                </a:solidFill>
                <a:ln w="3175" cap="flat">
                  <a:solidFill>
                    <a:srgbClr val="C00000"/>
                  </a:solidFill>
                  <a:prstDash val="solid"/>
                  <a:miter lim="800000"/>
                </a:ln>
                <a:effectLst>
                  <a:glow rad="88900">
                    <a:schemeClr val="bg1">
                      <a:alpha val="10000"/>
                    </a:schemeClr>
                  </a:glow>
                </a:effec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1" name="Oval 209"/>
                <p:cNvSpPr>
                  <a:spLocks noChangeArrowheads="1"/>
                </p:cNvSpPr>
                <p:nvPr/>
              </p:nvSpPr>
              <p:spPr bwMode="auto">
                <a:xfrm>
                  <a:off x="1144517" y="1228912"/>
                  <a:ext cx="545758" cy="516186"/>
                </a:xfrm>
                <a:prstGeom prst="ellipse">
                  <a:avLst/>
                </a:prstGeom>
                <a:noFill/>
                <a:ln w="3175" cap="flat">
                  <a:solidFill>
                    <a:srgbClr val="C00000"/>
                  </a:solidFill>
                  <a:prstDash val="solid"/>
                  <a:miter lim="800000"/>
                </a:ln>
                <a:effectLst>
                  <a:glow rad="88900">
                    <a:schemeClr val="bg1">
                      <a:alpha val="10000"/>
                    </a:schemeClr>
                  </a:glow>
                </a:effectLst>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2" name="Oval 210"/>
                <p:cNvSpPr>
                  <a:spLocks noChangeArrowheads="1"/>
                </p:cNvSpPr>
                <p:nvPr/>
              </p:nvSpPr>
              <p:spPr bwMode="auto">
                <a:xfrm>
                  <a:off x="1386439" y="1457848"/>
                  <a:ext cx="61914" cy="59393"/>
                </a:xfrm>
                <a:prstGeom prst="ellipse">
                  <a:avLst/>
                </a:prstGeom>
                <a:solidFill>
                  <a:srgbClr val="E2EBEE">
                    <a:alpha val="25098"/>
                  </a:srgbClr>
                </a:solidFill>
                <a:ln w="3175">
                  <a:solidFill>
                    <a:srgbClr val="C00000"/>
                  </a:solidFill>
                  <a:miter lim="800000"/>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solidFill>
                      <a:srgbClr val="000000"/>
                    </a:solidFill>
                  </a:endParaRPr>
                </a:p>
              </p:txBody>
            </p:sp>
          </p:grpSp>
          <p:grpSp>
            <p:nvGrpSpPr>
              <p:cNvPr id="14" name="组合 13"/>
              <p:cNvGrpSpPr/>
              <p:nvPr/>
            </p:nvGrpSpPr>
            <p:grpSpPr>
              <a:xfrm>
                <a:off x="7526478" y="1380164"/>
                <a:ext cx="1688421" cy="1425625"/>
                <a:chOff x="7519335" y="1529656"/>
                <a:chExt cx="1688421" cy="1302887"/>
              </a:xfrm>
              <a:effectLst>
                <a:glow rad="88900">
                  <a:schemeClr val="bg1">
                    <a:alpha val="10000"/>
                  </a:schemeClr>
                </a:glow>
              </a:effectLst>
            </p:grpSpPr>
            <p:sp>
              <p:nvSpPr>
                <p:cNvPr id="15" name="Oval 211"/>
                <p:cNvSpPr>
                  <a:spLocks noChangeArrowheads="1"/>
                </p:cNvSpPr>
                <p:nvPr/>
              </p:nvSpPr>
              <p:spPr bwMode="auto">
                <a:xfrm>
                  <a:off x="7619085" y="2646803"/>
                  <a:ext cx="97457" cy="91790"/>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6" name="Oval 212"/>
                <p:cNvSpPr>
                  <a:spLocks noChangeArrowheads="1"/>
                </p:cNvSpPr>
                <p:nvPr/>
              </p:nvSpPr>
              <p:spPr bwMode="auto">
                <a:xfrm>
                  <a:off x="7519335" y="2552853"/>
                  <a:ext cx="296957" cy="279690"/>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7" name="Oval 213"/>
                <p:cNvSpPr>
                  <a:spLocks noChangeArrowheads="1"/>
                </p:cNvSpPr>
                <p:nvPr/>
              </p:nvSpPr>
              <p:spPr bwMode="auto">
                <a:xfrm>
                  <a:off x="7636283" y="2664081"/>
                  <a:ext cx="61914" cy="59393"/>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8" name="Oval 212"/>
                <p:cNvSpPr>
                  <a:spLocks noChangeArrowheads="1"/>
                </p:cNvSpPr>
                <p:nvPr/>
              </p:nvSpPr>
              <p:spPr bwMode="auto">
                <a:xfrm>
                  <a:off x="8910798" y="1529656"/>
                  <a:ext cx="296958" cy="279690"/>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9" name="Oval 213"/>
                <p:cNvSpPr>
                  <a:spLocks noChangeArrowheads="1"/>
                </p:cNvSpPr>
                <p:nvPr/>
              </p:nvSpPr>
              <p:spPr bwMode="auto">
                <a:xfrm>
                  <a:off x="9027746" y="1640885"/>
                  <a:ext cx="61914" cy="59393"/>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grpSp>
      <p:sp>
        <p:nvSpPr>
          <p:cNvPr id="3" name="矩形 2"/>
          <p:cNvSpPr>
            <a:spLocks noChangeArrowheads="1"/>
          </p:cNvSpPr>
          <p:nvPr/>
        </p:nvSpPr>
        <p:spPr bwMode="auto">
          <a:xfrm>
            <a:off x="54550" y="1602084"/>
            <a:ext cx="11855075" cy="233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18" tIns="61059" rIns="122118" bIns="61059">
            <a:spAutoFit/>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lgn="ctr">
              <a:lnSpc>
                <a:spcPct val="150000"/>
              </a:lnSpc>
              <a:defRPr/>
            </a:pPr>
            <a:r>
              <a:rPr lang="zh-CN" altLang="en-US" sz="4800" b="1" dirty="0">
                <a:solidFill>
                  <a:schemeClr val="bg1"/>
                </a:solidFill>
                <a:latin typeface="微软雅黑" panose="020B0503020204020204" pitchFamily="34" charset="-122"/>
                <a:ea typeface="微软雅黑" panose="020B0503020204020204" pitchFamily="34" charset="-122"/>
              </a:rPr>
              <a:t>“不忘初心、牢记使命”主题教育调研</a:t>
            </a:r>
            <a:endParaRPr lang="en-US" altLang="zh-CN" sz="4800" b="1" dirty="0">
              <a:solidFill>
                <a:schemeClr val="bg1"/>
              </a:solidFill>
              <a:latin typeface="微软雅黑" panose="020B0503020204020204" pitchFamily="34" charset="-122"/>
              <a:ea typeface="微软雅黑" panose="020B0503020204020204" pitchFamily="34" charset="-122"/>
            </a:endParaRPr>
          </a:p>
          <a:p>
            <a:pPr algn="ctr">
              <a:lnSpc>
                <a:spcPct val="150000"/>
              </a:lnSpc>
              <a:defRPr/>
            </a:pPr>
            <a:r>
              <a:rPr lang="en-US" altLang="zh-CN" sz="4800" b="1" dirty="0">
                <a:solidFill>
                  <a:schemeClr val="bg1"/>
                </a:solidFill>
                <a:latin typeface="楷体" panose="02010609060101010101" pitchFamily="49" charset="-122"/>
                <a:ea typeface="楷体" panose="02010609060101010101" pitchFamily="49" charset="-122"/>
              </a:rPr>
              <a:t>——</a:t>
            </a:r>
            <a:r>
              <a:rPr lang="zh-CN" altLang="en-US" sz="4800" b="1" dirty="0">
                <a:solidFill>
                  <a:schemeClr val="bg1"/>
                </a:solidFill>
                <a:latin typeface="楷体" panose="02010609060101010101" pitchFamily="49" charset="-122"/>
                <a:ea typeface="楷体" panose="02010609060101010101" pitchFamily="49" charset="-122"/>
              </a:rPr>
              <a:t>如何</a:t>
            </a:r>
            <a:r>
              <a:rPr lang="zh-CN" altLang="en-US" sz="4800" b="1">
                <a:solidFill>
                  <a:schemeClr val="bg1"/>
                </a:solidFill>
                <a:latin typeface="楷体" panose="02010609060101010101" pitchFamily="49" charset="-122"/>
                <a:ea typeface="楷体" panose="02010609060101010101" pitchFamily="49" charset="-122"/>
              </a:rPr>
              <a:t>有效</a:t>
            </a:r>
            <a:r>
              <a:rPr lang="zh-CN" altLang="en-US" sz="4800" b="1" smtClean="0">
                <a:solidFill>
                  <a:schemeClr val="bg1"/>
                </a:solidFill>
                <a:latin typeface="楷体" panose="02010609060101010101" pitchFamily="49" charset="-122"/>
                <a:ea typeface="楷体" panose="02010609060101010101" pitchFamily="49" charset="-122"/>
              </a:rPr>
              <a:t>提升学院</a:t>
            </a:r>
            <a:r>
              <a:rPr lang="zh-CN" altLang="en-US" sz="4800" b="1" dirty="0">
                <a:solidFill>
                  <a:schemeClr val="bg1"/>
                </a:solidFill>
                <a:latin typeface="楷体" panose="02010609060101010101" pitchFamily="49" charset="-122"/>
                <a:ea typeface="楷体" panose="02010609060101010101" pitchFamily="49" charset="-122"/>
              </a:rPr>
              <a:t>执行力与竞争力</a:t>
            </a:r>
          </a:p>
        </p:txBody>
      </p:sp>
      <p:sp>
        <p:nvSpPr>
          <p:cNvPr id="4" name="矩形 3"/>
          <p:cNvSpPr/>
          <p:nvPr/>
        </p:nvSpPr>
        <p:spPr bwMode="auto">
          <a:xfrm>
            <a:off x="-6349" y="6745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grpSp>
        <p:nvGrpSpPr>
          <p:cNvPr id="5" name="组合 4">
            <a:extLst>
              <a:ext uri="{FF2B5EF4-FFF2-40B4-BE49-F238E27FC236}">
                <a16:creationId xmlns="" xmlns:a16="http://schemas.microsoft.com/office/drawing/2014/main" id="{A377EE5C-1359-4D3C-BFAA-F55BD4496EDD}"/>
              </a:ext>
            </a:extLst>
          </p:cNvPr>
          <p:cNvGrpSpPr/>
          <p:nvPr/>
        </p:nvGrpSpPr>
        <p:grpSpPr>
          <a:xfrm>
            <a:off x="461208" y="4886233"/>
            <a:ext cx="11201175" cy="1432512"/>
            <a:chOff x="438153" y="4553329"/>
            <a:chExt cx="11201175" cy="1432512"/>
          </a:xfrm>
        </p:grpSpPr>
        <p:sp>
          <p:nvSpPr>
            <p:cNvPr id="115" name="TextBox 114"/>
            <p:cNvSpPr txBox="1">
              <a:spLocks noChangeArrowheads="1"/>
            </p:cNvSpPr>
            <p:nvPr/>
          </p:nvSpPr>
          <p:spPr bwMode="auto">
            <a:xfrm>
              <a:off x="3864775" y="5339510"/>
              <a:ext cx="4179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latin typeface="楷体" panose="02010609060101010101" pitchFamily="49" charset="-122"/>
                  <a:ea typeface="楷体" panose="02010609060101010101" pitchFamily="49" charset="-122"/>
                </a:rPr>
                <a:t>二〇一九年十月</a:t>
              </a:r>
            </a:p>
          </p:txBody>
        </p:sp>
        <p:sp>
          <p:nvSpPr>
            <p:cNvPr id="116" name="TextBox 115"/>
            <p:cNvSpPr txBox="1">
              <a:spLocks noChangeArrowheads="1"/>
            </p:cNvSpPr>
            <p:nvPr/>
          </p:nvSpPr>
          <p:spPr bwMode="auto">
            <a:xfrm>
              <a:off x="438153" y="4553329"/>
              <a:ext cx="11201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3600" b="1" dirty="0">
                  <a:latin typeface="楷体" panose="02010609060101010101" pitchFamily="49" charset="-122"/>
                  <a:ea typeface="楷体" panose="02010609060101010101" pitchFamily="49" charset="-122"/>
                </a:rPr>
                <a:t>电子电气工程学院党委党委副书记、院长</a:t>
              </a:r>
              <a:r>
                <a:rPr lang="en-US" altLang="zh-CN" sz="3600" b="1" dirty="0">
                  <a:latin typeface="楷体" panose="02010609060101010101" pitchFamily="49" charset="-122"/>
                  <a:ea typeface="楷体" panose="02010609060101010101" pitchFamily="49" charset="-122"/>
                </a:rPr>
                <a:t> </a:t>
              </a:r>
              <a:r>
                <a:rPr lang="zh-CN" altLang="zh-CN" sz="3600" b="1" dirty="0">
                  <a:latin typeface="楷体" panose="02010609060101010101" pitchFamily="49" charset="-122"/>
                  <a:ea typeface="楷体" panose="02010609060101010101" pitchFamily="49" charset="-122"/>
                </a:rPr>
                <a:t>方志军</a:t>
              </a:r>
              <a:endParaRPr lang="zh-CN" altLang="en-US" sz="3600" b="1" dirty="0">
                <a:latin typeface="楷体" panose="02010609060101010101" pitchFamily="49" charset="-122"/>
                <a:ea typeface="楷体" panose="02010609060101010101" pitchFamily="49" charset="-122"/>
              </a:endParaRP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 y="0"/>
            <a:ext cx="926174" cy="9354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 xmlns:a16="http://schemas.microsoft.com/office/drawing/2014/main" id="{2F82ADEF-7388-42A3-BD15-A1F934EC7E91}"/>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15" name="矩形 14"/>
          <p:cNvSpPr/>
          <p:nvPr/>
        </p:nvSpPr>
        <p:spPr>
          <a:xfrm>
            <a:off x="8312608" y="4639367"/>
            <a:ext cx="4004257" cy="369332"/>
          </a:xfrm>
          <a:prstGeom prst="rect">
            <a:avLst/>
          </a:prstGeom>
        </p:spPr>
        <p:txBody>
          <a:bodyPr wrap="square">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调研电气工程系党支部</a:t>
            </a:r>
          </a:p>
        </p:txBody>
      </p:sp>
      <p:sp>
        <p:nvSpPr>
          <p:cNvPr id="62" name="矩形 61">
            <a:extLst>
              <a:ext uri="{FF2B5EF4-FFF2-40B4-BE49-F238E27FC236}">
                <a16:creationId xmlns="" xmlns:a16="http://schemas.microsoft.com/office/drawing/2014/main" id="{4D50B10A-CFD9-401C-8AE1-5D2A50D86A54}"/>
              </a:ext>
            </a:extLst>
          </p:cNvPr>
          <p:cNvSpPr/>
          <p:nvPr/>
        </p:nvSpPr>
        <p:spPr>
          <a:xfrm>
            <a:off x="1013730" y="4619648"/>
            <a:ext cx="2623986" cy="646331"/>
          </a:xfrm>
          <a:prstGeom prst="rect">
            <a:avLst/>
          </a:prstGeom>
        </p:spPr>
        <p:txBody>
          <a:bodyPr wrap="square">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调研重要项目负责人及近五年入职的教师代表</a:t>
            </a:r>
          </a:p>
        </p:txBody>
      </p:sp>
      <p:pic>
        <p:nvPicPr>
          <p:cNvPr id="3" name="图片 2">
            <a:extLst>
              <a:ext uri="{FF2B5EF4-FFF2-40B4-BE49-F238E27FC236}">
                <a16:creationId xmlns="" xmlns:a16="http://schemas.microsoft.com/office/drawing/2014/main" id="{6592CB94-262E-4561-8315-4E1A205A2BBA}"/>
              </a:ext>
            </a:extLst>
          </p:cNvPr>
          <p:cNvPicPr>
            <a:picLocks noChangeAspect="1"/>
          </p:cNvPicPr>
          <p:nvPr/>
        </p:nvPicPr>
        <p:blipFill rotWithShape="1">
          <a:blip r:embed="rId3">
            <a:extLst>
              <a:ext uri="{28A0092B-C50C-407E-A947-70E740481C1C}">
                <a14:useLocalDpi xmlns:a14="http://schemas.microsoft.com/office/drawing/2010/main" val="0"/>
              </a:ext>
            </a:extLst>
          </a:blip>
          <a:srcRect t="8877"/>
          <a:stretch/>
        </p:blipFill>
        <p:spPr>
          <a:xfrm>
            <a:off x="498294" y="1122919"/>
            <a:ext cx="4847772" cy="3309073"/>
          </a:xfrm>
          <a:prstGeom prst="rect">
            <a:avLst/>
          </a:prstGeom>
        </p:spPr>
      </p:pic>
      <p:sp>
        <p:nvSpPr>
          <p:cNvPr id="14" name="TextBox 20">
            <a:extLst>
              <a:ext uri="{FF2B5EF4-FFF2-40B4-BE49-F238E27FC236}">
                <a16:creationId xmlns="" xmlns:a16="http://schemas.microsoft.com/office/drawing/2014/main" id="{DFCA6C28-BD72-47CE-B1C4-E337720986A8}"/>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院内调研</a:t>
            </a:r>
          </a:p>
        </p:txBody>
      </p:sp>
      <p:pic>
        <p:nvPicPr>
          <p:cNvPr id="16" name="图片 15">
            <a:extLst>
              <a:ext uri="{FF2B5EF4-FFF2-40B4-BE49-F238E27FC236}">
                <a16:creationId xmlns="" xmlns:a16="http://schemas.microsoft.com/office/drawing/2014/main" id="{B053FBC8-C399-45E9-9147-3BADFC680941}"/>
              </a:ext>
            </a:extLst>
          </p:cNvPr>
          <p:cNvPicPr/>
          <p:nvPr/>
        </p:nvPicPr>
        <p:blipFill rotWithShape="1">
          <a:blip r:embed="rId4" cstate="print">
            <a:extLst>
              <a:ext uri="{28A0092B-C50C-407E-A947-70E740481C1C}">
                <a14:useLocalDpi xmlns:a14="http://schemas.microsoft.com/office/drawing/2010/main" val="0"/>
              </a:ext>
            </a:extLst>
          </a:blip>
          <a:srcRect b="51108"/>
          <a:stretch/>
        </p:blipFill>
        <p:spPr bwMode="auto">
          <a:xfrm>
            <a:off x="4094646" y="2080888"/>
            <a:ext cx="4431665" cy="4333240"/>
          </a:xfrm>
          <a:prstGeom prst="rect">
            <a:avLst/>
          </a:prstGeom>
          <a:noFill/>
          <a:ln>
            <a:noFill/>
          </a:ln>
          <a:extLst>
            <a:ext uri="{53640926-AAD7-44D8-BBD7-CCE9431645EC}">
              <a14:shadowObscured xmlns:a14="http://schemas.microsoft.com/office/drawing/2010/main"/>
            </a:ext>
          </a:extLst>
        </p:spPr>
      </p:pic>
      <p:pic>
        <p:nvPicPr>
          <p:cNvPr id="6" name="图片 5">
            <a:extLst>
              <a:ext uri="{FF2B5EF4-FFF2-40B4-BE49-F238E27FC236}">
                <a16:creationId xmlns="" xmlns:a16="http://schemas.microsoft.com/office/drawing/2014/main" id="{B3377F0B-5000-44F5-8778-6AA4DE98B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934" y="1147514"/>
            <a:ext cx="5198721" cy="3330622"/>
          </a:xfrm>
          <a:prstGeom prst="rect">
            <a:avLst/>
          </a:prstGeom>
        </p:spPr>
      </p:pic>
      <p:sp>
        <p:nvSpPr>
          <p:cNvPr id="17" name="矩形 16">
            <a:extLst>
              <a:ext uri="{FF2B5EF4-FFF2-40B4-BE49-F238E27FC236}">
                <a16:creationId xmlns="" xmlns:a16="http://schemas.microsoft.com/office/drawing/2014/main" id="{D5F1E41D-9D1C-48E5-887E-D4BADBDD40C2}"/>
              </a:ext>
            </a:extLst>
          </p:cNvPr>
          <p:cNvSpPr/>
          <p:nvPr/>
        </p:nvSpPr>
        <p:spPr>
          <a:xfrm>
            <a:off x="4308351" y="6367984"/>
            <a:ext cx="4004257" cy="369332"/>
          </a:xfrm>
          <a:prstGeom prst="rect">
            <a:avLst/>
          </a:prstGeom>
        </p:spPr>
        <p:txBody>
          <a:bodyPr wrap="square">
            <a:spAutoFit/>
          </a:bodyPr>
          <a:lstStyle/>
          <a:p>
            <a:pPr algn="ctr"/>
            <a:r>
              <a:rPr lang="zh-CN" altLang="en-US" dirty="0" smtClean="0">
                <a:solidFill>
                  <a:srgbClr val="0070C0"/>
                </a:solidFill>
                <a:latin typeface="微软雅黑" panose="020B0503020204020204" pitchFamily="34" charset="-122"/>
                <a:ea typeface="微软雅黑" panose="020B0503020204020204" pitchFamily="34" charset="-122"/>
              </a:rPr>
              <a:t>在学院微</a:t>
            </a:r>
            <a:r>
              <a:rPr lang="zh-CN" altLang="en-US" dirty="0">
                <a:solidFill>
                  <a:srgbClr val="0070C0"/>
                </a:solidFill>
                <a:latin typeface="微软雅黑" panose="020B0503020204020204" pitchFamily="34" charset="-122"/>
                <a:ea typeface="微软雅黑" panose="020B0503020204020204" pitchFamily="34" charset="-122"/>
              </a:rPr>
              <a:t>信群中征集意见</a:t>
            </a:r>
          </a:p>
        </p:txBody>
      </p:sp>
      <p:sp>
        <p:nvSpPr>
          <p:cNvPr id="12" name="矩形 11">
            <a:extLst>
              <a:ext uri="{FF2B5EF4-FFF2-40B4-BE49-F238E27FC236}">
                <a16:creationId xmlns="" xmlns:a16="http://schemas.microsoft.com/office/drawing/2014/main" id="{321068DD-BAD3-4E30-8A09-5EB8D0F56074}"/>
              </a:ext>
            </a:extLst>
          </p:cNvPr>
          <p:cNvSpPr>
            <a:spLocks noChangeArrowheads="1"/>
          </p:cNvSpPr>
          <p:nvPr/>
        </p:nvSpPr>
        <p:spPr bwMode="auto">
          <a:xfrm flipV="1">
            <a:off x="-1" y="6768318"/>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extLst>
      <p:ext uri="{BB962C8B-B14F-4D97-AF65-F5344CB8AC3E}">
        <p14:creationId xmlns:p14="http://schemas.microsoft.com/office/powerpoint/2010/main" val="3770992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19">
            <a:extLst>
              <a:ext uri="{FF2B5EF4-FFF2-40B4-BE49-F238E27FC236}">
                <a16:creationId xmlns="" xmlns:a16="http://schemas.microsoft.com/office/drawing/2014/main" id="{F74B04BF-5BAB-46C7-9122-A1117061555B}"/>
              </a:ext>
            </a:extLst>
          </p:cNvPr>
          <p:cNvSpPr>
            <a:spLocks noChangeArrowheads="1"/>
          </p:cNvSpPr>
          <p:nvPr/>
        </p:nvSpPr>
        <p:spPr bwMode="gray">
          <a:xfrm>
            <a:off x="337695" y="4407669"/>
            <a:ext cx="5153484" cy="1001163"/>
          </a:xfrm>
          <a:prstGeom prst="roundRect">
            <a:avLst>
              <a:gd name="adj" fmla="val 11505"/>
            </a:avLst>
          </a:prstGeom>
          <a:solidFill>
            <a:srgbClr val="CC3399">
              <a:alpha val="50195"/>
            </a:srgbClr>
          </a:solidFill>
          <a:ln w="6350" algn="ctr">
            <a:noFill/>
            <a:prstDash val="sysDot"/>
            <a:round/>
            <a:headEnd/>
            <a:tailEnd/>
          </a:ln>
        </p:spPr>
        <p:txBody>
          <a:bodyPr wrap="none" anchor="ctr"/>
          <a:lstStyle/>
          <a:p>
            <a:pPr algn="ctr"/>
            <a:endParaRPr lang="zh-CN" altLang="en-US" sz="1600">
              <a:latin typeface="微软雅黑" panose="020B0503020204020204" pitchFamily="34" charset="-122"/>
              <a:ea typeface="微软雅黑" panose="020B0503020204020204" pitchFamily="34" charset="-122"/>
              <a:cs typeface="Arial" pitchFamily="34" charset="0"/>
            </a:endParaRPr>
          </a:p>
        </p:txBody>
      </p:sp>
      <p:sp>
        <p:nvSpPr>
          <p:cNvPr id="48" name="AutoShape 11">
            <a:extLst>
              <a:ext uri="{FF2B5EF4-FFF2-40B4-BE49-F238E27FC236}">
                <a16:creationId xmlns="" xmlns:a16="http://schemas.microsoft.com/office/drawing/2014/main" id="{3095FDB0-8742-4C7D-B84F-0CCACDE54A35}"/>
              </a:ext>
            </a:extLst>
          </p:cNvPr>
          <p:cNvSpPr>
            <a:spLocks noChangeArrowheads="1"/>
          </p:cNvSpPr>
          <p:nvPr/>
        </p:nvSpPr>
        <p:spPr bwMode="gray">
          <a:xfrm>
            <a:off x="7087052" y="5050443"/>
            <a:ext cx="4858205" cy="794201"/>
          </a:xfrm>
          <a:prstGeom prst="roundRect">
            <a:avLst>
              <a:gd name="adj" fmla="val 11505"/>
            </a:avLst>
          </a:prstGeom>
          <a:solidFill>
            <a:srgbClr val="45AB7D">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35" name="AutoShape 7">
            <a:extLst>
              <a:ext uri="{FF2B5EF4-FFF2-40B4-BE49-F238E27FC236}">
                <a16:creationId xmlns="" xmlns:a16="http://schemas.microsoft.com/office/drawing/2014/main" id="{E173A178-AC28-4D1A-9C2A-A71175249692}"/>
              </a:ext>
            </a:extLst>
          </p:cNvPr>
          <p:cNvSpPr>
            <a:spLocks noChangeArrowheads="1"/>
          </p:cNvSpPr>
          <p:nvPr/>
        </p:nvSpPr>
        <p:spPr bwMode="gray">
          <a:xfrm>
            <a:off x="7056137" y="3537933"/>
            <a:ext cx="4908171" cy="929705"/>
          </a:xfrm>
          <a:prstGeom prst="roundRect">
            <a:avLst>
              <a:gd name="adj" fmla="val 11505"/>
            </a:avLst>
          </a:prstGeom>
          <a:solidFill>
            <a:srgbClr val="77B7E7">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33" name="AutoShape 3">
            <a:extLst>
              <a:ext uri="{FF2B5EF4-FFF2-40B4-BE49-F238E27FC236}">
                <a16:creationId xmlns="" xmlns:a16="http://schemas.microsoft.com/office/drawing/2014/main" id="{F60EB08C-D82E-4C55-BE99-7B3159E1163F}"/>
              </a:ext>
            </a:extLst>
          </p:cNvPr>
          <p:cNvSpPr>
            <a:spLocks noChangeArrowheads="1"/>
          </p:cNvSpPr>
          <p:nvPr/>
        </p:nvSpPr>
        <p:spPr bwMode="gray">
          <a:xfrm>
            <a:off x="345531" y="2745424"/>
            <a:ext cx="5234769" cy="910617"/>
          </a:xfrm>
          <a:prstGeom prst="roundRect">
            <a:avLst>
              <a:gd name="adj" fmla="val 11505"/>
            </a:avLst>
          </a:prstGeom>
          <a:solidFill>
            <a:srgbClr val="009999">
              <a:alpha val="50195"/>
            </a:srgbClr>
          </a:solidFill>
          <a:ln w="6350" algn="ctr">
            <a:noFill/>
            <a:prstDash val="sysDot"/>
            <a:round/>
            <a:headEnd/>
            <a:tailEnd/>
          </a:ln>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sp>
        <p:nvSpPr>
          <p:cNvPr id="32" name="AutoShape 19">
            <a:extLst>
              <a:ext uri="{FF2B5EF4-FFF2-40B4-BE49-F238E27FC236}">
                <a16:creationId xmlns="" xmlns:a16="http://schemas.microsoft.com/office/drawing/2014/main" id="{F74B04BF-5BAB-46C7-9122-A1117061555B}"/>
              </a:ext>
            </a:extLst>
          </p:cNvPr>
          <p:cNvSpPr>
            <a:spLocks noChangeArrowheads="1"/>
          </p:cNvSpPr>
          <p:nvPr/>
        </p:nvSpPr>
        <p:spPr bwMode="gray">
          <a:xfrm>
            <a:off x="7069699" y="2285403"/>
            <a:ext cx="4875558" cy="699612"/>
          </a:xfrm>
          <a:prstGeom prst="roundRect">
            <a:avLst>
              <a:gd name="adj" fmla="val 11505"/>
            </a:avLst>
          </a:prstGeom>
          <a:solidFill>
            <a:srgbClr val="CC3399">
              <a:alpha val="50195"/>
            </a:srgbClr>
          </a:solidFill>
          <a:ln w="6350" algn="ctr">
            <a:noFill/>
            <a:prstDash val="sysDot"/>
            <a:round/>
            <a:headEnd/>
            <a:tailEnd/>
          </a:ln>
        </p:spPr>
        <p:txBody>
          <a:bodyPr wrap="none" anchor="ctr"/>
          <a:lstStyle/>
          <a:p>
            <a:pPr algn="ctr"/>
            <a:endParaRPr lang="zh-CN" altLang="en-US" sz="1600">
              <a:latin typeface="微软雅黑" panose="020B0503020204020204" pitchFamily="34" charset="-122"/>
              <a:ea typeface="微软雅黑" panose="020B0503020204020204" pitchFamily="34" charset="-122"/>
              <a:cs typeface="Arial" pitchFamily="34" charset="0"/>
            </a:endParaRPr>
          </a:p>
        </p:txBody>
      </p:sp>
      <p:sp>
        <p:nvSpPr>
          <p:cNvPr id="12" name="矩形 11">
            <a:extLst>
              <a:ext uri="{FF2B5EF4-FFF2-40B4-BE49-F238E27FC236}">
                <a16:creationId xmlns="" xmlns:a16="http://schemas.microsoft.com/office/drawing/2014/main" id="{321068DD-BAD3-4E30-8A09-5EB8D0F56074}"/>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矩形 12">
            <a:extLst>
              <a:ext uri="{FF2B5EF4-FFF2-40B4-BE49-F238E27FC236}">
                <a16:creationId xmlns="" xmlns:a16="http://schemas.microsoft.com/office/drawing/2014/main" id="{4EDD83D2-E93F-452A-A31E-E9154D9F9CFA}"/>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sp>
        <p:nvSpPr>
          <p:cNvPr id="14" name="TextBox 20">
            <a:extLst>
              <a:ext uri="{FF2B5EF4-FFF2-40B4-BE49-F238E27FC236}">
                <a16:creationId xmlns="" xmlns:a16="http://schemas.microsoft.com/office/drawing/2014/main" id="{55B97295-D49B-4296-A55C-BB2DE38DB599}"/>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外单位调研</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27" name="Oval 2">
            <a:extLst>
              <a:ext uri="{FF2B5EF4-FFF2-40B4-BE49-F238E27FC236}">
                <a16:creationId xmlns="" xmlns:a16="http://schemas.microsoft.com/office/drawing/2014/main" id="{FC5D5A51-2213-4873-BFF1-FB7AB2C3279A}"/>
              </a:ext>
            </a:extLst>
          </p:cNvPr>
          <p:cNvSpPr>
            <a:spLocks noChangeArrowheads="1"/>
          </p:cNvSpPr>
          <p:nvPr/>
        </p:nvSpPr>
        <p:spPr bwMode="auto">
          <a:xfrm>
            <a:off x="5419953" y="5649612"/>
            <a:ext cx="1582737" cy="431800"/>
          </a:xfrm>
          <a:prstGeom prst="ellipse">
            <a:avLst/>
          </a:prstGeom>
          <a:gradFill rotWithShape="1">
            <a:gsLst>
              <a:gs pos="0">
                <a:schemeClr val="bg2"/>
              </a:gs>
              <a:gs pos="100000">
                <a:srgbClr val="DBDBDB">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2" name="组合 1"/>
          <p:cNvGrpSpPr/>
          <p:nvPr/>
        </p:nvGrpSpPr>
        <p:grpSpPr>
          <a:xfrm>
            <a:off x="345532" y="1389772"/>
            <a:ext cx="5184280" cy="794201"/>
            <a:chOff x="753848" y="1259062"/>
            <a:chExt cx="5110352" cy="794201"/>
          </a:xfrm>
        </p:grpSpPr>
        <p:sp>
          <p:nvSpPr>
            <p:cNvPr id="47" name="AutoShape 11">
              <a:extLst>
                <a:ext uri="{FF2B5EF4-FFF2-40B4-BE49-F238E27FC236}">
                  <a16:creationId xmlns="" xmlns:a16="http://schemas.microsoft.com/office/drawing/2014/main" id="{3095FDB0-8742-4C7D-B84F-0CCACDE54A35}"/>
                </a:ext>
              </a:extLst>
            </p:cNvPr>
            <p:cNvSpPr>
              <a:spLocks noChangeArrowheads="1"/>
            </p:cNvSpPr>
            <p:nvPr/>
          </p:nvSpPr>
          <p:spPr bwMode="gray">
            <a:xfrm>
              <a:off x="753848" y="1259062"/>
              <a:ext cx="5110352" cy="794201"/>
            </a:xfrm>
            <a:prstGeom prst="roundRect">
              <a:avLst>
                <a:gd name="adj" fmla="val 11505"/>
              </a:avLst>
            </a:prstGeom>
            <a:solidFill>
              <a:srgbClr val="45AB7D">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34" name="Text Box 27">
              <a:extLst>
                <a:ext uri="{FF2B5EF4-FFF2-40B4-BE49-F238E27FC236}">
                  <a16:creationId xmlns="" xmlns:a16="http://schemas.microsoft.com/office/drawing/2014/main" id="{C2BDDAD2-036E-4385-B66B-AD06489019C6}"/>
                </a:ext>
              </a:extLst>
            </p:cNvPr>
            <p:cNvSpPr txBox="1">
              <a:spLocks noChangeArrowheads="1"/>
            </p:cNvSpPr>
            <p:nvPr/>
          </p:nvSpPr>
          <p:spPr bwMode="auto">
            <a:xfrm>
              <a:off x="819490" y="1344170"/>
              <a:ext cx="49348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en-US" altLang="zh-CN" sz="1600" dirty="0">
                  <a:latin typeface="微软雅黑" panose="020B0503020204020204" pitchFamily="34" charset="-122"/>
                  <a:ea typeface="微软雅黑" panose="020B0503020204020204" pitchFamily="34" charset="-122"/>
                </a:rPr>
                <a:t>2019</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9</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27</a:t>
              </a:r>
              <a:r>
                <a:rPr lang="zh-CN" altLang="zh-CN" sz="1600" dirty="0">
                  <a:latin typeface="微软雅黑" panose="020B0503020204020204" pitchFamily="34" charset="-122"/>
                  <a:ea typeface="微软雅黑" panose="020B0503020204020204" pitchFamily="34" charset="-122"/>
                </a:rPr>
                <a:t>日，走访</a:t>
              </a:r>
              <a:r>
                <a:rPr lang="zh-CN" altLang="zh-CN" sz="1600" b="1" dirty="0">
                  <a:solidFill>
                    <a:srgbClr val="C00000"/>
                  </a:solidFill>
                  <a:latin typeface="微软雅黑" panose="020B0503020204020204" pitchFamily="34" charset="-122"/>
                  <a:ea typeface="微软雅黑" panose="020B0503020204020204" pitchFamily="34" charset="-122"/>
                </a:rPr>
                <a:t>浙江华为通信技术有限公司</a:t>
              </a:r>
              <a:r>
                <a:rPr lang="zh-CN" altLang="zh-CN" sz="1600" dirty="0">
                  <a:latin typeface="微软雅黑" panose="020B0503020204020204" pitchFamily="34" charset="-122"/>
                  <a:ea typeface="微软雅黑" panose="020B0503020204020204" pitchFamily="34" charset="-122"/>
                </a:rPr>
                <a:t>，就产学研协同育人进行了交流。</a:t>
              </a:r>
            </a:p>
          </p:txBody>
        </p:sp>
      </p:grpSp>
      <p:sp>
        <p:nvSpPr>
          <p:cNvPr id="36" name="Text Box 29">
            <a:extLst>
              <a:ext uri="{FF2B5EF4-FFF2-40B4-BE49-F238E27FC236}">
                <a16:creationId xmlns="" xmlns:a16="http://schemas.microsoft.com/office/drawing/2014/main" id="{805EDCC6-3EFE-492D-8CA6-2FAE29A8BDD2}"/>
              </a:ext>
            </a:extLst>
          </p:cNvPr>
          <p:cNvSpPr txBox="1">
            <a:spLocks noChangeArrowheads="1"/>
          </p:cNvSpPr>
          <p:nvPr/>
        </p:nvSpPr>
        <p:spPr bwMode="auto">
          <a:xfrm>
            <a:off x="7107358" y="2329742"/>
            <a:ext cx="4837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latin typeface="微软雅黑" panose="020B0503020204020204" pitchFamily="34" charset="-122"/>
                <a:ea typeface="微软雅黑" panose="020B0503020204020204" pitchFamily="34" charset="-122"/>
              </a:rPr>
              <a:t>2019</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8</a:t>
            </a:r>
            <a:r>
              <a:rPr lang="zh-CN" altLang="zh-CN" sz="1600" dirty="0">
                <a:latin typeface="微软雅黑" panose="020B0503020204020204" pitchFamily="34" charset="-122"/>
                <a:ea typeface="微软雅黑" panose="020B0503020204020204" pitchFamily="34" charset="-122"/>
              </a:rPr>
              <a:t>日，随夏建国校长走访</a:t>
            </a:r>
            <a:r>
              <a:rPr lang="zh-CN" altLang="zh-CN" sz="1600" b="1" dirty="0">
                <a:solidFill>
                  <a:srgbClr val="C00000"/>
                </a:solidFill>
                <a:latin typeface="微软雅黑" panose="020B0503020204020204" pitchFamily="34" charset="-122"/>
                <a:ea typeface="微软雅黑" panose="020B0503020204020204" pitchFamily="34" charset="-122"/>
              </a:rPr>
              <a:t>扬州生态科技新城</a:t>
            </a:r>
            <a:r>
              <a:rPr lang="zh-CN" altLang="zh-CN" sz="1600" dirty="0">
                <a:latin typeface="微软雅黑" panose="020B0503020204020204" pitchFamily="34" charset="-122"/>
                <a:ea typeface="微软雅黑" panose="020B0503020204020204" pitchFamily="34" charset="-122"/>
              </a:rPr>
              <a:t>，并签署合作备忘录，推进长三角一体化发展</a:t>
            </a:r>
            <a:r>
              <a:rPr lang="zh-CN" altLang="en-US" sz="1600" dirty="0">
                <a:latin typeface="微软雅黑" panose="020B0503020204020204" pitchFamily="34" charset="-122"/>
                <a:ea typeface="微软雅黑" panose="020B0503020204020204" pitchFamily="34" charset="-122"/>
              </a:rPr>
              <a:t>。</a:t>
            </a:r>
            <a:endParaRPr lang="zh-CN" altLang="en-US" dirty="0">
              <a:solidFill>
                <a:srgbClr val="59B0E5"/>
              </a:solidFill>
              <a:latin typeface="微软雅黑" panose="020B0503020204020204" pitchFamily="34" charset="-122"/>
              <a:ea typeface="微软雅黑" panose="020B0503020204020204" pitchFamily="34" charset="-122"/>
            </a:endParaRPr>
          </a:p>
        </p:txBody>
      </p:sp>
      <p:sp>
        <p:nvSpPr>
          <p:cNvPr id="38" name="Text Box 31">
            <a:extLst>
              <a:ext uri="{FF2B5EF4-FFF2-40B4-BE49-F238E27FC236}">
                <a16:creationId xmlns="" xmlns:a16="http://schemas.microsoft.com/office/drawing/2014/main" id="{E4A60403-EC7B-4A75-BDB8-329BBA946E0D}"/>
              </a:ext>
            </a:extLst>
          </p:cNvPr>
          <p:cNvSpPr txBox="1">
            <a:spLocks noChangeArrowheads="1"/>
          </p:cNvSpPr>
          <p:nvPr/>
        </p:nvSpPr>
        <p:spPr bwMode="auto">
          <a:xfrm>
            <a:off x="337695" y="2808743"/>
            <a:ext cx="5361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en-US" altLang="zh-CN" sz="1600" dirty="0">
                <a:latin typeface="微软雅黑" panose="020B0503020204020204" pitchFamily="34" charset="-122"/>
                <a:ea typeface="微软雅黑" panose="020B0503020204020204" pitchFamily="34" charset="-122"/>
              </a:rPr>
              <a:t>2019</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10</a:t>
            </a:r>
            <a:r>
              <a:rPr lang="zh-CN" altLang="zh-CN" sz="1600" dirty="0">
                <a:latin typeface="微软雅黑" panose="020B0503020204020204" pitchFamily="34" charset="-122"/>
                <a:ea typeface="微软雅黑" panose="020B0503020204020204" pitchFamily="34" charset="-122"/>
              </a:rPr>
              <a:t>日上午</a:t>
            </a:r>
            <a:r>
              <a:rPr lang="zh-CN" altLang="zh-CN" sz="1600" dirty="0" smtClean="0">
                <a:latin typeface="微软雅黑" panose="020B0503020204020204" pitchFamily="34" charset="-122"/>
                <a:ea typeface="微软雅黑" panose="020B0503020204020204" pitchFamily="34" charset="-122"/>
              </a:rPr>
              <a:t>，接待</a:t>
            </a:r>
            <a:r>
              <a:rPr lang="zh-CN" altLang="zh-CN" sz="1600" dirty="0">
                <a:latin typeface="微软雅黑" panose="020B0503020204020204" pitchFamily="34" charset="-122"/>
                <a:ea typeface="微软雅黑" panose="020B0503020204020204" pitchFamily="34" charset="-122"/>
              </a:rPr>
              <a:t>了</a:t>
            </a:r>
            <a:r>
              <a:rPr lang="zh-CN" altLang="zh-CN" sz="1600" b="1" dirty="0">
                <a:solidFill>
                  <a:srgbClr val="C00000"/>
                </a:solidFill>
                <a:latin typeface="微软雅黑" panose="020B0503020204020204" pitchFamily="34" charset="-122"/>
                <a:ea typeface="微软雅黑" panose="020B0503020204020204" pitchFamily="34" charset="-122"/>
              </a:rPr>
              <a:t>常熟理工学学院</a:t>
            </a:r>
            <a:r>
              <a:rPr lang="zh-CN" altLang="zh-CN" sz="1600" dirty="0">
                <a:latin typeface="微软雅黑" panose="020B0503020204020204" pitchFamily="34" charset="-122"/>
                <a:ea typeface="微软雅黑" panose="020B0503020204020204" pitchFamily="34" charset="-122"/>
              </a:rPr>
              <a:t>计算机学院龚声蓉院长一行，就学院建设以及学科水平提升，进行了充分交流。</a:t>
            </a:r>
          </a:p>
        </p:txBody>
      </p:sp>
      <p:sp>
        <p:nvSpPr>
          <p:cNvPr id="40" name="Text Box 33">
            <a:extLst>
              <a:ext uri="{FF2B5EF4-FFF2-40B4-BE49-F238E27FC236}">
                <a16:creationId xmlns="" xmlns:a16="http://schemas.microsoft.com/office/drawing/2014/main" id="{1577B188-3ABE-493E-8054-659EC9503235}"/>
              </a:ext>
            </a:extLst>
          </p:cNvPr>
          <p:cNvSpPr txBox="1">
            <a:spLocks noChangeArrowheads="1"/>
          </p:cNvSpPr>
          <p:nvPr/>
        </p:nvSpPr>
        <p:spPr bwMode="auto">
          <a:xfrm>
            <a:off x="7106239" y="3594554"/>
            <a:ext cx="48024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latin typeface="微软雅黑" panose="020B0503020204020204" pitchFamily="34" charset="-122"/>
                <a:ea typeface="微软雅黑" panose="020B0503020204020204" pitchFamily="34" charset="-122"/>
              </a:rPr>
              <a:t>2019</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10</a:t>
            </a:r>
            <a:r>
              <a:rPr lang="zh-CN" altLang="zh-CN" sz="1600" dirty="0">
                <a:latin typeface="微软雅黑" panose="020B0503020204020204" pitchFamily="34" charset="-122"/>
                <a:ea typeface="微软雅黑" panose="020B0503020204020204" pitchFamily="34" charset="-122"/>
              </a:rPr>
              <a:t>日下午，根据学校统一安排，参观了</a:t>
            </a:r>
            <a:r>
              <a:rPr lang="zh-CN" altLang="zh-CN" sz="1600" b="1" dirty="0">
                <a:solidFill>
                  <a:srgbClr val="C00000"/>
                </a:solidFill>
                <a:latin typeface="微软雅黑" panose="020B0503020204020204" pitchFamily="34" charset="-122"/>
                <a:ea typeface="微软雅黑" panose="020B0503020204020204" pitchFamily="34" charset="-122"/>
              </a:rPr>
              <a:t>华为上海研发基地</a:t>
            </a:r>
            <a:r>
              <a:rPr lang="zh-CN" altLang="zh-CN" sz="1600" dirty="0">
                <a:latin typeface="微软雅黑" panose="020B0503020204020204" pitchFamily="34" charset="-122"/>
                <a:ea typeface="微软雅黑" panose="020B0503020204020204" pitchFamily="34" charset="-122"/>
              </a:rPr>
              <a:t>交流，并重点就产学合作等问题进行了研讨。</a:t>
            </a:r>
            <a:endParaRPr lang="zh-CN" altLang="en-US" dirty="0">
              <a:solidFill>
                <a:srgbClr val="59B0E5"/>
              </a:solidFill>
              <a:latin typeface="微软雅黑" panose="020B0503020204020204" pitchFamily="34" charset="-122"/>
              <a:ea typeface="微软雅黑" panose="020B0503020204020204" pitchFamily="34" charset="-122"/>
            </a:endParaRPr>
          </a:p>
        </p:txBody>
      </p:sp>
      <p:sp>
        <p:nvSpPr>
          <p:cNvPr id="42" name="Text Box 35">
            <a:extLst>
              <a:ext uri="{FF2B5EF4-FFF2-40B4-BE49-F238E27FC236}">
                <a16:creationId xmlns="" xmlns:a16="http://schemas.microsoft.com/office/drawing/2014/main" id="{5F59055A-FDB4-4668-8A6E-57DFBD9843C0}"/>
              </a:ext>
            </a:extLst>
          </p:cNvPr>
          <p:cNvSpPr txBox="1">
            <a:spLocks noChangeArrowheads="1"/>
          </p:cNvSpPr>
          <p:nvPr/>
        </p:nvSpPr>
        <p:spPr bwMode="auto">
          <a:xfrm>
            <a:off x="337375" y="4492751"/>
            <a:ext cx="497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latin typeface="微软雅黑" panose="020B0503020204020204" pitchFamily="34" charset="-122"/>
                <a:ea typeface="微软雅黑" panose="020B0503020204020204" pitchFamily="34" charset="-122"/>
              </a:rPr>
              <a:t>2019</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12</a:t>
            </a:r>
            <a:r>
              <a:rPr lang="zh-CN" altLang="zh-CN" sz="1600" dirty="0">
                <a:latin typeface="微软雅黑" panose="020B0503020204020204" pitchFamily="34" charset="-122"/>
                <a:ea typeface="微软雅黑" panose="020B0503020204020204" pitchFamily="34" charset="-122"/>
              </a:rPr>
              <a:t>日全天，</a:t>
            </a:r>
            <a:r>
              <a:rPr lang="zh-CN" altLang="zh-CN" sz="1600" b="1" dirty="0">
                <a:solidFill>
                  <a:srgbClr val="C00000"/>
                </a:solidFill>
                <a:latin typeface="微软雅黑" panose="020B0503020204020204" pitchFamily="34" charset="-122"/>
                <a:ea typeface="微软雅黑" panose="020B0503020204020204" pitchFamily="34" charset="-122"/>
              </a:rPr>
              <a:t>应中国工程院何友院士邀请参加了第二届国防大数据高峰论坛</a:t>
            </a:r>
            <a:r>
              <a:rPr lang="zh-CN" altLang="zh-CN" sz="1600" dirty="0">
                <a:latin typeface="微软雅黑" panose="020B0503020204020204" pitchFamily="34" charset="-122"/>
                <a:ea typeface="微软雅黑" panose="020B0503020204020204" pitchFamily="34" charset="-122"/>
              </a:rPr>
              <a:t>，期间向何友院士、戴琼海院士、金亚秋院士、杨小牛院士等进行了请教。</a:t>
            </a:r>
            <a:endParaRPr lang="zh-CN" altLang="en-US" dirty="0">
              <a:solidFill>
                <a:srgbClr val="59B0E5"/>
              </a:solidFill>
              <a:latin typeface="微软雅黑" panose="020B0503020204020204" pitchFamily="34" charset="-122"/>
              <a:ea typeface="微软雅黑" panose="020B0503020204020204" pitchFamily="34" charset="-122"/>
            </a:endParaRPr>
          </a:p>
        </p:txBody>
      </p:sp>
      <p:sp>
        <p:nvSpPr>
          <p:cNvPr id="44" name="Text Box 33">
            <a:extLst>
              <a:ext uri="{FF2B5EF4-FFF2-40B4-BE49-F238E27FC236}">
                <a16:creationId xmlns="" xmlns:a16="http://schemas.microsoft.com/office/drawing/2014/main" id="{D2D3B2D3-4CAD-4AE9-8A34-ECF9C0038043}"/>
              </a:ext>
            </a:extLst>
          </p:cNvPr>
          <p:cNvSpPr txBox="1">
            <a:spLocks noChangeArrowheads="1"/>
          </p:cNvSpPr>
          <p:nvPr/>
        </p:nvSpPr>
        <p:spPr bwMode="auto">
          <a:xfrm>
            <a:off x="7106239" y="5134370"/>
            <a:ext cx="4878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latin typeface="微软雅黑" panose="020B0503020204020204" pitchFamily="34" charset="-122"/>
                <a:ea typeface="微软雅黑" panose="020B0503020204020204" pitchFamily="34" charset="-122"/>
              </a:rPr>
              <a:t>2019</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16</a:t>
            </a:r>
            <a:r>
              <a:rPr lang="zh-CN" altLang="zh-CN" sz="1600" dirty="0">
                <a:latin typeface="微软雅黑" panose="020B0503020204020204" pitchFamily="34" charset="-122"/>
                <a:ea typeface="微软雅黑" panose="020B0503020204020204" pitchFamily="34" charset="-122"/>
              </a:rPr>
              <a:t>日下午，对</a:t>
            </a:r>
            <a:r>
              <a:rPr lang="zh-CN" altLang="zh-CN" sz="1600" b="1" dirty="0">
                <a:solidFill>
                  <a:srgbClr val="C00000"/>
                </a:solidFill>
                <a:latin typeface="微软雅黑" panose="020B0503020204020204" pitchFamily="34" charset="-122"/>
                <a:ea typeface="微软雅黑" panose="020B0503020204020204" pitchFamily="34" charset="-122"/>
              </a:rPr>
              <a:t>上海电机学院</a:t>
            </a:r>
            <a:r>
              <a:rPr lang="zh-CN" altLang="zh-CN" sz="1600" dirty="0">
                <a:latin typeface="微软雅黑" panose="020B0503020204020204" pitchFamily="34" charset="-122"/>
                <a:ea typeface="微软雅黑" panose="020B0503020204020204" pitchFamily="34" charset="-122"/>
              </a:rPr>
              <a:t>电气学院进行调研交流，院长陈国初一行参加了会议。</a:t>
            </a:r>
            <a:endParaRPr lang="zh-CN" altLang="en-US" dirty="0">
              <a:solidFill>
                <a:srgbClr val="59B0E5"/>
              </a:solidFill>
              <a:latin typeface="微软雅黑" panose="020B0503020204020204" pitchFamily="34" charset="-122"/>
              <a:ea typeface="微软雅黑" panose="020B0503020204020204" pitchFamily="34" charset="-122"/>
            </a:endParaRPr>
          </a:p>
        </p:txBody>
      </p:sp>
      <p:sp>
        <p:nvSpPr>
          <p:cNvPr id="16" name="Pentagon 12">
            <a:extLst>
              <a:ext uri="{FF2B5EF4-FFF2-40B4-BE49-F238E27FC236}">
                <a16:creationId xmlns="" xmlns:a16="http://schemas.microsoft.com/office/drawing/2014/main" id="{9DD22426-A503-4062-8B48-9F1E7320BA61}"/>
              </a:ext>
            </a:extLst>
          </p:cNvPr>
          <p:cNvSpPr>
            <a:spLocks noChangeArrowheads="1"/>
          </p:cNvSpPr>
          <p:nvPr/>
        </p:nvSpPr>
        <p:spPr bwMode="auto">
          <a:xfrm rot="5400000">
            <a:off x="4041947" y="3489492"/>
            <a:ext cx="4502737" cy="292193"/>
          </a:xfrm>
          <a:prstGeom prst="homePlate">
            <a:avLst>
              <a:gd name="adj" fmla="val 62969"/>
            </a:avLst>
          </a:prstGeom>
          <a:solidFill>
            <a:srgbClr val="C00000"/>
          </a:solidFill>
          <a:ln>
            <a:noFill/>
          </a:ln>
          <a:extLst/>
        </p:spPr>
        <p:txBody>
          <a:bodyPr rot="10800000"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zh-CN" altLang="en-US" sz="1600" noProof="1">
              <a:solidFill>
                <a:srgbClr val="FFFFFF"/>
              </a:solidFill>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 xmlns:a16="http://schemas.microsoft.com/office/drawing/2014/main" id="{B0C7977B-4A6E-43FE-A8E1-39148C182C01}"/>
              </a:ext>
            </a:extLst>
          </p:cNvPr>
          <p:cNvGrpSpPr/>
          <p:nvPr/>
        </p:nvGrpSpPr>
        <p:grpSpPr>
          <a:xfrm>
            <a:off x="6170282" y="1558193"/>
            <a:ext cx="246386" cy="2498393"/>
            <a:chOff x="1132889" y="1715547"/>
            <a:chExt cx="246386" cy="2498393"/>
          </a:xfrm>
          <a:solidFill>
            <a:schemeClr val="bg1"/>
          </a:solidFill>
        </p:grpSpPr>
        <p:sp>
          <p:nvSpPr>
            <p:cNvPr id="18" name="Ellipse 143">
              <a:extLst>
                <a:ext uri="{FF2B5EF4-FFF2-40B4-BE49-F238E27FC236}">
                  <a16:creationId xmlns="" xmlns:a16="http://schemas.microsoft.com/office/drawing/2014/main" id="{413A9623-4BC3-43A7-8D22-7A14ABA945B5}"/>
                </a:ext>
              </a:extLst>
            </p:cNvPr>
            <p:cNvSpPr>
              <a:spLocks noChangeArrowheads="1"/>
            </p:cNvSpPr>
            <p:nvPr/>
          </p:nvSpPr>
          <p:spPr bwMode="auto">
            <a:xfrm rot="20019950">
              <a:off x="1145769" y="1715547"/>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19" name="Ellipse 143">
              <a:extLst>
                <a:ext uri="{FF2B5EF4-FFF2-40B4-BE49-F238E27FC236}">
                  <a16:creationId xmlns="" xmlns:a16="http://schemas.microsoft.com/office/drawing/2014/main" id="{67D3F7BC-7E26-4874-BEE7-86072E22FED5}"/>
                </a:ext>
              </a:extLst>
            </p:cNvPr>
            <p:cNvSpPr>
              <a:spLocks noChangeArrowheads="1"/>
            </p:cNvSpPr>
            <p:nvPr/>
          </p:nvSpPr>
          <p:spPr bwMode="auto">
            <a:xfrm rot="20019950">
              <a:off x="1132889" y="2495181"/>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20" name="Ellipse 143">
              <a:extLst>
                <a:ext uri="{FF2B5EF4-FFF2-40B4-BE49-F238E27FC236}">
                  <a16:creationId xmlns="" xmlns:a16="http://schemas.microsoft.com/office/drawing/2014/main" id="{D84C6528-9394-4F46-8526-E315787BC800}"/>
                </a:ext>
              </a:extLst>
            </p:cNvPr>
            <p:cNvSpPr>
              <a:spLocks noChangeArrowheads="1"/>
            </p:cNvSpPr>
            <p:nvPr/>
          </p:nvSpPr>
          <p:spPr bwMode="auto">
            <a:xfrm rot="20019950">
              <a:off x="1145448" y="3219019"/>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21" name="Ellipse 143">
              <a:extLst>
                <a:ext uri="{FF2B5EF4-FFF2-40B4-BE49-F238E27FC236}">
                  <a16:creationId xmlns="" xmlns:a16="http://schemas.microsoft.com/office/drawing/2014/main" id="{29A3A960-02C8-4471-A6DF-8229AA87B1BA}"/>
                </a:ext>
              </a:extLst>
            </p:cNvPr>
            <p:cNvSpPr>
              <a:spLocks noChangeArrowheads="1"/>
            </p:cNvSpPr>
            <p:nvPr/>
          </p:nvSpPr>
          <p:spPr bwMode="auto">
            <a:xfrm rot="20019950">
              <a:off x="1149087" y="3983080"/>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sz="1600">
                <a:solidFill>
                  <a:srgbClr val="FFFFFF"/>
                </a:solidFill>
                <a:latin typeface="微软雅黑" panose="020B0503020204020204" pitchFamily="34" charset="-122"/>
                <a:ea typeface="微软雅黑" panose="020B0503020204020204" pitchFamily="34" charset="-122"/>
              </a:endParaRPr>
            </a:p>
          </p:txBody>
        </p:sp>
      </p:grpSp>
      <p:sp>
        <p:nvSpPr>
          <p:cNvPr id="25" name="Line 33">
            <a:extLst>
              <a:ext uri="{FF2B5EF4-FFF2-40B4-BE49-F238E27FC236}">
                <a16:creationId xmlns="" xmlns:a16="http://schemas.microsoft.com/office/drawing/2014/main" id="{5118A3A1-556E-4CB1-B6DA-0E512075E2A4}"/>
              </a:ext>
            </a:extLst>
          </p:cNvPr>
          <p:cNvSpPr>
            <a:spLocks noChangeShapeType="1"/>
          </p:cNvSpPr>
          <p:nvPr/>
        </p:nvSpPr>
        <p:spPr bwMode="auto">
          <a:xfrm flipV="1">
            <a:off x="6472128" y="3900527"/>
            <a:ext cx="548201" cy="3436"/>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26" name="Ellipse 143">
            <a:extLst>
              <a:ext uri="{FF2B5EF4-FFF2-40B4-BE49-F238E27FC236}">
                <a16:creationId xmlns="" xmlns:a16="http://schemas.microsoft.com/office/drawing/2014/main" id="{413A9623-4BC3-43A7-8D22-7A14ABA945B5}"/>
              </a:ext>
            </a:extLst>
          </p:cNvPr>
          <p:cNvSpPr>
            <a:spLocks noChangeArrowheads="1"/>
          </p:cNvSpPr>
          <p:nvPr/>
        </p:nvSpPr>
        <p:spPr bwMode="auto">
          <a:xfrm rot="20019950">
            <a:off x="6170281" y="4506716"/>
            <a:ext cx="230188" cy="2308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29" name="Ellipse 143">
            <a:extLst>
              <a:ext uri="{FF2B5EF4-FFF2-40B4-BE49-F238E27FC236}">
                <a16:creationId xmlns="" xmlns:a16="http://schemas.microsoft.com/office/drawing/2014/main" id="{413A9623-4BC3-43A7-8D22-7A14ABA945B5}"/>
              </a:ext>
            </a:extLst>
          </p:cNvPr>
          <p:cNvSpPr>
            <a:spLocks noChangeArrowheads="1"/>
          </p:cNvSpPr>
          <p:nvPr/>
        </p:nvSpPr>
        <p:spPr bwMode="auto">
          <a:xfrm rot="20019950">
            <a:off x="6169963" y="5154511"/>
            <a:ext cx="230188" cy="2308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37" name="Line 33">
            <a:extLst>
              <a:ext uri="{FF2B5EF4-FFF2-40B4-BE49-F238E27FC236}">
                <a16:creationId xmlns="" xmlns:a16="http://schemas.microsoft.com/office/drawing/2014/main" id="{5118A3A1-556E-4CB1-B6DA-0E512075E2A4}"/>
              </a:ext>
            </a:extLst>
          </p:cNvPr>
          <p:cNvSpPr>
            <a:spLocks noChangeShapeType="1"/>
          </p:cNvSpPr>
          <p:nvPr/>
        </p:nvSpPr>
        <p:spPr bwMode="auto">
          <a:xfrm flipV="1">
            <a:off x="6482502" y="2480193"/>
            <a:ext cx="548201" cy="3436"/>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39" name="Line 33">
            <a:extLst>
              <a:ext uri="{FF2B5EF4-FFF2-40B4-BE49-F238E27FC236}">
                <a16:creationId xmlns="" xmlns:a16="http://schemas.microsoft.com/office/drawing/2014/main" id="{5118A3A1-556E-4CB1-B6DA-0E512075E2A4}"/>
              </a:ext>
            </a:extLst>
          </p:cNvPr>
          <p:cNvSpPr>
            <a:spLocks noChangeShapeType="1"/>
          </p:cNvSpPr>
          <p:nvPr/>
        </p:nvSpPr>
        <p:spPr bwMode="auto">
          <a:xfrm flipV="1">
            <a:off x="5549088" y="1695102"/>
            <a:ext cx="548201" cy="3436"/>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41" name="Line 33">
            <a:extLst>
              <a:ext uri="{FF2B5EF4-FFF2-40B4-BE49-F238E27FC236}">
                <a16:creationId xmlns="" xmlns:a16="http://schemas.microsoft.com/office/drawing/2014/main" id="{5118A3A1-556E-4CB1-B6DA-0E512075E2A4}"/>
              </a:ext>
            </a:extLst>
          </p:cNvPr>
          <p:cNvSpPr>
            <a:spLocks noChangeShapeType="1"/>
          </p:cNvSpPr>
          <p:nvPr/>
        </p:nvSpPr>
        <p:spPr bwMode="auto">
          <a:xfrm flipV="1">
            <a:off x="5583850" y="3163985"/>
            <a:ext cx="548201" cy="3436"/>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43" name="Line 33">
            <a:extLst>
              <a:ext uri="{FF2B5EF4-FFF2-40B4-BE49-F238E27FC236}">
                <a16:creationId xmlns="" xmlns:a16="http://schemas.microsoft.com/office/drawing/2014/main" id="{5118A3A1-556E-4CB1-B6DA-0E512075E2A4}"/>
              </a:ext>
            </a:extLst>
          </p:cNvPr>
          <p:cNvSpPr>
            <a:spLocks noChangeShapeType="1"/>
          </p:cNvSpPr>
          <p:nvPr/>
        </p:nvSpPr>
        <p:spPr bwMode="auto">
          <a:xfrm flipV="1">
            <a:off x="5546771" y="4639522"/>
            <a:ext cx="548201" cy="3436"/>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46" name="Line 33">
            <a:extLst>
              <a:ext uri="{FF2B5EF4-FFF2-40B4-BE49-F238E27FC236}">
                <a16:creationId xmlns="" xmlns:a16="http://schemas.microsoft.com/office/drawing/2014/main" id="{5118A3A1-556E-4CB1-B6DA-0E512075E2A4}"/>
              </a:ext>
            </a:extLst>
          </p:cNvPr>
          <p:cNvSpPr>
            <a:spLocks noChangeShapeType="1"/>
          </p:cNvSpPr>
          <p:nvPr/>
        </p:nvSpPr>
        <p:spPr bwMode="auto">
          <a:xfrm flipV="1">
            <a:off x="6459650" y="5286684"/>
            <a:ext cx="548201" cy="3436"/>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27787"/>
          <a:stretch/>
        </p:blipFill>
        <p:spPr>
          <a:xfrm>
            <a:off x="3564367" y="3552731"/>
            <a:ext cx="5276850" cy="2854481"/>
          </a:xfrm>
          <a:prstGeom prst="rect">
            <a:avLst/>
          </a:prstGeom>
        </p:spPr>
      </p:pic>
      <p:sp>
        <p:nvSpPr>
          <p:cNvPr id="34" name="矩形 33">
            <a:extLst>
              <a:ext uri="{FF2B5EF4-FFF2-40B4-BE49-F238E27FC236}">
                <a16:creationId xmlns="" xmlns:a16="http://schemas.microsoft.com/office/drawing/2014/main" id="{2F82ADEF-7388-42A3-BD15-A1F934EC7E91}"/>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15" name="矩形 14"/>
          <p:cNvSpPr/>
          <p:nvPr/>
        </p:nvSpPr>
        <p:spPr>
          <a:xfrm>
            <a:off x="8926398" y="4090843"/>
            <a:ext cx="3251199" cy="584775"/>
          </a:xfrm>
          <a:prstGeom prst="rect">
            <a:avLst/>
          </a:prstGeom>
        </p:spPr>
        <p:txBody>
          <a:bodyPr wrap="square">
            <a:spAutoFit/>
          </a:bodyPr>
          <a:lstStyle/>
          <a:p>
            <a:pPr algn="ctr"/>
            <a:r>
              <a:rPr lang="zh-CN" altLang="en-US" sz="1600" dirty="0" smtClean="0">
                <a:solidFill>
                  <a:srgbClr val="0070C0"/>
                </a:solidFill>
                <a:latin typeface="微软雅黑" panose="020B0503020204020204" pitchFamily="34" charset="-122"/>
                <a:ea typeface="微软雅黑" panose="020B0503020204020204" pitchFamily="34" charset="-122"/>
              </a:rPr>
              <a:t>参加第二</a:t>
            </a:r>
            <a:r>
              <a:rPr lang="zh-CN" altLang="en-US" sz="1600" dirty="0">
                <a:solidFill>
                  <a:srgbClr val="0070C0"/>
                </a:solidFill>
                <a:latin typeface="微软雅黑" panose="020B0503020204020204" pitchFamily="34" charset="-122"/>
                <a:ea typeface="微软雅黑" panose="020B0503020204020204" pitchFamily="34" charset="-122"/>
              </a:rPr>
              <a:t>届国防大数据高峰</a:t>
            </a:r>
            <a:r>
              <a:rPr lang="zh-CN" altLang="en-US" sz="1600" dirty="0" smtClean="0">
                <a:solidFill>
                  <a:srgbClr val="0070C0"/>
                </a:solidFill>
                <a:latin typeface="微软雅黑" panose="020B0503020204020204" pitchFamily="34" charset="-122"/>
                <a:ea typeface="微软雅黑" panose="020B0503020204020204" pitchFamily="34" charset="-122"/>
              </a:rPr>
              <a:t>论坛，向多位院士请教</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62" name="矩形 61">
            <a:extLst>
              <a:ext uri="{FF2B5EF4-FFF2-40B4-BE49-F238E27FC236}">
                <a16:creationId xmlns="" xmlns:a16="http://schemas.microsoft.com/office/drawing/2014/main" id="{4D50B10A-CFD9-401C-8AE1-5D2A50D86A54}"/>
              </a:ext>
            </a:extLst>
          </p:cNvPr>
          <p:cNvSpPr/>
          <p:nvPr/>
        </p:nvSpPr>
        <p:spPr>
          <a:xfrm>
            <a:off x="398394" y="4090842"/>
            <a:ext cx="3170086" cy="584775"/>
          </a:xfrm>
          <a:prstGeom prst="rect">
            <a:avLst/>
          </a:prstGeom>
        </p:spPr>
        <p:txBody>
          <a:bodyPr wrap="square">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代表学校</a:t>
            </a:r>
            <a:r>
              <a:rPr lang="zh-CN" altLang="en-US" sz="1600" dirty="0" smtClean="0">
                <a:solidFill>
                  <a:srgbClr val="0070C0"/>
                </a:solidFill>
                <a:latin typeface="微软雅黑" panose="020B0503020204020204" pitchFamily="34" charset="-122"/>
                <a:ea typeface="微软雅黑" panose="020B0503020204020204" pitchFamily="34" charset="-122"/>
              </a:rPr>
              <a:t>与扬州</a:t>
            </a:r>
            <a:r>
              <a:rPr lang="zh-CN" altLang="en-US" sz="1600" dirty="0">
                <a:solidFill>
                  <a:srgbClr val="0070C0"/>
                </a:solidFill>
                <a:latin typeface="微软雅黑" panose="020B0503020204020204" pitchFamily="34" charset="-122"/>
                <a:ea typeface="微软雅黑" panose="020B0503020204020204" pitchFamily="34" charset="-122"/>
              </a:rPr>
              <a:t>软件园有限公司签署合作备忘录</a:t>
            </a:r>
          </a:p>
        </p:txBody>
      </p:sp>
      <p:sp>
        <p:nvSpPr>
          <p:cNvPr id="12" name="TextBox 20">
            <a:extLst>
              <a:ext uri="{FF2B5EF4-FFF2-40B4-BE49-F238E27FC236}">
                <a16:creationId xmlns="" xmlns:a16="http://schemas.microsoft.com/office/drawing/2014/main" id="{55B97295-D49B-4296-A55C-BB2DE38DB599}"/>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外单位调研</a:t>
            </a:r>
          </a:p>
        </p:txBody>
      </p:sp>
      <p:pic>
        <p:nvPicPr>
          <p:cNvPr id="13" name="图片 12"/>
          <p:cNvPicPr/>
          <p:nvPr/>
        </p:nvPicPr>
        <p:blipFill rotWithShape="1">
          <a:blip r:embed="rId4">
            <a:extLst>
              <a:ext uri="{28A0092B-C50C-407E-A947-70E740481C1C}">
                <a14:useLocalDpi xmlns:a14="http://schemas.microsoft.com/office/drawing/2010/main" val="0"/>
              </a:ext>
            </a:extLst>
          </a:blip>
          <a:srcRect t="22365"/>
          <a:stretch/>
        </p:blipFill>
        <p:spPr bwMode="auto">
          <a:xfrm>
            <a:off x="7202477" y="1121063"/>
            <a:ext cx="4800600" cy="2797570"/>
          </a:xfrm>
          <a:prstGeom prst="rect">
            <a:avLst/>
          </a:prstGeom>
          <a:noFill/>
          <a:ln>
            <a:noFill/>
          </a:ln>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t="6097" b="7592"/>
          <a:stretch/>
        </p:blipFill>
        <p:spPr>
          <a:xfrm>
            <a:off x="402507" y="1114513"/>
            <a:ext cx="4753693" cy="2743200"/>
          </a:xfrm>
          <a:prstGeom prst="rect">
            <a:avLst/>
          </a:prstGeom>
        </p:spPr>
      </p:pic>
      <p:sp>
        <p:nvSpPr>
          <p:cNvPr id="18" name="矩形 17">
            <a:extLst>
              <a:ext uri="{FF2B5EF4-FFF2-40B4-BE49-F238E27FC236}">
                <a16:creationId xmlns="" xmlns:a16="http://schemas.microsoft.com/office/drawing/2014/main" id="{2F82ADEF-7388-42A3-BD15-A1F934EC7E91}"/>
              </a:ext>
            </a:extLst>
          </p:cNvPr>
          <p:cNvSpPr>
            <a:spLocks noChangeArrowheads="1"/>
          </p:cNvSpPr>
          <p:nvPr/>
        </p:nvSpPr>
        <p:spPr bwMode="auto">
          <a:xfrm flipV="1">
            <a:off x="14403" y="6765288"/>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矩形 18"/>
          <p:cNvSpPr/>
          <p:nvPr/>
        </p:nvSpPr>
        <p:spPr>
          <a:xfrm>
            <a:off x="4577193" y="6416973"/>
            <a:ext cx="3251199" cy="338554"/>
          </a:xfrm>
          <a:prstGeom prst="rect">
            <a:avLst/>
          </a:prstGeom>
        </p:spPr>
        <p:txBody>
          <a:bodyPr wrap="square">
            <a:spAutoFit/>
          </a:bodyPr>
          <a:lstStyle/>
          <a:p>
            <a:pPr algn="ctr"/>
            <a:r>
              <a:rPr lang="zh-CN" altLang="en-US" sz="1600" dirty="0" smtClean="0">
                <a:solidFill>
                  <a:srgbClr val="0070C0"/>
                </a:solidFill>
                <a:latin typeface="微软雅黑" panose="020B0503020204020204" pitchFamily="34" charset="-122"/>
                <a:ea typeface="微软雅黑" panose="020B0503020204020204" pitchFamily="34" charset="-122"/>
              </a:rPr>
              <a:t>常熟理工学院来院交流</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5353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055440" y="1671291"/>
            <a:ext cx="30243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1055440" y="779542"/>
            <a:ext cx="2574925" cy="646331"/>
          </a:xfrm>
          <a:prstGeom prst="rect">
            <a:avLst/>
          </a:prstGeom>
          <a:noFill/>
        </p:spPr>
        <p:txBody>
          <a:bodyPr wrap="square">
            <a:spAutoFit/>
          </a:bodyPr>
          <a:lstStyle/>
          <a:p>
            <a:pPr>
              <a:defRPr/>
            </a:pPr>
            <a:r>
              <a:rPr lang="zh-CN" altLang="en-US" sz="36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汇报提纲</a:t>
            </a:r>
          </a:p>
        </p:txBody>
      </p:sp>
      <p:sp>
        <p:nvSpPr>
          <p:cNvPr id="9" name="TextBox 5"/>
          <p:cNvSpPr txBox="1"/>
          <p:nvPr/>
        </p:nvSpPr>
        <p:spPr>
          <a:xfrm>
            <a:off x="1504851" y="1895467"/>
            <a:ext cx="2574925" cy="461963"/>
          </a:xfrm>
          <a:prstGeom prst="rect">
            <a:avLst/>
          </a:prstGeom>
          <a:noFill/>
        </p:spPr>
        <p:txBody>
          <a:bodyPr wrap="square">
            <a:spAutoFit/>
          </a:bodyPr>
          <a:lstStyle/>
          <a:p>
            <a:pPr algn="r">
              <a:defRPr/>
            </a:pPr>
            <a:r>
              <a:rPr lang="en-US" altLang="zh-CN"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Contents</a:t>
            </a:r>
            <a:endParaRPr lang="zh-CN" altLang="en-US"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cxnSp>
        <p:nvCxnSpPr>
          <p:cNvPr id="11" name="直接连接符 10"/>
          <p:cNvCxnSpPr/>
          <p:nvPr/>
        </p:nvCxnSpPr>
        <p:spPr>
          <a:xfrm flipH="1">
            <a:off x="4473582" y="1440309"/>
            <a:ext cx="3022" cy="41955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70141" y="1501055"/>
            <a:ext cx="3586638"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目的及意义</a:t>
            </a:r>
          </a:p>
        </p:txBody>
      </p:sp>
      <p:sp>
        <p:nvSpPr>
          <p:cNvPr id="15" name="矩形 14"/>
          <p:cNvSpPr/>
          <p:nvPr/>
        </p:nvSpPr>
        <p:spPr>
          <a:xfrm>
            <a:off x="4914157" y="1327537"/>
            <a:ext cx="453487"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grpSp>
        <p:nvGrpSpPr>
          <p:cNvPr id="12" name="组合 11"/>
          <p:cNvGrpSpPr/>
          <p:nvPr/>
        </p:nvGrpSpPr>
        <p:grpSpPr>
          <a:xfrm>
            <a:off x="4770141" y="2201806"/>
            <a:ext cx="3586368" cy="808493"/>
            <a:chOff x="4584102" y="2030323"/>
            <a:chExt cx="4320480" cy="808493"/>
          </a:xfrm>
        </p:grpSpPr>
        <p:sp>
          <p:nvSpPr>
            <p:cNvPr id="16" name="矩形 15"/>
            <p:cNvSpPr/>
            <p:nvPr/>
          </p:nvSpPr>
          <p:spPr>
            <a:xfrm>
              <a:off x="4584102" y="2203841"/>
              <a:ext cx="4320480" cy="6349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调研的过程</a:t>
              </a:r>
            </a:p>
          </p:txBody>
        </p:sp>
        <p:sp>
          <p:nvSpPr>
            <p:cNvPr id="17" name="矩形 16"/>
            <p:cNvSpPr/>
            <p:nvPr/>
          </p:nvSpPr>
          <p:spPr>
            <a:xfrm>
              <a:off x="4728118" y="2030323"/>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grpSp>
      <p:grpSp>
        <p:nvGrpSpPr>
          <p:cNvPr id="10" name="组合 9"/>
          <p:cNvGrpSpPr/>
          <p:nvPr/>
        </p:nvGrpSpPr>
        <p:grpSpPr>
          <a:xfrm>
            <a:off x="4769871" y="3075648"/>
            <a:ext cx="3586638" cy="808493"/>
            <a:chOff x="4583832" y="2934062"/>
            <a:chExt cx="4320480" cy="808493"/>
          </a:xfrm>
        </p:grpSpPr>
        <p:sp>
          <p:nvSpPr>
            <p:cNvPr id="18" name="矩形 17"/>
            <p:cNvSpPr/>
            <p:nvPr/>
          </p:nvSpPr>
          <p:spPr>
            <a:xfrm>
              <a:off x="4583832" y="3107580"/>
              <a:ext cx="4320480" cy="634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发现的问题</a:t>
              </a:r>
            </a:p>
          </p:txBody>
        </p:sp>
        <p:sp>
          <p:nvSpPr>
            <p:cNvPr id="19" name="矩形 18"/>
            <p:cNvSpPr/>
            <p:nvPr/>
          </p:nvSpPr>
          <p:spPr>
            <a:xfrm>
              <a:off x="4727848" y="2934062"/>
              <a:ext cx="576064" cy="66447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3</a:t>
              </a:r>
              <a:endParaRPr lang="zh-CN" altLang="en-US" sz="2800" dirty="0"/>
            </a:p>
          </p:txBody>
        </p:sp>
      </p:grpSp>
      <p:sp>
        <p:nvSpPr>
          <p:cNvPr id="34" name="矩形 33"/>
          <p:cNvSpPr>
            <a:spLocks noChangeArrowheads="1"/>
          </p:cNvSpPr>
          <p:nvPr/>
        </p:nvSpPr>
        <p:spPr bwMode="auto">
          <a:xfrm flipV="1">
            <a:off x="15875" y="6315472"/>
            <a:ext cx="12176125" cy="182563"/>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4769871" y="3958464"/>
            <a:ext cx="3586638" cy="808493"/>
            <a:chOff x="4583832" y="2934062"/>
            <a:chExt cx="4320480" cy="808493"/>
          </a:xfrm>
        </p:grpSpPr>
        <p:sp>
          <p:nvSpPr>
            <p:cNvPr id="21" name="矩形 20"/>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形成的成果</a:t>
              </a:r>
            </a:p>
          </p:txBody>
        </p:sp>
        <p:sp>
          <p:nvSpPr>
            <p:cNvPr id="22" name="矩形 21"/>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4</a:t>
              </a:r>
              <a:endParaRPr lang="zh-CN" altLang="en-US" sz="2800" dirty="0"/>
            </a:p>
          </p:txBody>
        </p:sp>
      </p:grpSp>
      <p:grpSp>
        <p:nvGrpSpPr>
          <p:cNvPr id="23" name="组合 22">
            <a:extLst>
              <a:ext uri="{FF2B5EF4-FFF2-40B4-BE49-F238E27FC236}">
                <a16:creationId xmlns="" xmlns:a16="http://schemas.microsoft.com/office/drawing/2014/main" id="{54086281-0F0E-4A51-8903-C176922A6FEA}"/>
              </a:ext>
            </a:extLst>
          </p:cNvPr>
          <p:cNvGrpSpPr/>
          <p:nvPr/>
        </p:nvGrpSpPr>
        <p:grpSpPr>
          <a:xfrm>
            <a:off x="4769871" y="4847698"/>
            <a:ext cx="3586638" cy="808493"/>
            <a:chOff x="4583832" y="2934062"/>
            <a:chExt cx="4320480" cy="808493"/>
          </a:xfrm>
        </p:grpSpPr>
        <p:sp>
          <p:nvSpPr>
            <p:cNvPr id="26" name="矩形 25">
              <a:extLst>
                <a:ext uri="{FF2B5EF4-FFF2-40B4-BE49-F238E27FC236}">
                  <a16:creationId xmlns="" xmlns:a16="http://schemas.microsoft.com/office/drawing/2014/main" id="{87AAA8B8-4D21-4B3E-AD63-A3FFFDFEE57F}"/>
                </a:ext>
              </a:extLst>
            </p:cNvPr>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改进的举措</a:t>
              </a:r>
            </a:p>
          </p:txBody>
        </p:sp>
        <p:sp>
          <p:nvSpPr>
            <p:cNvPr id="27" name="矩形 26">
              <a:extLst>
                <a:ext uri="{FF2B5EF4-FFF2-40B4-BE49-F238E27FC236}">
                  <a16:creationId xmlns="" xmlns:a16="http://schemas.microsoft.com/office/drawing/2014/main" id="{457A160A-64CF-43A7-8558-15417D3405D3}"/>
                </a:ext>
              </a:extLst>
            </p:cNvPr>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5</a:t>
              </a:r>
              <a:endParaRPr lang="zh-CN" altLang="en-US" sz="2800" dirty="0"/>
            </a:p>
          </p:txBody>
        </p:sp>
      </p:grpSp>
      <p:grpSp>
        <p:nvGrpSpPr>
          <p:cNvPr id="28" name="组合 9">
            <a:extLst>
              <a:ext uri="{FF2B5EF4-FFF2-40B4-BE49-F238E27FC236}">
                <a16:creationId xmlns="" xmlns:a16="http://schemas.microsoft.com/office/drawing/2014/main" id="{7092B236-DDA9-4B90-B3AC-B372D4CB20B2}"/>
              </a:ext>
            </a:extLst>
          </p:cNvPr>
          <p:cNvGrpSpPr/>
          <p:nvPr/>
        </p:nvGrpSpPr>
        <p:grpSpPr bwMode="auto">
          <a:xfrm>
            <a:off x="0" y="223832"/>
            <a:ext cx="12176125" cy="153431"/>
            <a:chOff x="14402" y="584623"/>
            <a:chExt cx="12177598" cy="153792"/>
          </a:xfrm>
          <a:solidFill>
            <a:schemeClr val="accent2"/>
          </a:solidFill>
        </p:grpSpPr>
        <p:sp>
          <p:nvSpPr>
            <p:cNvPr id="30" name="矩形 29">
              <a:extLst>
                <a:ext uri="{FF2B5EF4-FFF2-40B4-BE49-F238E27FC236}">
                  <a16:creationId xmlns="" xmlns:a16="http://schemas.microsoft.com/office/drawing/2014/main" id="{FBF89728-1E63-4123-94D7-E8F32090D474}"/>
                </a:ext>
              </a:extLst>
            </p:cNvPr>
            <p:cNvSpPr>
              <a:spLocks noChangeArrowheads="1"/>
            </p:cNvSpPr>
            <p:nvPr/>
          </p:nvSpPr>
          <p:spPr bwMode="auto">
            <a:xfrm flipV="1">
              <a:off x="14402" y="692269"/>
              <a:ext cx="12177598" cy="46146"/>
            </a:xfrm>
            <a:prstGeom prst="rect">
              <a:avLst/>
            </a:prstGeom>
            <a:solidFill>
              <a:srgbClr val="FFC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9">
              <a:extLst>
                <a:ext uri="{FF2B5EF4-FFF2-40B4-BE49-F238E27FC236}">
                  <a16:creationId xmlns="" xmlns:a16="http://schemas.microsoft.com/office/drawing/2014/main" id="{40586E35-5280-4500-AD8B-7AAB61D68D97}"/>
                </a:ext>
              </a:extLst>
            </p:cNvPr>
            <p:cNvSpPr>
              <a:spLocks noChangeArrowheads="1"/>
            </p:cNvSpPr>
            <p:nvPr/>
          </p:nvSpPr>
          <p:spPr bwMode="auto">
            <a:xfrm flipV="1">
              <a:off x="14403" y="584623"/>
              <a:ext cx="12177597" cy="45719"/>
            </a:xfrm>
            <a:prstGeom prst="rect">
              <a:avLst/>
            </a:prstGeom>
            <a:solidFill>
              <a:srgbClr val="C00000"/>
            </a:solidFill>
            <a:ln w="952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2600412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invGray">
          <a:xfrm rot="17973186">
            <a:off x="6565554" y="2139749"/>
            <a:ext cx="759275" cy="279344"/>
          </a:xfrm>
          <a:prstGeom prst="rightArrow">
            <a:avLst>
              <a:gd name="adj1" fmla="val 35167"/>
              <a:gd name="adj2" fmla="val 111109"/>
            </a:avLst>
          </a:prstGeom>
          <a:gradFill rotWithShape="1">
            <a:gsLst>
              <a:gs pos="0">
                <a:srgbClr val="3366CC">
                  <a:gamma/>
                  <a:shade val="89020"/>
                  <a:invGamma/>
                  <a:alpha val="0"/>
                </a:srgbClr>
              </a:gs>
              <a:gs pos="100000">
                <a:srgbClr val="3366CC"/>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AutoShape 4"/>
          <p:cNvSpPr>
            <a:spLocks noChangeArrowheads="1"/>
          </p:cNvSpPr>
          <p:nvPr/>
        </p:nvSpPr>
        <p:spPr bwMode="invGray">
          <a:xfrm rot="3465783">
            <a:off x="6701800" y="4001321"/>
            <a:ext cx="759275" cy="279344"/>
          </a:xfrm>
          <a:prstGeom prst="rightArrow">
            <a:avLst>
              <a:gd name="adj1" fmla="val 35167"/>
              <a:gd name="adj2" fmla="val 111109"/>
            </a:avLst>
          </a:prstGeom>
          <a:gradFill rotWithShape="1">
            <a:gsLst>
              <a:gs pos="0">
                <a:srgbClr val="3366CC">
                  <a:gamma/>
                  <a:shade val="89020"/>
                  <a:invGamma/>
                  <a:alpha val="0"/>
                </a:srgbClr>
              </a:gs>
              <a:gs pos="100000">
                <a:srgbClr val="3366CC"/>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AutoShape 5"/>
          <p:cNvSpPr>
            <a:spLocks noChangeArrowheads="1"/>
          </p:cNvSpPr>
          <p:nvPr/>
        </p:nvSpPr>
        <p:spPr bwMode="invGray">
          <a:xfrm rot="13867384">
            <a:off x="4871324" y="2188650"/>
            <a:ext cx="759275" cy="279344"/>
          </a:xfrm>
          <a:prstGeom prst="rightArrow">
            <a:avLst>
              <a:gd name="adj1" fmla="val 35167"/>
              <a:gd name="adj2" fmla="val 111109"/>
            </a:avLst>
          </a:prstGeom>
          <a:gradFill rotWithShape="1">
            <a:gsLst>
              <a:gs pos="0">
                <a:srgbClr val="3366CC">
                  <a:gamma/>
                  <a:shade val="89020"/>
                  <a:invGamma/>
                  <a:alpha val="0"/>
                </a:srgbClr>
              </a:gs>
              <a:gs pos="100000">
                <a:srgbClr val="3366CC"/>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AutoShape 6"/>
          <p:cNvSpPr>
            <a:spLocks noChangeArrowheads="1"/>
          </p:cNvSpPr>
          <p:nvPr/>
        </p:nvSpPr>
        <p:spPr bwMode="invGray">
          <a:xfrm rot="7666477">
            <a:off x="4893209" y="4054090"/>
            <a:ext cx="756817" cy="331288"/>
          </a:xfrm>
          <a:prstGeom prst="rightArrow">
            <a:avLst>
              <a:gd name="adj1" fmla="val 35167"/>
              <a:gd name="adj2" fmla="val 110671"/>
            </a:avLst>
          </a:prstGeom>
          <a:gradFill rotWithShape="1">
            <a:gsLst>
              <a:gs pos="0">
                <a:srgbClr val="3366CC">
                  <a:gamma/>
                  <a:shade val="89020"/>
                  <a:invGamma/>
                  <a:alpha val="0"/>
                </a:srgbClr>
              </a:gs>
              <a:gs pos="100000">
                <a:srgbClr val="3366CC"/>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AutoShape 7"/>
          <p:cNvSpPr>
            <a:spLocks noChangeArrowheads="1"/>
          </p:cNvSpPr>
          <p:nvPr/>
        </p:nvSpPr>
        <p:spPr bwMode="invGray">
          <a:xfrm>
            <a:off x="6950926" y="3068179"/>
            <a:ext cx="766450" cy="276729"/>
          </a:xfrm>
          <a:prstGeom prst="rightArrow">
            <a:avLst>
              <a:gd name="adj1" fmla="val 35167"/>
              <a:gd name="adj2" fmla="val 111109"/>
            </a:avLst>
          </a:prstGeom>
          <a:gradFill rotWithShape="1">
            <a:gsLst>
              <a:gs pos="0">
                <a:srgbClr val="3366CC">
                  <a:gamma/>
                  <a:shade val="89020"/>
                  <a:invGamma/>
                  <a:alpha val="0"/>
                </a:srgbClr>
              </a:gs>
              <a:gs pos="100000">
                <a:srgbClr val="3366CC"/>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AutoShape 8"/>
          <p:cNvSpPr>
            <a:spLocks noChangeArrowheads="1"/>
          </p:cNvSpPr>
          <p:nvPr/>
        </p:nvSpPr>
        <p:spPr bwMode="invGray">
          <a:xfrm rot="10800000">
            <a:off x="4483346" y="3120004"/>
            <a:ext cx="836286" cy="278458"/>
          </a:xfrm>
          <a:prstGeom prst="rightArrow">
            <a:avLst>
              <a:gd name="adj1" fmla="val 35167"/>
              <a:gd name="adj2" fmla="val 120480"/>
            </a:avLst>
          </a:prstGeom>
          <a:gradFill rotWithShape="1">
            <a:gsLst>
              <a:gs pos="0">
                <a:srgbClr val="3366CC">
                  <a:gamma/>
                  <a:shade val="89020"/>
                  <a:invGamma/>
                  <a:alpha val="0"/>
                </a:srgbClr>
              </a:gs>
              <a:gs pos="100000">
                <a:srgbClr val="3366CC"/>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Oval 9"/>
          <p:cNvSpPr>
            <a:spLocks noChangeArrowheads="1"/>
          </p:cNvSpPr>
          <p:nvPr/>
        </p:nvSpPr>
        <p:spPr bwMode="gray">
          <a:xfrm>
            <a:off x="4298710" y="1410401"/>
            <a:ext cx="3624490" cy="3592286"/>
          </a:xfrm>
          <a:prstGeom prst="ellipse">
            <a:avLst/>
          </a:prstGeom>
          <a:noFill/>
          <a:ln w="38100" algn="ctr">
            <a:solidFill>
              <a:srgbClr val="808080"/>
            </a:solidFill>
            <a:round/>
            <a:headEnd/>
            <a:tailEnd/>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9" name="Group 10"/>
          <p:cNvGrpSpPr>
            <a:grpSpLocks/>
          </p:cNvGrpSpPr>
          <p:nvPr/>
        </p:nvGrpSpPr>
        <p:grpSpPr bwMode="auto">
          <a:xfrm>
            <a:off x="5089091" y="2250221"/>
            <a:ext cx="2091589" cy="2072007"/>
            <a:chOff x="2238" y="1769"/>
            <a:chExt cx="1361" cy="1361"/>
          </a:xfrm>
        </p:grpSpPr>
        <p:sp>
          <p:nvSpPr>
            <p:cNvPr id="10" name="Oval 11"/>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Oval 12"/>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Oval 13"/>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Oval 14"/>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Group 15"/>
            <p:cNvGrpSpPr>
              <a:grpSpLocks/>
            </p:cNvGrpSpPr>
            <p:nvPr/>
          </p:nvGrpSpPr>
          <p:grpSpPr bwMode="auto">
            <a:xfrm>
              <a:off x="2410" y="1929"/>
              <a:ext cx="1031" cy="1031"/>
              <a:chOff x="4166" y="1706"/>
              <a:chExt cx="1252" cy="1252"/>
            </a:xfrm>
          </p:grpSpPr>
          <p:sp>
            <p:nvSpPr>
              <p:cNvPr id="16" name="Oval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Oval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Oval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5" name="Text Box 20"/>
            <p:cNvSpPr txBox="1">
              <a:spLocks noChangeArrowheads="1"/>
            </p:cNvSpPr>
            <p:nvPr/>
          </p:nvSpPr>
          <p:spPr bwMode="gray">
            <a:xfrm>
              <a:off x="2568" y="2299"/>
              <a:ext cx="727" cy="344"/>
            </a:xfrm>
            <a:prstGeom prst="rect">
              <a:avLst/>
            </a:prstGeom>
            <a:noFill/>
            <a:ln w="9525" algn="ctr">
              <a:noFill/>
              <a:miter lim="800000"/>
              <a:headEnd/>
              <a:tailEnd/>
            </a:ln>
            <a:effec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itchFamily="34" charset="0"/>
                </a:rPr>
                <a:t>问  题</a:t>
              </a:r>
              <a:endParaRPr kumimoji="0" lang="en-US" altLang="zh-CN" sz="2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itchFamily="34" charset="0"/>
              </a:endParaRPr>
            </a:p>
          </p:txBody>
        </p:sp>
      </p:grpSp>
      <p:sp>
        <p:nvSpPr>
          <p:cNvPr id="20" name="AutoShape 21"/>
          <p:cNvSpPr>
            <a:spLocks noChangeArrowheads="1"/>
          </p:cNvSpPr>
          <p:nvPr/>
        </p:nvSpPr>
        <p:spPr bwMode="gray">
          <a:xfrm>
            <a:off x="1455626" y="2923060"/>
            <a:ext cx="2281237" cy="401638"/>
          </a:xfrm>
          <a:prstGeom prst="roundRect">
            <a:avLst>
              <a:gd name="adj" fmla="val 16667"/>
            </a:avLst>
          </a:prstGeom>
          <a:gradFill rotWithShape="1">
            <a:gsLst>
              <a:gs pos="0">
                <a:srgbClr val="9999FF"/>
              </a:gs>
              <a:gs pos="100000">
                <a:srgbClr val="9999FF">
                  <a:gamma/>
                  <a:shade val="46275"/>
                  <a:invGamma/>
                </a:srgb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lvl="0" algn="ctr" eaLnBrk="0" hangingPunct="0">
              <a:defRPr/>
            </a:pPr>
            <a:r>
              <a:rPr lang="zh-CN" altLang="en-US" b="1" kern="0" dirty="0" smtClean="0">
                <a:solidFill>
                  <a:srgbClr val="FEFEFE"/>
                </a:solidFill>
                <a:latin typeface="微软雅黑" panose="020B0503020204020204" pitchFamily="34" charset="-122"/>
                <a:ea typeface="微软雅黑" panose="020B0503020204020204" pitchFamily="34" charset="-122"/>
                <a:cs typeface="Arial" pitchFamily="34" charset="0"/>
              </a:rPr>
              <a:t>功</a:t>
            </a:r>
            <a:r>
              <a:rPr lang="zh-CN" altLang="en-US" b="1" kern="0" dirty="0">
                <a:solidFill>
                  <a:srgbClr val="FEFEFE"/>
                </a:solidFill>
                <a:latin typeface="微软雅黑" panose="020B0503020204020204" pitchFamily="34" charset="-122"/>
                <a:ea typeface="微软雅黑" panose="020B0503020204020204" pitchFamily="34" charset="-122"/>
                <a:cs typeface="Arial" pitchFamily="34" charset="0"/>
              </a:rPr>
              <a:t>关克难不力</a:t>
            </a:r>
            <a:endParaRPr kumimoji="0" lang="en-US" altLang="zh-CN" sz="1800" b="1"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21" name="AutoShape 22"/>
          <p:cNvSpPr>
            <a:spLocks noChangeArrowheads="1"/>
          </p:cNvSpPr>
          <p:nvPr/>
        </p:nvSpPr>
        <p:spPr bwMode="gray">
          <a:xfrm>
            <a:off x="1912602" y="1231386"/>
            <a:ext cx="2281237" cy="403225"/>
          </a:xfrm>
          <a:prstGeom prst="roundRect">
            <a:avLst>
              <a:gd name="adj" fmla="val 16667"/>
            </a:avLst>
          </a:prstGeom>
          <a:gradFill rotWithShape="1">
            <a:gsLst>
              <a:gs pos="0">
                <a:srgbClr val="77B7E7"/>
              </a:gs>
              <a:gs pos="100000">
                <a:srgbClr val="77B7E7">
                  <a:gamma/>
                  <a:shade val="46275"/>
                  <a:invGamma/>
                </a:srgb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lvl="0" algn="ctr" eaLnBrk="0" hangingPunct="0">
              <a:defRPr/>
            </a:pPr>
            <a:r>
              <a:rPr lang="zh-CN" altLang="en-US" b="1" kern="0" dirty="0" smtClean="0">
                <a:solidFill>
                  <a:srgbClr val="FEFEFE"/>
                </a:solidFill>
                <a:latin typeface="微软雅黑" panose="020B0503020204020204" pitchFamily="34" charset="-122"/>
                <a:ea typeface="微软雅黑" panose="020B0503020204020204" pitchFamily="34" charset="-122"/>
                <a:cs typeface="Arial" pitchFamily="34" charset="0"/>
              </a:rPr>
              <a:t>督</a:t>
            </a:r>
            <a:r>
              <a:rPr lang="zh-CN" altLang="en-US" b="1" kern="0" dirty="0">
                <a:solidFill>
                  <a:srgbClr val="FEFEFE"/>
                </a:solidFill>
                <a:latin typeface="微软雅黑" panose="020B0503020204020204" pitchFamily="34" charset="-122"/>
                <a:ea typeface="微软雅黑" panose="020B0503020204020204" pitchFamily="34" charset="-122"/>
                <a:cs typeface="Arial" pitchFamily="34" charset="0"/>
              </a:rPr>
              <a:t>查督办不细</a:t>
            </a:r>
            <a:endParaRPr kumimoji="0" lang="en-US" altLang="zh-CN" sz="1800" b="1"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22" name="AutoShape 23"/>
          <p:cNvSpPr>
            <a:spLocks noChangeArrowheads="1"/>
          </p:cNvSpPr>
          <p:nvPr/>
        </p:nvSpPr>
        <p:spPr bwMode="gray">
          <a:xfrm>
            <a:off x="1876172" y="4344715"/>
            <a:ext cx="2281237" cy="401637"/>
          </a:xfrm>
          <a:prstGeom prst="roundRect">
            <a:avLst>
              <a:gd name="adj" fmla="val 16667"/>
            </a:avLst>
          </a:prstGeom>
          <a:gradFill rotWithShape="1">
            <a:gsLst>
              <a:gs pos="0">
                <a:srgbClr val="969696"/>
              </a:gs>
              <a:gs pos="100000">
                <a:srgbClr val="969696">
                  <a:gamma/>
                  <a:shade val="46275"/>
                  <a:invGamma/>
                </a:srgb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lvl="0" algn="ctr" eaLnBrk="0" hangingPunct="0">
              <a:defRPr/>
            </a:pPr>
            <a:r>
              <a:rPr lang="zh-CN" altLang="en-US" b="1" kern="0" dirty="0">
                <a:solidFill>
                  <a:srgbClr val="FEFEFE"/>
                </a:solidFill>
                <a:latin typeface="微软雅黑" panose="020B0503020204020204" pitchFamily="34" charset="-122"/>
                <a:ea typeface="微软雅黑" panose="020B0503020204020204" pitchFamily="34" charset="-122"/>
                <a:cs typeface="Arial" pitchFamily="34" charset="0"/>
              </a:rPr>
              <a:t>干部站位不高</a:t>
            </a:r>
            <a:endParaRPr lang="en-US" altLang="zh-CN" b="1" kern="0" dirty="0">
              <a:solidFill>
                <a:srgbClr val="FEFEFE"/>
              </a:solidFill>
              <a:latin typeface="微软雅黑" panose="020B0503020204020204" pitchFamily="34" charset="-122"/>
              <a:ea typeface="微软雅黑" panose="020B0503020204020204" pitchFamily="34" charset="-122"/>
              <a:cs typeface="Arial" pitchFamily="34" charset="0"/>
            </a:endParaRPr>
          </a:p>
        </p:txBody>
      </p:sp>
      <p:sp>
        <p:nvSpPr>
          <p:cNvPr id="23" name="AutoShape 24"/>
          <p:cNvSpPr>
            <a:spLocks noChangeArrowheads="1"/>
          </p:cNvSpPr>
          <p:nvPr/>
        </p:nvSpPr>
        <p:spPr bwMode="gray">
          <a:xfrm>
            <a:off x="8528945" y="2919185"/>
            <a:ext cx="2347912" cy="401638"/>
          </a:xfrm>
          <a:prstGeom prst="roundRect">
            <a:avLst>
              <a:gd name="adj" fmla="val 16667"/>
            </a:avLst>
          </a:prstGeom>
          <a:gradFill rotWithShape="1">
            <a:gsLst>
              <a:gs pos="0">
                <a:srgbClr val="9999FF">
                  <a:gamma/>
                  <a:shade val="46275"/>
                  <a:invGamma/>
                </a:srgbClr>
              </a:gs>
              <a:gs pos="100000">
                <a:srgbClr val="9999FF"/>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lvl="0" algn="ctr" eaLnBrk="0" hangingPunct="0">
              <a:defRPr/>
            </a:pPr>
            <a:r>
              <a:rPr lang="zh-CN" altLang="en-US" b="1" kern="0" dirty="0" smtClean="0">
                <a:solidFill>
                  <a:srgbClr val="FEFEFE"/>
                </a:solidFill>
                <a:latin typeface="微软雅黑" panose="020B0503020204020204" pitchFamily="34" charset="-122"/>
                <a:ea typeface="微软雅黑" panose="020B0503020204020204" pitchFamily="34" charset="-122"/>
                <a:cs typeface="Arial" pitchFamily="34" charset="0"/>
              </a:rPr>
              <a:t>领军</a:t>
            </a:r>
            <a:r>
              <a:rPr lang="zh-CN" altLang="en-US" b="1" kern="0" dirty="0">
                <a:solidFill>
                  <a:srgbClr val="FEFEFE"/>
                </a:solidFill>
                <a:latin typeface="微软雅黑" panose="020B0503020204020204" pitchFamily="34" charset="-122"/>
                <a:ea typeface="微软雅黑" panose="020B0503020204020204" pitchFamily="34" charset="-122"/>
                <a:cs typeface="Arial" pitchFamily="34" charset="0"/>
              </a:rPr>
              <a:t>人才不强</a:t>
            </a:r>
            <a:endParaRPr kumimoji="0" lang="en-US" altLang="zh-CN" sz="1800" b="1"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24" name="AutoShape 25"/>
          <p:cNvSpPr>
            <a:spLocks noChangeArrowheads="1"/>
          </p:cNvSpPr>
          <p:nvPr/>
        </p:nvSpPr>
        <p:spPr bwMode="gray">
          <a:xfrm>
            <a:off x="7873664" y="1309818"/>
            <a:ext cx="2347913" cy="403225"/>
          </a:xfrm>
          <a:prstGeom prst="roundRect">
            <a:avLst>
              <a:gd name="adj" fmla="val 16667"/>
            </a:avLst>
          </a:prstGeom>
          <a:gradFill rotWithShape="1">
            <a:gsLst>
              <a:gs pos="0">
                <a:srgbClr val="77B7E7">
                  <a:gamma/>
                  <a:shade val="46275"/>
                  <a:invGamma/>
                </a:srgbClr>
              </a:gs>
              <a:gs pos="100000">
                <a:srgbClr val="77B7E7"/>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lvl="0" algn="ctr" eaLnBrk="0" hangingPunct="0">
              <a:defRPr/>
            </a:pPr>
            <a:r>
              <a:rPr lang="zh-CN" altLang="en-US" b="1" kern="0" dirty="0" smtClean="0">
                <a:solidFill>
                  <a:srgbClr val="FEFEFE"/>
                </a:solidFill>
                <a:latin typeface="微软雅黑" panose="020B0503020204020204" pitchFamily="34" charset="-122"/>
                <a:ea typeface="微软雅黑" panose="020B0503020204020204" pitchFamily="34" charset="-122"/>
                <a:cs typeface="Arial" pitchFamily="34" charset="0"/>
              </a:rPr>
              <a:t>发展</a:t>
            </a:r>
            <a:r>
              <a:rPr lang="zh-CN" altLang="en-US" b="1" kern="0" dirty="0">
                <a:solidFill>
                  <a:srgbClr val="FEFEFE"/>
                </a:solidFill>
                <a:latin typeface="微软雅黑" panose="020B0503020204020204" pitchFamily="34" charset="-122"/>
                <a:ea typeface="微软雅黑" panose="020B0503020204020204" pitchFamily="34" charset="-122"/>
                <a:cs typeface="Arial" pitchFamily="34" charset="0"/>
              </a:rPr>
              <a:t>基础不厚</a:t>
            </a:r>
            <a:endParaRPr kumimoji="0" lang="en-US" altLang="zh-CN" sz="1800" b="1"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25" name="AutoShape 26"/>
          <p:cNvSpPr>
            <a:spLocks noChangeArrowheads="1"/>
          </p:cNvSpPr>
          <p:nvPr/>
        </p:nvSpPr>
        <p:spPr bwMode="gray">
          <a:xfrm>
            <a:off x="7986893" y="4451827"/>
            <a:ext cx="2347913" cy="401637"/>
          </a:xfrm>
          <a:prstGeom prst="roundRect">
            <a:avLst>
              <a:gd name="adj" fmla="val 16667"/>
            </a:avLst>
          </a:prstGeom>
          <a:gradFill rotWithShape="1">
            <a:gsLst>
              <a:gs pos="0">
                <a:srgbClr val="969696">
                  <a:gamma/>
                  <a:shade val="46275"/>
                  <a:invGamma/>
                </a:srgbClr>
              </a:gs>
              <a:gs pos="100000">
                <a:srgbClr val="969696"/>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lvl="0" algn="ctr" eaLnBrk="0" hangingPunct="0">
              <a:defRPr/>
            </a:pPr>
            <a:r>
              <a:rPr lang="zh-CN" altLang="en-US" b="1" kern="0" dirty="0" smtClean="0">
                <a:solidFill>
                  <a:srgbClr val="FEFEFE"/>
                </a:solidFill>
                <a:latin typeface="微软雅黑" panose="020B0503020204020204" pitchFamily="34" charset="-122"/>
                <a:ea typeface="微软雅黑" panose="020B0503020204020204" pitchFamily="34" charset="-122"/>
                <a:cs typeface="Arial" pitchFamily="34" charset="0"/>
              </a:rPr>
              <a:t>学术</a:t>
            </a:r>
            <a:r>
              <a:rPr lang="zh-CN" altLang="en-US" b="1" kern="0" dirty="0">
                <a:solidFill>
                  <a:srgbClr val="FEFEFE"/>
                </a:solidFill>
                <a:latin typeface="微软雅黑" panose="020B0503020204020204" pitchFamily="34" charset="-122"/>
                <a:ea typeface="微软雅黑" panose="020B0503020204020204" pitchFamily="34" charset="-122"/>
                <a:cs typeface="Arial" pitchFamily="34" charset="0"/>
              </a:rPr>
              <a:t>队伍不足</a:t>
            </a:r>
            <a:endParaRPr kumimoji="0" lang="en-US" altLang="zh-CN" sz="1800" b="1"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26" name="矩形 25">
            <a:extLst>
              <a:ext uri="{FF2B5EF4-FFF2-40B4-BE49-F238E27FC236}">
                <a16:creationId xmlns="" xmlns:a16="http://schemas.microsoft.com/office/drawing/2014/main" id="{A69CBA38-348B-44AE-AC4E-F51E1633FF88}"/>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TextBox 20">
            <a:extLst>
              <a:ext uri="{FF2B5EF4-FFF2-40B4-BE49-F238E27FC236}">
                <a16:creationId xmlns="" xmlns:a16="http://schemas.microsoft.com/office/drawing/2014/main" id="{AB8872E4-3C56-464E-B553-379EB804E963}"/>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smtClean="0">
                <a:latin typeface="微软雅黑" panose="020B0503020204020204" pitchFamily="34" charset="-122"/>
                <a:ea typeface="微软雅黑" panose="020B0503020204020204" pitchFamily="34" charset="-122"/>
              </a:rPr>
              <a:t>主要问题</a:t>
            </a:r>
            <a:endParaRPr lang="zh-CN" altLang="en-US" sz="3600" b="1" dirty="0">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 xmlns:a16="http://schemas.microsoft.com/office/drawing/2014/main" id="{B1EDCFA4-DF13-4FB4-BB11-957D7F05FA2B}"/>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31" name="矩形 30"/>
          <p:cNvSpPr/>
          <p:nvPr/>
        </p:nvSpPr>
        <p:spPr>
          <a:xfrm>
            <a:off x="7402086" y="1242536"/>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sp>
        <p:nvSpPr>
          <p:cNvPr id="32" name="矩形 31"/>
          <p:cNvSpPr/>
          <p:nvPr/>
        </p:nvSpPr>
        <p:spPr>
          <a:xfrm>
            <a:off x="7870473" y="1834722"/>
            <a:ext cx="4307124" cy="830997"/>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虽学院</a:t>
            </a:r>
            <a:r>
              <a:rPr lang="zh-CN" altLang="en-US" sz="1600" dirty="0">
                <a:latin typeface="微软雅黑" panose="020B0503020204020204" pitchFamily="34" charset="-122"/>
                <a:ea typeface="微软雅黑" panose="020B0503020204020204" pitchFamily="34" charset="-122"/>
              </a:rPr>
              <a:t>近年来快速发展</a:t>
            </a:r>
            <a:r>
              <a:rPr lang="zh-CN" altLang="en-US" sz="1600" dirty="0" smtClean="0">
                <a:latin typeface="微软雅黑" panose="020B0503020204020204" pitchFamily="34" charset="-122"/>
                <a:ea typeface="微软雅黑" panose="020B0503020204020204" pitchFamily="34" charset="-122"/>
              </a:rPr>
              <a:t>，但</a:t>
            </a:r>
            <a:r>
              <a:rPr lang="zh-CN" altLang="en-US" sz="1600" dirty="0">
                <a:latin typeface="微软雅黑" panose="020B0503020204020204" pitchFamily="34" charset="-122"/>
                <a:ea typeface="微软雅黑" panose="020B0503020204020204" pitchFamily="34" charset="-122"/>
              </a:rPr>
              <a:t>各方面的基础</a:t>
            </a:r>
            <a:r>
              <a:rPr lang="zh-CN" altLang="en-US" sz="1600" dirty="0" smtClean="0">
                <a:latin typeface="微软雅黑" panose="020B0503020204020204" pitchFamily="34" charset="-122"/>
                <a:ea typeface="微软雅黑" panose="020B0503020204020204" pitchFamily="34" charset="-122"/>
              </a:rPr>
              <a:t>还较</a:t>
            </a:r>
            <a:r>
              <a:rPr lang="zh-CN" altLang="en-US" sz="1600" dirty="0">
                <a:latin typeface="微软雅黑" panose="020B0503020204020204" pitchFamily="34" charset="-122"/>
                <a:ea typeface="微软雅黑" panose="020B0503020204020204" pitchFamily="34" charset="-122"/>
              </a:rPr>
              <a:t>薄弱，学科多而不</a:t>
            </a:r>
            <a:r>
              <a:rPr lang="zh-CN" altLang="en-US" sz="1600" dirty="0" smtClean="0">
                <a:latin typeface="微软雅黑" panose="020B0503020204020204" pitchFamily="34" charset="-122"/>
                <a:ea typeface="微软雅黑" panose="020B0503020204020204" pitchFamily="34" charset="-122"/>
              </a:rPr>
              <a:t>强</a:t>
            </a:r>
            <a:r>
              <a:rPr lang="zh-CN" altLang="en-US" sz="1600" dirty="0">
                <a:latin typeface="微软雅黑" panose="020B0503020204020204" pitchFamily="34" charset="-122"/>
                <a:ea typeface="微软雅黑" panose="020B0503020204020204" pitchFamily="34" charset="-122"/>
              </a:rPr>
              <a:t>且</a:t>
            </a:r>
            <a:r>
              <a:rPr lang="zh-CN" altLang="en-US" sz="1600" dirty="0" smtClean="0">
                <a:latin typeface="微软雅黑" panose="020B0503020204020204" pitchFamily="34" charset="-122"/>
                <a:ea typeface="微软雅黑" panose="020B0503020204020204" pitchFamily="34" charset="-122"/>
              </a:rPr>
              <a:t>发展</a:t>
            </a:r>
            <a:r>
              <a:rPr lang="zh-CN" altLang="en-US" sz="1600" dirty="0">
                <a:latin typeface="微软雅黑" panose="020B0503020204020204" pitchFamily="34" charset="-122"/>
                <a:ea typeface="微软雅黑" panose="020B0503020204020204" pitchFamily="34" charset="-122"/>
              </a:rPr>
              <a:t>不平衡，离建设成高水平的一流学院还有不少</a:t>
            </a:r>
            <a:r>
              <a:rPr lang="zh-CN" altLang="en-US" sz="1600" dirty="0" smtClean="0">
                <a:latin typeface="微软雅黑" panose="020B0503020204020204" pitchFamily="34" charset="-122"/>
                <a:ea typeface="微软雅黑" panose="020B0503020204020204" pitchFamily="34" charset="-122"/>
              </a:rPr>
              <a:t>差距。</a:t>
            </a:r>
            <a:endParaRPr lang="zh-CN" altLang="en-US" sz="1600" dirty="0">
              <a:latin typeface="微软雅黑" panose="020B0503020204020204" pitchFamily="34" charset="-122"/>
              <a:ea typeface="微软雅黑" panose="020B0503020204020204" pitchFamily="34" charset="-122"/>
            </a:endParaRPr>
          </a:p>
        </p:txBody>
      </p:sp>
      <p:sp>
        <p:nvSpPr>
          <p:cNvPr id="33" name="矩形 32"/>
          <p:cNvSpPr/>
          <p:nvPr/>
        </p:nvSpPr>
        <p:spPr>
          <a:xfrm>
            <a:off x="8084782" y="2916675"/>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2</a:t>
            </a:r>
            <a:endParaRPr lang="zh-CN" altLang="en-US" sz="2800" dirty="0"/>
          </a:p>
        </p:txBody>
      </p:sp>
      <p:sp>
        <p:nvSpPr>
          <p:cNvPr id="34" name="矩形 33"/>
          <p:cNvSpPr/>
          <p:nvPr/>
        </p:nvSpPr>
        <p:spPr>
          <a:xfrm>
            <a:off x="8528531" y="3467271"/>
            <a:ext cx="3612551"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近年来学院加大引进与培养学科带头人，但在学术型国家级领军人才上还没有突破，领军人才的建设任重道远。</a:t>
            </a:r>
          </a:p>
        </p:txBody>
      </p:sp>
      <p:sp>
        <p:nvSpPr>
          <p:cNvPr id="35" name="矩形 34"/>
          <p:cNvSpPr/>
          <p:nvPr/>
        </p:nvSpPr>
        <p:spPr>
          <a:xfrm>
            <a:off x="7559895" y="4372084"/>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3</a:t>
            </a:r>
            <a:endParaRPr lang="zh-CN" altLang="en-US" sz="2800" dirty="0"/>
          </a:p>
        </p:txBody>
      </p:sp>
      <p:sp>
        <p:nvSpPr>
          <p:cNvPr id="36" name="矩形 35"/>
          <p:cNvSpPr/>
          <p:nvPr/>
        </p:nvSpPr>
        <p:spPr>
          <a:xfrm>
            <a:off x="7950808" y="4979666"/>
            <a:ext cx="4082462" cy="830997"/>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虽近年来</a:t>
            </a:r>
            <a:r>
              <a:rPr lang="zh-CN" altLang="en-US" sz="1600" dirty="0">
                <a:latin typeface="微软雅黑" panose="020B0503020204020204" pitchFamily="34" charset="-122"/>
                <a:ea typeface="微软雅黑" panose="020B0503020204020204" pitchFamily="34" charset="-122"/>
              </a:rPr>
              <a:t>引进人才的力度空前，但由于基数过大</a:t>
            </a:r>
            <a:r>
              <a:rPr lang="zh-CN" altLang="en-US" sz="1600" dirty="0" smtClean="0">
                <a:latin typeface="微软雅黑" panose="020B0503020204020204" pitchFamily="34" charset="-122"/>
                <a:ea typeface="微软雅黑" panose="020B0503020204020204" pitchFamily="34" charset="-122"/>
              </a:rPr>
              <a:t>，师资队伍仍无法</a:t>
            </a:r>
            <a:r>
              <a:rPr lang="zh-CN" altLang="en-US" sz="1600" dirty="0">
                <a:latin typeface="微软雅黑" panose="020B0503020204020204" pitchFamily="34" charset="-122"/>
                <a:ea typeface="微软雅黑" panose="020B0503020204020204" pitchFamily="34" charset="-122"/>
              </a:rPr>
              <a:t>满足一流学院发展的需求，特别是学术队伍</a:t>
            </a:r>
            <a:r>
              <a:rPr lang="zh-CN" altLang="en-US" sz="1600" dirty="0" smtClean="0">
                <a:latin typeface="微软雅黑" panose="020B0503020204020204" pitchFamily="34" charset="-122"/>
                <a:ea typeface="微软雅黑" panose="020B0503020204020204" pitchFamily="34" charset="-122"/>
              </a:rPr>
              <a:t>断层较严重。</a:t>
            </a:r>
            <a:endParaRPr lang="zh-CN" altLang="en-US" sz="1600" dirty="0">
              <a:latin typeface="微软雅黑" panose="020B0503020204020204" pitchFamily="34" charset="-122"/>
              <a:ea typeface="微软雅黑" panose="020B0503020204020204" pitchFamily="34" charset="-122"/>
            </a:endParaRPr>
          </a:p>
        </p:txBody>
      </p:sp>
      <p:sp>
        <p:nvSpPr>
          <p:cNvPr id="37" name="矩形 36"/>
          <p:cNvSpPr/>
          <p:nvPr/>
        </p:nvSpPr>
        <p:spPr>
          <a:xfrm>
            <a:off x="4277452" y="4356814"/>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4</a:t>
            </a:r>
            <a:endParaRPr lang="zh-CN" altLang="en-US" sz="2800" dirty="0"/>
          </a:p>
        </p:txBody>
      </p:sp>
      <p:sp>
        <p:nvSpPr>
          <p:cNvPr id="38" name="矩形 37"/>
          <p:cNvSpPr/>
          <p:nvPr/>
        </p:nvSpPr>
        <p:spPr>
          <a:xfrm>
            <a:off x="508928" y="4853918"/>
            <a:ext cx="3826044"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在转型发展过程中，干部队伍的站位还有待进一步提高，学院对中层干部的培养力度不够，断层严重。</a:t>
            </a:r>
          </a:p>
        </p:txBody>
      </p:sp>
      <p:sp>
        <p:nvSpPr>
          <p:cNvPr id="39" name="矩形 38"/>
          <p:cNvSpPr/>
          <p:nvPr/>
        </p:nvSpPr>
        <p:spPr>
          <a:xfrm>
            <a:off x="3842529" y="2923060"/>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5</a:t>
            </a:r>
            <a:endParaRPr lang="zh-CN" altLang="en-US" sz="2800" dirty="0"/>
          </a:p>
        </p:txBody>
      </p:sp>
      <p:sp>
        <p:nvSpPr>
          <p:cNvPr id="40" name="矩形 39"/>
          <p:cNvSpPr/>
          <p:nvPr/>
        </p:nvSpPr>
        <p:spPr>
          <a:xfrm>
            <a:off x="157709" y="3422646"/>
            <a:ext cx="3824795"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从教学型学院转型到教学研究型学院的过程中，新的问题、新的矛盾层出不穷，但学院在顶层设计上缺乏有力</a:t>
            </a:r>
            <a:r>
              <a:rPr lang="zh-CN" altLang="en-US" sz="1600" dirty="0" smtClean="0">
                <a:latin typeface="微软雅黑" panose="020B0503020204020204" pitchFamily="34" charset="-122"/>
                <a:ea typeface="微软雅黑" panose="020B0503020204020204" pitchFamily="34" charset="-122"/>
              </a:rPr>
              <a:t>措施。</a:t>
            </a:r>
            <a:endParaRPr lang="zh-CN" altLang="en-US" sz="1600" dirty="0">
              <a:latin typeface="微软雅黑" panose="020B0503020204020204" pitchFamily="34" charset="-122"/>
              <a:ea typeface="微软雅黑" panose="020B0503020204020204" pitchFamily="34" charset="-122"/>
            </a:endParaRPr>
          </a:p>
        </p:txBody>
      </p:sp>
      <p:sp>
        <p:nvSpPr>
          <p:cNvPr id="41" name="矩形 40"/>
          <p:cNvSpPr/>
          <p:nvPr/>
        </p:nvSpPr>
        <p:spPr>
          <a:xfrm>
            <a:off x="4373834" y="1243647"/>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6</a:t>
            </a:r>
            <a:endParaRPr lang="zh-CN" altLang="en-US" sz="2800" dirty="0"/>
          </a:p>
        </p:txBody>
      </p:sp>
      <p:sp>
        <p:nvSpPr>
          <p:cNvPr id="42" name="矩形 41"/>
          <p:cNvSpPr/>
          <p:nvPr/>
        </p:nvSpPr>
        <p:spPr>
          <a:xfrm>
            <a:off x="364384" y="1868658"/>
            <a:ext cx="3966422"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学院服务体系与管理流程不严密，学院信息化建设滞后，对一些问题未能进行跟踪督查督办。</a:t>
            </a:r>
          </a:p>
        </p:txBody>
      </p:sp>
    </p:spTree>
    <p:extLst>
      <p:ext uri="{BB962C8B-B14F-4D97-AF65-F5344CB8AC3E}">
        <p14:creationId xmlns:p14="http://schemas.microsoft.com/office/powerpoint/2010/main" val="131946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055440" y="1671291"/>
            <a:ext cx="30243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1055440" y="779542"/>
            <a:ext cx="2574925" cy="646331"/>
          </a:xfrm>
          <a:prstGeom prst="rect">
            <a:avLst/>
          </a:prstGeom>
          <a:noFill/>
        </p:spPr>
        <p:txBody>
          <a:bodyPr wrap="square">
            <a:spAutoFit/>
          </a:bodyPr>
          <a:lstStyle/>
          <a:p>
            <a:pPr>
              <a:defRPr/>
            </a:pPr>
            <a:r>
              <a:rPr lang="zh-CN" altLang="en-US" sz="36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汇报提纲</a:t>
            </a:r>
          </a:p>
        </p:txBody>
      </p:sp>
      <p:sp>
        <p:nvSpPr>
          <p:cNvPr id="9" name="TextBox 5"/>
          <p:cNvSpPr txBox="1"/>
          <p:nvPr/>
        </p:nvSpPr>
        <p:spPr>
          <a:xfrm>
            <a:off x="1504851" y="1895467"/>
            <a:ext cx="2574925" cy="461963"/>
          </a:xfrm>
          <a:prstGeom prst="rect">
            <a:avLst/>
          </a:prstGeom>
          <a:noFill/>
        </p:spPr>
        <p:txBody>
          <a:bodyPr wrap="square">
            <a:spAutoFit/>
          </a:bodyPr>
          <a:lstStyle/>
          <a:p>
            <a:pPr algn="r">
              <a:defRPr/>
            </a:pPr>
            <a:r>
              <a:rPr lang="en-US" altLang="zh-CN"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Contents</a:t>
            </a:r>
            <a:endParaRPr lang="zh-CN" altLang="en-US"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cxnSp>
        <p:nvCxnSpPr>
          <p:cNvPr id="11" name="直接连接符 10"/>
          <p:cNvCxnSpPr/>
          <p:nvPr/>
        </p:nvCxnSpPr>
        <p:spPr>
          <a:xfrm flipH="1">
            <a:off x="4473582" y="1440309"/>
            <a:ext cx="3022" cy="41955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70141" y="1501055"/>
            <a:ext cx="3586638"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目的及意义</a:t>
            </a:r>
          </a:p>
        </p:txBody>
      </p:sp>
      <p:sp>
        <p:nvSpPr>
          <p:cNvPr id="15" name="矩形 14"/>
          <p:cNvSpPr/>
          <p:nvPr/>
        </p:nvSpPr>
        <p:spPr>
          <a:xfrm>
            <a:off x="4914157" y="1327537"/>
            <a:ext cx="453487"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grpSp>
        <p:nvGrpSpPr>
          <p:cNvPr id="12" name="组合 11"/>
          <p:cNvGrpSpPr/>
          <p:nvPr/>
        </p:nvGrpSpPr>
        <p:grpSpPr>
          <a:xfrm>
            <a:off x="4770141" y="2201806"/>
            <a:ext cx="3586368" cy="808493"/>
            <a:chOff x="4584102" y="2030323"/>
            <a:chExt cx="4320480" cy="808493"/>
          </a:xfrm>
        </p:grpSpPr>
        <p:sp>
          <p:nvSpPr>
            <p:cNvPr id="16" name="矩形 15"/>
            <p:cNvSpPr/>
            <p:nvPr/>
          </p:nvSpPr>
          <p:spPr>
            <a:xfrm>
              <a:off x="4584102" y="2203841"/>
              <a:ext cx="4320480" cy="6349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调研的过程</a:t>
              </a:r>
            </a:p>
          </p:txBody>
        </p:sp>
        <p:sp>
          <p:nvSpPr>
            <p:cNvPr id="17" name="矩形 16"/>
            <p:cNvSpPr/>
            <p:nvPr/>
          </p:nvSpPr>
          <p:spPr>
            <a:xfrm>
              <a:off x="4728118" y="2030323"/>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grpSp>
      <p:grpSp>
        <p:nvGrpSpPr>
          <p:cNvPr id="10" name="组合 9"/>
          <p:cNvGrpSpPr/>
          <p:nvPr/>
        </p:nvGrpSpPr>
        <p:grpSpPr>
          <a:xfrm>
            <a:off x="4769871" y="3075648"/>
            <a:ext cx="3586638" cy="808493"/>
            <a:chOff x="4583832" y="2934062"/>
            <a:chExt cx="4320480" cy="808493"/>
          </a:xfrm>
        </p:grpSpPr>
        <p:sp>
          <p:nvSpPr>
            <p:cNvPr id="18" name="矩形 17"/>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发现的问题</a:t>
              </a:r>
            </a:p>
          </p:txBody>
        </p:sp>
        <p:sp>
          <p:nvSpPr>
            <p:cNvPr id="19" name="矩形 18"/>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3</a:t>
              </a:r>
              <a:endParaRPr lang="zh-CN" altLang="en-US" sz="2800" dirty="0"/>
            </a:p>
          </p:txBody>
        </p:sp>
      </p:grpSp>
      <p:sp>
        <p:nvSpPr>
          <p:cNvPr id="34" name="矩形 33"/>
          <p:cNvSpPr>
            <a:spLocks noChangeArrowheads="1"/>
          </p:cNvSpPr>
          <p:nvPr/>
        </p:nvSpPr>
        <p:spPr bwMode="auto">
          <a:xfrm flipV="1">
            <a:off x="15875" y="6315472"/>
            <a:ext cx="12176125" cy="182563"/>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4769871" y="3958464"/>
            <a:ext cx="3586638" cy="808493"/>
            <a:chOff x="4583832" y="2934062"/>
            <a:chExt cx="4320480" cy="808493"/>
          </a:xfrm>
        </p:grpSpPr>
        <p:sp>
          <p:nvSpPr>
            <p:cNvPr id="21" name="矩形 20"/>
            <p:cNvSpPr/>
            <p:nvPr/>
          </p:nvSpPr>
          <p:spPr>
            <a:xfrm>
              <a:off x="4583832" y="3107580"/>
              <a:ext cx="4320480" cy="634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形成的成果</a:t>
              </a:r>
            </a:p>
          </p:txBody>
        </p:sp>
        <p:sp>
          <p:nvSpPr>
            <p:cNvPr id="22" name="矩形 21"/>
            <p:cNvSpPr/>
            <p:nvPr/>
          </p:nvSpPr>
          <p:spPr>
            <a:xfrm>
              <a:off x="4727848" y="2934062"/>
              <a:ext cx="576064" cy="66447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4</a:t>
              </a:r>
              <a:endParaRPr lang="zh-CN" altLang="en-US" sz="2800" dirty="0"/>
            </a:p>
          </p:txBody>
        </p:sp>
      </p:grpSp>
      <p:grpSp>
        <p:nvGrpSpPr>
          <p:cNvPr id="23" name="组合 22">
            <a:extLst>
              <a:ext uri="{FF2B5EF4-FFF2-40B4-BE49-F238E27FC236}">
                <a16:creationId xmlns="" xmlns:a16="http://schemas.microsoft.com/office/drawing/2014/main" id="{54086281-0F0E-4A51-8903-C176922A6FEA}"/>
              </a:ext>
            </a:extLst>
          </p:cNvPr>
          <p:cNvGrpSpPr/>
          <p:nvPr/>
        </p:nvGrpSpPr>
        <p:grpSpPr>
          <a:xfrm>
            <a:off x="4769871" y="4847698"/>
            <a:ext cx="3586638" cy="808493"/>
            <a:chOff x="4583832" y="2934062"/>
            <a:chExt cx="4320480" cy="808493"/>
          </a:xfrm>
        </p:grpSpPr>
        <p:sp>
          <p:nvSpPr>
            <p:cNvPr id="26" name="矩形 25">
              <a:extLst>
                <a:ext uri="{FF2B5EF4-FFF2-40B4-BE49-F238E27FC236}">
                  <a16:creationId xmlns="" xmlns:a16="http://schemas.microsoft.com/office/drawing/2014/main" id="{87AAA8B8-4D21-4B3E-AD63-A3FFFDFEE57F}"/>
                </a:ext>
              </a:extLst>
            </p:cNvPr>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改进的举措</a:t>
              </a:r>
            </a:p>
          </p:txBody>
        </p:sp>
        <p:sp>
          <p:nvSpPr>
            <p:cNvPr id="27" name="矩形 26">
              <a:extLst>
                <a:ext uri="{FF2B5EF4-FFF2-40B4-BE49-F238E27FC236}">
                  <a16:creationId xmlns="" xmlns:a16="http://schemas.microsoft.com/office/drawing/2014/main" id="{457A160A-64CF-43A7-8558-15417D3405D3}"/>
                </a:ext>
              </a:extLst>
            </p:cNvPr>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5</a:t>
              </a:r>
              <a:endParaRPr lang="zh-CN" altLang="en-US" sz="2800" dirty="0"/>
            </a:p>
          </p:txBody>
        </p:sp>
      </p:grpSp>
      <p:grpSp>
        <p:nvGrpSpPr>
          <p:cNvPr id="28" name="组合 9">
            <a:extLst>
              <a:ext uri="{FF2B5EF4-FFF2-40B4-BE49-F238E27FC236}">
                <a16:creationId xmlns="" xmlns:a16="http://schemas.microsoft.com/office/drawing/2014/main" id="{7092B236-DDA9-4B90-B3AC-B372D4CB20B2}"/>
              </a:ext>
            </a:extLst>
          </p:cNvPr>
          <p:cNvGrpSpPr/>
          <p:nvPr/>
        </p:nvGrpSpPr>
        <p:grpSpPr bwMode="auto">
          <a:xfrm>
            <a:off x="0" y="223832"/>
            <a:ext cx="12176125" cy="153431"/>
            <a:chOff x="14402" y="584623"/>
            <a:chExt cx="12177598" cy="153792"/>
          </a:xfrm>
          <a:solidFill>
            <a:schemeClr val="accent2"/>
          </a:solidFill>
        </p:grpSpPr>
        <p:sp>
          <p:nvSpPr>
            <p:cNvPr id="30" name="矩形 29">
              <a:extLst>
                <a:ext uri="{FF2B5EF4-FFF2-40B4-BE49-F238E27FC236}">
                  <a16:creationId xmlns="" xmlns:a16="http://schemas.microsoft.com/office/drawing/2014/main" id="{FBF89728-1E63-4123-94D7-E8F32090D474}"/>
                </a:ext>
              </a:extLst>
            </p:cNvPr>
            <p:cNvSpPr>
              <a:spLocks noChangeArrowheads="1"/>
            </p:cNvSpPr>
            <p:nvPr/>
          </p:nvSpPr>
          <p:spPr bwMode="auto">
            <a:xfrm flipV="1">
              <a:off x="14402" y="692269"/>
              <a:ext cx="12177598" cy="46146"/>
            </a:xfrm>
            <a:prstGeom prst="rect">
              <a:avLst/>
            </a:prstGeom>
            <a:solidFill>
              <a:srgbClr val="FFC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9">
              <a:extLst>
                <a:ext uri="{FF2B5EF4-FFF2-40B4-BE49-F238E27FC236}">
                  <a16:creationId xmlns="" xmlns:a16="http://schemas.microsoft.com/office/drawing/2014/main" id="{40586E35-5280-4500-AD8B-7AAB61D68D97}"/>
                </a:ext>
              </a:extLst>
            </p:cNvPr>
            <p:cNvSpPr>
              <a:spLocks noChangeArrowheads="1"/>
            </p:cNvSpPr>
            <p:nvPr/>
          </p:nvSpPr>
          <p:spPr bwMode="auto">
            <a:xfrm flipV="1">
              <a:off x="14403" y="584623"/>
              <a:ext cx="12177597" cy="45719"/>
            </a:xfrm>
            <a:prstGeom prst="rect">
              <a:avLst/>
            </a:prstGeom>
            <a:solidFill>
              <a:srgbClr val="C00000"/>
            </a:solidFill>
            <a:ln w="952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172054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69CBA38-348B-44AE-AC4E-F51E1633FF88}"/>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Box 20">
            <a:extLst>
              <a:ext uri="{FF2B5EF4-FFF2-40B4-BE49-F238E27FC236}">
                <a16:creationId xmlns="" xmlns:a16="http://schemas.microsoft.com/office/drawing/2014/main" id="{AB8872E4-3C56-464E-B553-379EB804E963}"/>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smtClean="0">
                <a:latin typeface="微软雅黑" panose="020B0503020204020204" pitchFamily="34" charset="-122"/>
                <a:ea typeface="微软雅黑" panose="020B0503020204020204" pitchFamily="34" charset="-122"/>
              </a:rPr>
              <a:t>主要成果</a:t>
            </a:r>
            <a:endParaRPr lang="zh-CN" altLang="en-US" sz="36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 xmlns:a16="http://schemas.microsoft.com/office/drawing/2014/main" id="{B1EDCFA4-DF13-4FB4-BB11-957D7F05FA2B}"/>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31" name="AutoShape 3"/>
          <p:cNvSpPr>
            <a:spLocks noChangeArrowheads="1"/>
          </p:cNvSpPr>
          <p:nvPr/>
        </p:nvSpPr>
        <p:spPr bwMode="gray">
          <a:xfrm>
            <a:off x="3780292" y="3491577"/>
            <a:ext cx="6704894" cy="835431"/>
          </a:xfrm>
          <a:prstGeom prst="roundRect">
            <a:avLst>
              <a:gd name="adj" fmla="val 11505"/>
            </a:avLst>
          </a:prstGeom>
          <a:solidFill>
            <a:srgbClr val="009999">
              <a:alpha val="50195"/>
            </a:srgbClr>
          </a:solidFill>
          <a:ln w="6350" algn="ctr">
            <a:noFill/>
            <a:prstDash val="sysDot"/>
            <a:round/>
            <a:headEnd/>
            <a:tailEnd/>
          </a:ln>
        </p:spPr>
        <p:txBody>
          <a:bodyPr wrap="none" anchor="ctr"/>
          <a:lstStyle/>
          <a:p>
            <a:pPr algn="ctr"/>
            <a:endParaRPr lang="zh-CN" altLang="en-US">
              <a:ea typeface="宋体" pitchFamily="2" charset="-122"/>
              <a:cs typeface="Arial" pitchFamily="34" charset="0"/>
            </a:endParaRPr>
          </a:p>
        </p:txBody>
      </p:sp>
      <p:grpSp>
        <p:nvGrpSpPr>
          <p:cNvPr id="32" name="Group 4"/>
          <p:cNvGrpSpPr>
            <a:grpSpLocks/>
          </p:cNvGrpSpPr>
          <p:nvPr/>
        </p:nvGrpSpPr>
        <p:grpSpPr bwMode="auto">
          <a:xfrm>
            <a:off x="1680029" y="3504277"/>
            <a:ext cx="2896504" cy="835431"/>
            <a:chOff x="370" y="2169"/>
            <a:chExt cx="1828" cy="433"/>
          </a:xfrm>
        </p:grpSpPr>
        <p:sp>
          <p:nvSpPr>
            <p:cNvPr id="33" name="AutoShape 5"/>
            <p:cNvSpPr>
              <a:spLocks noChangeArrowheads="1"/>
            </p:cNvSpPr>
            <p:nvPr/>
          </p:nvSpPr>
          <p:spPr bwMode="gray">
            <a:xfrm>
              <a:off x="1955" y="2257"/>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zh-CN" altLang="en-US">
                <a:ea typeface="宋体" pitchFamily="2" charset="-122"/>
                <a:cs typeface="Arial" pitchFamily="34" charset="0"/>
              </a:endParaRPr>
            </a:p>
          </p:txBody>
        </p:sp>
        <p:sp>
          <p:nvSpPr>
            <p:cNvPr id="34" name="Freeform 6"/>
            <p:cNvSpPr>
              <a:spLocks/>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9999">
                    <a:gamma/>
                    <a:shade val="63529"/>
                    <a:invGamma/>
                  </a:srgbClr>
                </a:gs>
                <a:gs pos="50000">
                  <a:srgbClr val="009999"/>
                </a:gs>
                <a:gs pos="100000">
                  <a:srgbClr val="009999">
                    <a:gamma/>
                    <a:shade val="63529"/>
                    <a:invGamma/>
                  </a:srgbClr>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endParaRPr lang="zh-CN" altLang="en-US">
                <a:ea typeface="宋体" pitchFamily="2" charset="-122"/>
                <a:cs typeface="Arial" pitchFamily="34" charset="0"/>
              </a:endParaRPr>
            </a:p>
          </p:txBody>
        </p:sp>
      </p:grpSp>
      <p:sp>
        <p:nvSpPr>
          <p:cNvPr id="35" name="AutoShape 7"/>
          <p:cNvSpPr>
            <a:spLocks noChangeArrowheads="1"/>
          </p:cNvSpPr>
          <p:nvPr/>
        </p:nvSpPr>
        <p:spPr bwMode="gray">
          <a:xfrm>
            <a:off x="3768531" y="4558691"/>
            <a:ext cx="6716656" cy="835431"/>
          </a:xfrm>
          <a:prstGeom prst="roundRect">
            <a:avLst>
              <a:gd name="adj" fmla="val 11505"/>
            </a:avLst>
          </a:prstGeom>
          <a:solidFill>
            <a:srgbClr val="77B7E7">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cs typeface="Arial" pitchFamily="34" charset="0"/>
            </a:endParaRPr>
          </a:p>
        </p:txBody>
      </p:sp>
      <p:grpSp>
        <p:nvGrpSpPr>
          <p:cNvPr id="36" name="Group 8"/>
          <p:cNvGrpSpPr>
            <a:grpSpLocks/>
          </p:cNvGrpSpPr>
          <p:nvPr/>
        </p:nvGrpSpPr>
        <p:grpSpPr bwMode="auto">
          <a:xfrm>
            <a:off x="1690493" y="4571391"/>
            <a:ext cx="2917102" cy="835431"/>
            <a:chOff x="370" y="2169"/>
            <a:chExt cx="1841" cy="433"/>
          </a:xfrm>
        </p:grpSpPr>
        <p:sp>
          <p:nvSpPr>
            <p:cNvPr id="37" name="AutoShape 9"/>
            <p:cNvSpPr>
              <a:spLocks noChangeArrowheads="1"/>
            </p:cNvSpPr>
            <p:nvPr/>
          </p:nvSpPr>
          <p:spPr bwMode="gray">
            <a:xfrm>
              <a:off x="1968" y="2247"/>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cs typeface="Arial" pitchFamily="34" charset="0"/>
              </a:endParaRPr>
            </a:p>
          </p:txBody>
        </p:sp>
        <p:sp>
          <p:nvSpPr>
            <p:cNvPr id="38" name="Freeform 10"/>
            <p:cNvSpPr>
              <a:spLocks/>
            </p:cNvSpPr>
            <p:nvPr/>
          </p:nvSpPr>
          <p:spPr bwMode="gray">
            <a:xfrm>
              <a:off x="370" y="2169"/>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77B7E7">
                    <a:gamma/>
                    <a:shade val="46275"/>
                    <a:invGamma/>
                  </a:srgbClr>
                </a:gs>
                <a:gs pos="50000">
                  <a:srgbClr val="77B7E7"/>
                </a:gs>
                <a:gs pos="100000">
                  <a:srgbClr val="77B7E7">
                    <a:gamma/>
                    <a:shade val="46275"/>
                    <a:invGamma/>
                  </a:srgb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cs typeface="Arial" pitchFamily="34" charset="0"/>
              </a:endParaRPr>
            </a:p>
          </p:txBody>
        </p:sp>
      </p:grpSp>
      <p:sp>
        <p:nvSpPr>
          <p:cNvPr id="39" name="AutoShape 11"/>
          <p:cNvSpPr>
            <a:spLocks noChangeArrowheads="1"/>
          </p:cNvSpPr>
          <p:nvPr/>
        </p:nvSpPr>
        <p:spPr bwMode="gray">
          <a:xfrm>
            <a:off x="3780292" y="1399252"/>
            <a:ext cx="6704894" cy="835431"/>
          </a:xfrm>
          <a:prstGeom prst="roundRect">
            <a:avLst>
              <a:gd name="adj" fmla="val 11505"/>
            </a:avLst>
          </a:prstGeom>
          <a:solidFill>
            <a:srgbClr val="45AB7D">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cs typeface="Arial" pitchFamily="34" charset="0"/>
            </a:endParaRPr>
          </a:p>
        </p:txBody>
      </p:sp>
      <p:grpSp>
        <p:nvGrpSpPr>
          <p:cNvPr id="40" name="Group 12"/>
          <p:cNvGrpSpPr>
            <a:grpSpLocks/>
          </p:cNvGrpSpPr>
          <p:nvPr/>
        </p:nvGrpSpPr>
        <p:grpSpPr bwMode="auto">
          <a:xfrm>
            <a:off x="1705429" y="1383377"/>
            <a:ext cx="2895973" cy="835431"/>
            <a:chOff x="378" y="1065"/>
            <a:chExt cx="1827" cy="433"/>
          </a:xfrm>
        </p:grpSpPr>
        <p:sp>
          <p:nvSpPr>
            <p:cNvPr id="41" name="AutoShape 13"/>
            <p:cNvSpPr>
              <a:spLocks noChangeArrowheads="1"/>
            </p:cNvSpPr>
            <p:nvPr/>
          </p:nvSpPr>
          <p:spPr bwMode="gray">
            <a:xfrm>
              <a:off x="1963" y="1169"/>
              <a:ext cx="242"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ea typeface="宋体" pitchFamily="2" charset="-122"/>
                <a:cs typeface="Arial" pitchFamily="34" charset="0"/>
              </a:endParaRPr>
            </a:p>
          </p:txBody>
        </p:sp>
        <p:sp>
          <p:nvSpPr>
            <p:cNvPr id="42" name="Freeform 14"/>
            <p:cNvSpPr>
              <a:spLocks/>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45AB7D">
                    <a:gamma/>
                    <a:shade val="66275"/>
                    <a:invGamma/>
                  </a:srgbClr>
                </a:gs>
                <a:gs pos="50000">
                  <a:srgbClr val="45AB7D"/>
                </a:gs>
                <a:gs pos="100000">
                  <a:srgbClr val="45AB7D">
                    <a:gamma/>
                    <a:shade val="66275"/>
                    <a:invGamma/>
                  </a:srgb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ea typeface="宋体" pitchFamily="2" charset="-122"/>
                <a:cs typeface="Arial" pitchFamily="34" charset="0"/>
              </a:endParaRPr>
            </a:p>
          </p:txBody>
        </p:sp>
      </p:grpSp>
      <p:sp>
        <p:nvSpPr>
          <p:cNvPr id="43" name="AutoShape 19"/>
          <p:cNvSpPr>
            <a:spLocks noChangeArrowheads="1"/>
          </p:cNvSpPr>
          <p:nvPr/>
        </p:nvSpPr>
        <p:spPr bwMode="gray">
          <a:xfrm>
            <a:off x="3746953" y="2432716"/>
            <a:ext cx="6738233" cy="835430"/>
          </a:xfrm>
          <a:prstGeom prst="roundRect">
            <a:avLst>
              <a:gd name="adj" fmla="val 11505"/>
            </a:avLst>
          </a:prstGeom>
          <a:solidFill>
            <a:srgbClr val="CC3399">
              <a:alpha val="50195"/>
            </a:srgbClr>
          </a:solidFill>
          <a:ln w="6350" algn="ctr">
            <a:noFill/>
            <a:prstDash val="sysDot"/>
            <a:round/>
            <a:headEnd/>
            <a:tailEnd/>
          </a:ln>
        </p:spPr>
        <p:txBody>
          <a:bodyPr wrap="none" anchor="ctr"/>
          <a:lstStyle/>
          <a:p>
            <a:pPr algn="ctr"/>
            <a:endParaRPr lang="zh-CN" altLang="en-US">
              <a:ea typeface="宋体" pitchFamily="2" charset="-122"/>
              <a:cs typeface="Arial" pitchFamily="34" charset="0"/>
            </a:endParaRPr>
          </a:p>
        </p:txBody>
      </p:sp>
      <p:grpSp>
        <p:nvGrpSpPr>
          <p:cNvPr id="44" name="Group 20"/>
          <p:cNvGrpSpPr>
            <a:grpSpLocks/>
          </p:cNvGrpSpPr>
          <p:nvPr/>
        </p:nvGrpSpPr>
        <p:grpSpPr bwMode="auto">
          <a:xfrm>
            <a:off x="1670504" y="2424777"/>
            <a:ext cx="2909180" cy="835431"/>
            <a:chOff x="370" y="2169"/>
            <a:chExt cx="1836" cy="433"/>
          </a:xfrm>
        </p:grpSpPr>
        <p:sp>
          <p:nvSpPr>
            <p:cNvPr id="45" name="AutoShape 21"/>
            <p:cNvSpPr>
              <a:spLocks noChangeArrowheads="1"/>
            </p:cNvSpPr>
            <p:nvPr/>
          </p:nvSpPr>
          <p:spPr bwMode="gray">
            <a:xfrm>
              <a:off x="1963" y="2264"/>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zh-CN" altLang="en-US">
                <a:ea typeface="宋体" pitchFamily="2" charset="-122"/>
                <a:cs typeface="Arial" pitchFamily="34" charset="0"/>
              </a:endParaRPr>
            </a:p>
          </p:txBody>
        </p:sp>
        <p:sp>
          <p:nvSpPr>
            <p:cNvPr id="46" name="Freeform 22"/>
            <p:cNvSpPr>
              <a:spLocks/>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CC3399">
                    <a:gamma/>
                    <a:shade val="63529"/>
                    <a:invGamma/>
                  </a:srgbClr>
                </a:gs>
                <a:gs pos="50000">
                  <a:srgbClr val="CC3399"/>
                </a:gs>
                <a:gs pos="100000">
                  <a:srgbClr val="CC3399">
                    <a:gamma/>
                    <a:shade val="63529"/>
                    <a:invGamma/>
                  </a:srgbClr>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endParaRPr lang="zh-CN" altLang="en-US">
                <a:ea typeface="宋体" pitchFamily="2" charset="-122"/>
                <a:cs typeface="Arial" pitchFamily="34" charset="0"/>
              </a:endParaRPr>
            </a:p>
          </p:txBody>
        </p:sp>
      </p:grpSp>
      <p:sp>
        <p:nvSpPr>
          <p:cNvPr id="47" name="Rectangle 26"/>
          <p:cNvSpPr>
            <a:spLocks noChangeArrowheads="1"/>
          </p:cNvSpPr>
          <p:nvPr/>
        </p:nvSpPr>
        <p:spPr bwMode="gray">
          <a:xfrm>
            <a:off x="1650625" y="1577227"/>
            <a:ext cx="2437029" cy="400110"/>
          </a:xfrm>
          <a:prstGeom prst="rect">
            <a:avLst/>
          </a:prstGeom>
          <a:noFill/>
          <a:ln w="9525" algn="ctr">
            <a:noFill/>
            <a:miter lim="800000"/>
            <a:headEnd/>
            <a:tailEnd/>
          </a:ln>
          <a:effectLst/>
        </p:spPr>
        <p:txBody>
          <a:bodyPr wrap="square">
            <a:spAutoFit/>
          </a:bodyPr>
          <a:lstStyle/>
          <a:p>
            <a:pPr algn="ctr" eaLnBrk="0" hangingPunct="0">
              <a:defRPr/>
            </a:pPr>
            <a:r>
              <a:rPr lang="zh-CN" altLang="zh-CN" sz="2000" b="1" dirty="0">
                <a:solidFill>
                  <a:schemeClr val="bg1"/>
                </a:solidFill>
                <a:latin typeface="微软雅黑" panose="020B0503020204020204" pitchFamily="34" charset="-122"/>
                <a:ea typeface="微软雅黑" panose="020B0503020204020204" pitchFamily="34" charset="-122"/>
              </a:rPr>
              <a:t>达成一个目标</a:t>
            </a:r>
            <a:endParaRPr lang="en-US" sz="2000" b="1"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1" name="Text Box 31"/>
          <p:cNvSpPr txBox="1">
            <a:spLocks noChangeArrowheads="1"/>
          </p:cNvSpPr>
          <p:nvPr/>
        </p:nvSpPr>
        <p:spPr bwMode="auto">
          <a:xfrm>
            <a:off x="4782079" y="1506646"/>
            <a:ext cx="5703107" cy="646331"/>
          </a:xfrm>
          <a:prstGeom prst="rect">
            <a:avLst/>
          </a:prstGeom>
          <a:noFill/>
          <a:ln w="9525" algn="ctr">
            <a:noFill/>
            <a:miter lim="800000"/>
            <a:headEnd/>
            <a:tailEnd/>
          </a:ln>
        </p:spPr>
        <p:txBody>
          <a:bodyPr wrap="square">
            <a:spAutoFit/>
          </a:bodyPr>
          <a:lstStyle/>
          <a:p>
            <a:pPr eaLnBrk="0" hangingPunct="0"/>
            <a:r>
              <a:rPr lang="zh-CN" altLang="en-US" dirty="0" smtClean="0">
                <a:solidFill>
                  <a:srgbClr val="000000"/>
                </a:solidFill>
                <a:latin typeface="微软雅黑" panose="020B0503020204020204" pitchFamily="34" charset="-122"/>
                <a:ea typeface="微软雅黑" panose="020B0503020204020204" pitchFamily="34" charset="-122"/>
                <a:cs typeface="Arial" pitchFamily="34" charset="0"/>
              </a:rPr>
              <a:t>达成</a:t>
            </a:r>
            <a:r>
              <a:rPr lang="zh-CN" altLang="en-US" dirty="0">
                <a:solidFill>
                  <a:srgbClr val="000000"/>
                </a:solidFill>
                <a:latin typeface="微软雅黑" panose="020B0503020204020204" pitchFamily="34" charset="-122"/>
                <a:ea typeface="微软雅黑" panose="020B0503020204020204" pitchFamily="34" charset="-122"/>
                <a:cs typeface="Arial" pitchFamily="34" charset="0"/>
              </a:rPr>
              <a:t>一个目标：总结“十三五”，面向“十四五”，做好三年任期考核目标；</a:t>
            </a: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2" name="Text Box 32"/>
          <p:cNvSpPr txBox="1">
            <a:spLocks noChangeArrowheads="1"/>
          </p:cNvSpPr>
          <p:nvPr/>
        </p:nvSpPr>
        <p:spPr bwMode="auto">
          <a:xfrm>
            <a:off x="4657465" y="2515730"/>
            <a:ext cx="5677052" cy="646331"/>
          </a:xfrm>
          <a:prstGeom prst="rect">
            <a:avLst/>
          </a:prstGeom>
          <a:noFill/>
          <a:ln w="9525" algn="ctr">
            <a:noFill/>
            <a:miter lim="800000"/>
            <a:headEnd/>
            <a:tailEnd/>
          </a:ln>
        </p:spPr>
        <p:txBody>
          <a:bodyPr wrap="square">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cs typeface="Arial" pitchFamily="34" charset="0"/>
              </a:rPr>
              <a:t>根据学院事业发展的需要，制定学院中层干部、青年教师培训培养计划；</a:t>
            </a: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3" name="Text Box 34"/>
          <p:cNvSpPr txBox="1">
            <a:spLocks noChangeArrowheads="1"/>
          </p:cNvSpPr>
          <p:nvPr/>
        </p:nvSpPr>
        <p:spPr bwMode="auto">
          <a:xfrm>
            <a:off x="4657465" y="3565333"/>
            <a:ext cx="5740524" cy="646331"/>
          </a:xfrm>
          <a:prstGeom prst="rect">
            <a:avLst/>
          </a:prstGeom>
          <a:noFill/>
          <a:ln w="9525" algn="ctr">
            <a:noFill/>
            <a:miter lim="800000"/>
            <a:headEnd/>
            <a:tailEnd/>
          </a:ln>
        </p:spPr>
        <p:txBody>
          <a:bodyPr wrap="square">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cs typeface="Arial" pitchFamily="34" charset="0"/>
              </a:rPr>
              <a:t>重构二级学院的行政服务体系与流程再造，启动相关信息化建设；</a:t>
            </a: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4" name="Text Box 35"/>
          <p:cNvSpPr txBox="1">
            <a:spLocks noChangeArrowheads="1"/>
          </p:cNvSpPr>
          <p:nvPr/>
        </p:nvSpPr>
        <p:spPr bwMode="auto">
          <a:xfrm>
            <a:off x="4706029" y="4656300"/>
            <a:ext cx="5789346" cy="646331"/>
          </a:xfrm>
          <a:prstGeom prst="rect">
            <a:avLst/>
          </a:prstGeom>
          <a:noFill/>
          <a:ln w="9525" algn="ctr">
            <a:noFill/>
            <a:miter lim="800000"/>
            <a:headEnd/>
            <a:tailEnd/>
          </a:ln>
        </p:spPr>
        <p:txBody>
          <a:bodyPr wrap="square">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cs typeface="Arial" pitchFamily="34" charset="0"/>
              </a:rPr>
              <a:t>根据学校安排，在电子电气工程学院进行大类招生试点工作，目前正有条不紊地进行推进。</a:t>
            </a: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5" name="Rectangle 26"/>
          <p:cNvSpPr>
            <a:spLocks noChangeArrowheads="1"/>
          </p:cNvSpPr>
          <p:nvPr/>
        </p:nvSpPr>
        <p:spPr bwMode="gray">
          <a:xfrm>
            <a:off x="1659321" y="2646344"/>
            <a:ext cx="2437029" cy="400110"/>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chemeClr val="bg1"/>
                </a:solidFill>
                <a:latin typeface="微软雅黑" panose="020B0503020204020204" pitchFamily="34" charset="-122"/>
                <a:ea typeface="微软雅黑" panose="020B0503020204020204" pitchFamily="34" charset="-122"/>
              </a:rPr>
              <a:t>制定</a:t>
            </a:r>
            <a:r>
              <a:rPr lang="zh-CN" altLang="en-US" sz="2000" b="1" dirty="0">
                <a:solidFill>
                  <a:schemeClr val="bg1"/>
                </a:solidFill>
                <a:latin typeface="微软雅黑" panose="020B0503020204020204" pitchFamily="34" charset="-122"/>
                <a:ea typeface="微软雅黑" panose="020B0503020204020204" pitchFamily="34" charset="-122"/>
              </a:rPr>
              <a:t>一份计划</a:t>
            </a:r>
            <a:endParaRPr lang="en-US" sz="2000" b="1"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6" name="Rectangle 26"/>
          <p:cNvSpPr>
            <a:spLocks noChangeArrowheads="1"/>
          </p:cNvSpPr>
          <p:nvPr/>
        </p:nvSpPr>
        <p:spPr bwMode="gray">
          <a:xfrm>
            <a:off x="1690493" y="3659199"/>
            <a:ext cx="2437029" cy="400110"/>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chemeClr val="bg1"/>
                </a:solidFill>
                <a:latin typeface="微软雅黑" panose="020B0503020204020204" pitchFamily="34" charset="-122"/>
                <a:ea typeface="微软雅黑" panose="020B0503020204020204" pitchFamily="34" charset="-122"/>
              </a:rPr>
              <a:t>优化</a:t>
            </a:r>
            <a:r>
              <a:rPr lang="zh-CN" altLang="en-US" sz="2000" b="1" dirty="0">
                <a:solidFill>
                  <a:schemeClr val="bg1"/>
                </a:solidFill>
                <a:latin typeface="微软雅黑" panose="020B0503020204020204" pitchFamily="34" charset="-122"/>
                <a:ea typeface="微软雅黑" panose="020B0503020204020204" pitchFamily="34" charset="-122"/>
              </a:rPr>
              <a:t>一套流程</a:t>
            </a:r>
            <a:endParaRPr lang="en-US" sz="2000" b="1"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7" name="Rectangle 26"/>
          <p:cNvSpPr>
            <a:spLocks noChangeArrowheads="1"/>
          </p:cNvSpPr>
          <p:nvPr/>
        </p:nvSpPr>
        <p:spPr bwMode="gray">
          <a:xfrm>
            <a:off x="1707886" y="4779410"/>
            <a:ext cx="2437029" cy="400110"/>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chemeClr val="bg1"/>
                </a:solidFill>
                <a:latin typeface="微软雅黑" panose="020B0503020204020204" pitchFamily="34" charset="-122"/>
                <a:ea typeface="微软雅黑" panose="020B0503020204020204" pitchFamily="34" charset="-122"/>
              </a:rPr>
              <a:t>推进</a:t>
            </a:r>
            <a:r>
              <a:rPr lang="zh-CN" altLang="en-US" sz="2000" b="1" dirty="0">
                <a:solidFill>
                  <a:schemeClr val="bg1"/>
                </a:solidFill>
                <a:latin typeface="微软雅黑" panose="020B0503020204020204" pitchFamily="34" charset="-122"/>
                <a:ea typeface="微软雅黑" panose="020B0503020204020204" pitchFamily="34" charset="-122"/>
              </a:rPr>
              <a:t>一项试点</a:t>
            </a:r>
            <a:endParaRPr lang="en-US" sz="2000" b="1"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103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055440" y="1671291"/>
            <a:ext cx="30243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1055440" y="779542"/>
            <a:ext cx="2574925" cy="646331"/>
          </a:xfrm>
          <a:prstGeom prst="rect">
            <a:avLst/>
          </a:prstGeom>
          <a:noFill/>
        </p:spPr>
        <p:txBody>
          <a:bodyPr wrap="square">
            <a:spAutoFit/>
          </a:bodyPr>
          <a:lstStyle/>
          <a:p>
            <a:pPr>
              <a:defRPr/>
            </a:pPr>
            <a:r>
              <a:rPr lang="zh-CN" altLang="en-US" sz="36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汇报提纲</a:t>
            </a:r>
          </a:p>
        </p:txBody>
      </p:sp>
      <p:sp>
        <p:nvSpPr>
          <p:cNvPr id="9" name="TextBox 5"/>
          <p:cNvSpPr txBox="1"/>
          <p:nvPr/>
        </p:nvSpPr>
        <p:spPr>
          <a:xfrm>
            <a:off x="1504851" y="1895467"/>
            <a:ext cx="2574925" cy="461963"/>
          </a:xfrm>
          <a:prstGeom prst="rect">
            <a:avLst/>
          </a:prstGeom>
          <a:noFill/>
        </p:spPr>
        <p:txBody>
          <a:bodyPr wrap="square">
            <a:spAutoFit/>
          </a:bodyPr>
          <a:lstStyle/>
          <a:p>
            <a:pPr algn="r">
              <a:defRPr/>
            </a:pPr>
            <a:r>
              <a:rPr lang="en-US" altLang="zh-CN"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Contents</a:t>
            </a:r>
            <a:endParaRPr lang="zh-CN" altLang="en-US"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cxnSp>
        <p:nvCxnSpPr>
          <p:cNvPr id="11" name="直接连接符 10"/>
          <p:cNvCxnSpPr/>
          <p:nvPr/>
        </p:nvCxnSpPr>
        <p:spPr>
          <a:xfrm flipH="1">
            <a:off x="4473582" y="1440309"/>
            <a:ext cx="3022" cy="41955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70141" y="1501055"/>
            <a:ext cx="3586638"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目的及意义</a:t>
            </a:r>
          </a:p>
        </p:txBody>
      </p:sp>
      <p:sp>
        <p:nvSpPr>
          <p:cNvPr id="15" name="矩形 14"/>
          <p:cNvSpPr/>
          <p:nvPr/>
        </p:nvSpPr>
        <p:spPr>
          <a:xfrm>
            <a:off x="4914157" y="1327537"/>
            <a:ext cx="453487"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grpSp>
        <p:nvGrpSpPr>
          <p:cNvPr id="12" name="组合 11"/>
          <p:cNvGrpSpPr/>
          <p:nvPr/>
        </p:nvGrpSpPr>
        <p:grpSpPr>
          <a:xfrm>
            <a:off x="4770141" y="2201806"/>
            <a:ext cx="3586368" cy="808493"/>
            <a:chOff x="4584102" y="2030323"/>
            <a:chExt cx="4320480" cy="808493"/>
          </a:xfrm>
        </p:grpSpPr>
        <p:sp>
          <p:nvSpPr>
            <p:cNvPr id="16" name="矩形 15"/>
            <p:cNvSpPr/>
            <p:nvPr/>
          </p:nvSpPr>
          <p:spPr>
            <a:xfrm>
              <a:off x="4584102" y="2203841"/>
              <a:ext cx="4320480" cy="6349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调研的过程</a:t>
              </a:r>
            </a:p>
          </p:txBody>
        </p:sp>
        <p:sp>
          <p:nvSpPr>
            <p:cNvPr id="17" name="矩形 16"/>
            <p:cNvSpPr/>
            <p:nvPr/>
          </p:nvSpPr>
          <p:spPr>
            <a:xfrm>
              <a:off x="4728118" y="2030323"/>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grpSp>
      <p:grpSp>
        <p:nvGrpSpPr>
          <p:cNvPr id="10" name="组合 9"/>
          <p:cNvGrpSpPr/>
          <p:nvPr/>
        </p:nvGrpSpPr>
        <p:grpSpPr>
          <a:xfrm>
            <a:off x="4769871" y="3075648"/>
            <a:ext cx="3586638" cy="808493"/>
            <a:chOff x="4583832" y="2934062"/>
            <a:chExt cx="4320480" cy="808493"/>
          </a:xfrm>
        </p:grpSpPr>
        <p:sp>
          <p:nvSpPr>
            <p:cNvPr id="18" name="矩形 17"/>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发现的问题</a:t>
              </a:r>
            </a:p>
          </p:txBody>
        </p:sp>
        <p:sp>
          <p:nvSpPr>
            <p:cNvPr id="19" name="矩形 18"/>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3</a:t>
              </a:r>
              <a:endParaRPr lang="zh-CN" altLang="en-US" sz="2800" dirty="0"/>
            </a:p>
          </p:txBody>
        </p:sp>
      </p:grpSp>
      <p:sp>
        <p:nvSpPr>
          <p:cNvPr id="34" name="矩形 33"/>
          <p:cNvSpPr>
            <a:spLocks noChangeArrowheads="1"/>
          </p:cNvSpPr>
          <p:nvPr/>
        </p:nvSpPr>
        <p:spPr bwMode="auto">
          <a:xfrm flipV="1">
            <a:off x="15875" y="6315472"/>
            <a:ext cx="12176125" cy="182563"/>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4769871" y="3958464"/>
            <a:ext cx="3586638" cy="808493"/>
            <a:chOff x="4583832" y="2934062"/>
            <a:chExt cx="4320480" cy="808493"/>
          </a:xfrm>
        </p:grpSpPr>
        <p:sp>
          <p:nvSpPr>
            <p:cNvPr id="21" name="矩形 20"/>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形成的成果</a:t>
              </a:r>
            </a:p>
          </p:txBody>
        </p:sp>
        <p:sp>
          <p:nvSpPr>
            <p:cNvPr id="22" name="矩形 21"/>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4</a:t>
              </a:r>
              <a:endParaRPr lang="zh-CN" altLang="en-US" sz="2800" dirty="0"/>
            </a:p>
          </p:txBody>
        </p:sp>
      </p:grpSp>
      <p:grpSp>
        <p:nvGrpSpPr>
          <p:cNvPr id="23" name="组合 22">
            <a:extLst>
              <a:ext uri="{FF2B5EF4-FFF2-40B4-BE49-F238E27FC236}">
                <a16:creationId xmlns="" xmlns:a16="http://schemas.microsoft.com/office/drawing/2014/main" id="{54086281-0F0E-4A51-8903-C176922A6FEA}"/>
              </a:ext>
            </a:extLst>
          </p:cNvPr>
          <p:cNvGrpSpPr/>
          <p:nvPr/>
        </p:nvGrpSpPr>
        <p:grpSpPr>
          <a:xfrm>
            <a:off x="4769871" y="4847698"/>
            <a:ext cx="3586638" cy="808493"/>
            <a:chOff x="4583832" y="2934062"/>
            <a:chExt cx="4320480" cy="808493"/>
          </a:xfrm>
        </p:grpSpPr>
        <p:sp>
          <p:nvSpPr>
            <p:cNvPr id="26" name="矩形 25">
              <a:extLst>
                <a:ext uri="{FF2B5EF4-FFF2-40B4-BE49-F238E27FC236}">
                  <a16:creationId xmlns="" xmlns:a16="http://schemas.microsoft.com/office/drawing/2014/main" id="{87AAA8B8-4D21-4B3E-AD63-A3FFFDFEE57F}"/>
                </a:ext>
              </a:extLst>
            </p:cNvPr>
            <p:cNvSpPr/>
            <p:nvPr/>
          </p:nvSpPr>
          <p:spPr>
            <a:xfrm>
              <a:off x="4583832" y="3107580"/>
              <a:ext cx="4320480" cy="634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改进的举措</a:t>
              </a:r>
            </a:p>
          </p:txBody>
        </p:sp>
        <p:sp>
          <p:nvSpPr>
            <p:cNvPr id="27" name="矩形 26">
              <a:extLst>
                <a:ext uri="{FF2B5EF4-FFF2-40B4-BE49-F238E27FC236}">
                  <a16:creationId xmlns="" xmlns:a16="http://schemas.microsoft.com/office/drawing/2014/main" id="{457A160A-64CF-43A7-8558-15417D3405D3}"/>
                </a:ext>
              </a:extLst>
            </p:cNvPr>
            <p:cNvSpPr/>
            <p:nvPr/>
          </p:nvSpPr>
          <p:spPr>
            <a:xfrm>
              <a:off x="4727848" y="2934062"/>
              <a:ext cx="576064" cy="66447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5</a:t>
              </a:r>
              <a:endParaRPr lang="zh-CN" altLang="en-US" sz="2800" dirty="0"/>
            </a:p>
          </p:txBody>
        </p:sp>
      </p:grpSp>
      <p:grpSp>
        <p:nvGrpSpPr>
          <p:cNvPr id="28" name="组合 9">
            <a:extLst>
              <a:ext uri="{FF2B5EF4-FFF2-40B4-BE49-F238E27FC236}">
                <a16:creationId xmlns="" xmlns:a16="http://schemas.microsoft.com/office/drawing/2014/main" id="{7092B236-DDA9-4B90-B3AC-B372D4CB20B2}"/>
              </a:ext>
            </a:extLst>
          </p:cNvPr>
          <p:cNvGrpSpPr/>
          <p:nvPr/>
        </p:nvGrpSpPr>
        <p:grpSpPr bwMode="auto">
          <a:xfrm>
            <a:off x="0" y="223832"/>
            <a:ext cx="12176125" cy="153431"/>
            <a:chOff x="14402" y="584623"/>
            <a:chExt cx="12177598" cy="153792"/>
          </a:xfrm>
          <a:solidFill>
            <a:schemeClr val="accent2"/>
          </a:solidFill>
        </p:grpSpPr>
        <p:sp>
          <p:nvSpPr>
            <p:cNvPr id="30" name="矩形 29">
              <a:extLst>
                <a:ext uri="{FF2B5EF4-FFF2-40B4-BE49-F238E27FC236}">
                  <a16:creationId xmlns="" xmlns:a16="http://schemas.microsoft.com/office/drawing/2014/main" id="{FBF89728-1E63-4123-94D7-E8F32090D474}"/>
                </a:ext>
              </a:extLst>
            </p:cNvPr>
            <p:cNvSpPr>
              <a:spLocks noChangeArrowheads="1"/>
            </p:cNvSpPr>
            <p:nvPr/>
          </p:nvSpPr>
          <p:spPr bwMode="auto">
            <a:xfrm flipV="1">
              <a:off x="14402" y="692269"/>
              <a:ext cx="12177598" cy="46146"/>
            </a:xfrm>
            <a:prstGeom prst="rect">
              <a:avLst/>
            </a:prstGeom>
            <a:solidFill>
              <a:srgbClr val="FFC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9">
              <a:extLst>
                <a:ext uri="{FF2B5EF4-FFF2-40B4-BE49-F238E27FC236}">
                  <a16:creationId xmlns="" xmlns:a16="http://schemas.microsoft.com/office/drawing/2014/main" id="{40586E35-5280-4500-AD8B-7AAB61D68D97}"/>
                </a:ext>
              </a:extLst>
            </p:cNvPr>
            <p:cNvSpPr>
              <a:spLocks noChangeArrowheads="1"/>
            </p:cNvSpPr>
            <p:nvPr/>
          </p:nvSpPr>
          <p:spPr bwMode="auto">
            <a:xfrm flipV="1">
              <a:off x="14403" y="584623"/>
              <a:ext cx="12177597" cy="45719"/>
            </a:xfrm>
            <a:prstGeom prst="rect">
              <a:avLst/>
            </a:prstGeom>
            <a:solidFill>
              <a:srgbClr val="C00000"/>
            </a:solidFill>
            <a:ln w="952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813490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69CBA38-348B-44AE-AC4E-F51E1633FF88}"/>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Box 20">
            <a:extLst>
              <a:ext uri="{FF2B5EF4-FFF2-40B4-BE49-F238E27FC236}">
                <a16:creationId xmlns="" xmlns:a16="http://schemas.microsoft.com/office/drawing/2014/main" id="{AB8872E4-3C56-464E-B553-379EB804E963}"/>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smtClean="0">
                <a:latin typeface="微软雅黑" panose="020B0503020204020204" pitchFamily="34" charset="-122"/>
                <a:ea typeface="微软雅黑" panose="020B0503020204020204" pitchFamily="34" charset="-122"/>
              </a:rPr>
              <a:t>后续改进措施</a:t>
            </a:r>
            <a:endParaRPr lang="zh-CN" altLang="en-US" sz="36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 xmlns:a16="http://schemas.microsoft.com/office/drawing/2014/main" id="{B1EDCFA4-DF13-4FB4-BB11-957D7F05FA2B}"/>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grpSp>
        <p:nvGrpSpPr>
          <p:cNvPr id="6" name="组合 5"/>
          <p:cNvGrpSpPr/>
          <p:nvPr/>
        </p:nvGrpSpPr>
        <p:grpSpPr>
          <a:xfrm>
            <a:off x="1020706" y="1342488"/>
            <a:ext cx="4762307" cy="4474603"/>
            <a:chOff x="1311602" y="2077144"/>
            <a:chExt cx="7334024" cy="5368515"/>
          </a:xfrm>
        </p:grpSpPr>
        <p:grpSp>
          <p:nvGrpSpPr>
            <p:cNvPr id="7" name="组合 6"/>
            <p:cNvGrpSpPr/>
            <p:nvPr/>
          </p:nvGrpSpPr>
          <p:grpSpPr bwMode="auto">
            <a:xfrm>
              <a:off x="1441956" y="2265031"/>
              <a:ext cx="7203670" cy="4973640"/>
              <a:chOff x="2264029" y="3842537"/>
              <a:chExt cx="6882614" cy="936004"/>
            </a:xfrm>
          </p:grpSpPr>
          <p:sp>
            <p:nvSpPr>
              <p:cNvPr id="9" name="矩形 8"/>
              <p:cNvSpPr/>
              <p:nvPr/>
            </p:nvSpPr>
            <p:spPr bwMode="auto">
              <a:xfrm>
                <a:off x="2264029" y="3842537"/>
                <a:ext cx="6882614" cy="936004"/>
              </a:xfrm>
              <a:prstGeom prst="rect">
                <a:avLst/>
              </a:prstGeom>
              <a:solidFill>
                <a:srgbClr val="EEECE1"/>
              </a:solidFill>
              <a:ln w="25400" cap="flat" cmpd="sng" algn="ctr">
                <a:noFill/>
                <a:prstDash val="dash"/>
              </a:ln>
              <a:effectLst>
                <a:outerShdw blurRad="63500" sx="102000" sy="102000" algn="ctr" rotWithShape="0">
                  <a:prstClr val="black">
                    <a:alpha val="40000"/>
                  </a:prstClr>
                </a:outerShdw>
              </a:effectLst>
            </p:spPr>
            <p:txBody>
              <a:bodyP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0" name="矩形 7"/>
              <p:cNvSpPr>
                <a:spLocks noChangeArrowheads="1"/>
              </p:cNvSpPr>
              <p:nvPr/>
            </p:nvSpPr>
            <p:spPr bwMode="auto">
              <a:xfrm>
                <a:off x="2724791" y="3874491"/>
                <a:ext cx="6020534" cy="86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kern="0" dirty="0" smtClean="0">
                    <a:solidFill>
                      <a:srgbClr val="C00000"/>
                    </a:solidFill>
                    <a:latin typeface="微软雅黑" panose="020B0503020204020204" pitchFamily="34" charset="-122"/>
                    <a:ea typeface="微软雅黑" panose="020B0503020204020204" pitchFamily="34" charset="-122"/>
                  </a:rPr>
                  <a:t>       针对</a:t>
                </a:r>
                <a:r>
                  <a:rPr lang="zh-CN" altLang="en-US" kern="0" dirty="0">
                    <a:solidFill>
                      <a:srgbClr val="C00000"/>
                    </a:solidFill>
                    <a:latin typeface="微软雅黑" panose="020B0503020204020204" pitchFamily="34" charset="-122"/>
                    <a:ea typeface="微软雅黑" panose="020B0503020204020204" pitchFamily="34" charset="-122"/>
                  </a:rPr>
                  <a:t>前期调研整理出的问题清单和整改清单，认真学习习近平新时代中国特色社会主义思想，认真学习各级教育大会精神，把握当代教育发展趋势，研究提出具有针对性、操作性的可行解决方案，形成问题解决清单，建立工作台账，并把调研成果转化为有效提高执行力和竞争力的动能，从而全面推进一流学院建设。</a:t>
                </a:r>
              </a:p>
            </p:txBody>
          </p:sp>
        </p:grpSp>
        <p:sp>
          <p:nvSpPr>
            <p:cNvPr id="8" name="矩形 7"/>
            <p:cNvSpPr/>
            <p:nvPr/>
          </p:nvSpPr>
          <p:spPr>
            <a:xfrm>
              <a:off x="1311602" y="2077144"/>
              <a:ext cx="303546" cy="5368515"/>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sp>
        <p:nvSpPr>
          <p:cNvPr id="81" name="AutoShape 2"/>
          <p:cNvSpPr>
            <a:spLocks noChangeArrowheads="1"/>
          </p:cNvSpPr>
          <p:nvPr/>
        </p:nvSpPr>
        <p:spPr bwMode="gray">
          <a:xfrm flipV="1">
            <a:off x="6339894" y="3674607"/>
            <a:ext cx="2655888" cy="1830388"/>
          </a:xfrm>
          <a:prstGeom prst="triangle">
            <a:avLst>
              <a:gd name="adj" fmla="val 50000"/>
            </a:avLst>
          </a:prstGeom>
          <a:gradFill rotWithShape="1">
            <a:gsLst>
              <a:gs pos="0">
                <a:srgbClr val="77B7E7"/>
              </a:gs>
              <a:gs pos="100000">
                <a:srgbClr val="77B7E7">
                  <a:gamma/>
                  <a:shade val="50980"/>
                  <a:invGamma/>
                </a:srgbClr>
              </a:gs>
            </a:gsLst>
            <a:lin ang="18900000" scaled="1"/>
          </a:gradFill>
          <a:ln w="28575" algn="ctr">
            <a:solidFill>
              <a:srgbClr val="FFFFFF"/>
            </a:solidFill>
            <a:miter lim="800000"/>
            <a:headEnd/>
            <a:tailEnd/>
          </a:ln>
          <a:effectLst>
            <a:outerShdw dist="35921" dir="2700000" algn="ctr" rotWithShape="0">
              <a:srgbClr val="DDDDDD"/>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3"/>
          <p:cNvSpPr>
            <a:spLocks noChangeArrowheads="1"/>
          </p:cNvSpPr>
          <p:nvPr/>
        </p:nvSpPr>
        <p:spPr bwMode="gray">
          <a:xfrm>
            <a:off x="9133894" y="1798182"/>
            <a:ext cx="2655888" cy="1830388"/>
          </a:xfrm>
          <a:prstGeom prst="triangle">
            <a:avLst>
              <a:gd name="adj" fmla="val 50000"/>
            </a:avLst>
          </a:prstGeom>
          <a:gradFill rotWithShape="1">
            <a:gsLst>
              <a:gs pos="0">
                <a:srgbClr val="9999FF">
                  <a:gamma/>
                  <a:shade val="82353"/>
                  <a:invGamma/>
                </a:srgbClr>
              </a:gs>
              <a:gs pos="100000">
                <a:srgbClr val="9999FF"/>
              </a:gs>
            </a:gsLst>
            <a:lin ang="18900000" scaled="1"/>
          </a:gradFill>
          <a:ln w="28575" algn="ctr">
            <a:solidFill>
              <a:srgbClr val="FFFFFF"/>
            </a:solidFill>
            <a:miter lim="800000"/>
            <a:headEnd/>
            <a:tailEnd/>
          </a:ln>
          <a:effectLst>
            <a:outerShdw dist="35921" dir="2700000" algn="ctr" rotWithShape="0">
              <a:srgbClr val="DDDDDD"/>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4"/>
          <p:cNvSpPr>
            <a:spLocks noChangeArrowheads="1"/>
          </p:cNvSpPr>
          <p:nvPr/>
        </p:nvSpPr>
        <p:spPr bwMode="gray">
          <a:xfrm>
            <a:off x="6341482" y="1798182"/>
            <a:ext cx="2655887" cy="1830388"/>
          </a:xfrm>
          <a:prstGeom prst="triangle">
            <a:avLst>
              <a:gd name="adj" fmla="val 50000"/>
            </a:avLst>
          </a:prstGeom>
          <a:gradFill rotWithShape="1">
            <a:gsLst>
              <a:gs pos="0">
                <a:srgbClr val="9999FF"/>
              </a:gs>
              <a:gs pos="100000">
                <a:srgbClr val="9999FF">
                  <a:gamma/>
                  <a:shade val="76078"/>
                  <a:invGamma/>
                </a:srgbClr>
              </a:gs>
            </a:gsLst>
            <a:lin ang="2700000" scaled="1"/>
          </a:gradFill>
          <a:ln w="28575" algn="ctr">
            <a:solidFill>
              <a:srgbClr val="FFFFFF"/>
            </a:solidFill>
            <a:miter lim="800000"/>
            <a:headEnd/>
            <a:tailEnd/>
          </a:ln>
          <a:effectLst>
            <a:outerShdw dist="35921" dir="2700000" algn="ctr" rotWithShape="0">
              <a:srgbClr val="DDDDDD"/>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AutoShape 5"/>
          <p:cNvSpPr>
            <a:spLocks noChangeArrowheads="1"/>
          </p:cNvSpPr>
          <p:nvPr/>
        </p:nvSpPr>
        <p:spPr bwMode="gray">
          <a:xfrm flipV="1">
            <a:off x="7740069" y="1795007"/>
            <a:ext cx="2655888" cy="1830388"/>
          </a:xfrm>
          <a:prstGeom prst="triangle">
            <a:avLst>
              <a:gd name="adj" fmla="val 50000"/>
            </a:avLst>
          </a:prstGeom>
          <a:gradFill rotWithShape="1">
            <a:gsLst>
              <a:gs pos="0">
                <a:srgbClr val="9999FF">
                  <a:gamma/>
                  <a:shade val="60392"/>
                  <a:invGamma/>
                </a:srgbClr>
              </a:gs>
              <a:gs pos="100000">
                <a:srgbClr val="9999FF"/>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AutoShape 6"/>
          <p:cNvSpPr>
            <a:spLocks noChangeArrowheads="1"/>
          </p:cNvSpPr>
          <p:nvPr/>
        </p:nvSpPr>
        <p:spPr bwMode="gray">
          <a:xfrm>
            <a:off x="7735307" y="3671432"/>
            <a:ext cx="2655887" cy="1830388"/>
          </a:xfrm>
          <a:prstGeom prst="triangle">
            <a:avLst>
              <a:gd name="adj" fmla="val 50000"/>
            </a:avLst>
          </a:prstGeom>
          <a:gradFill rotWithShape="1">
            <a:gsLst>
              <a:gs pos="0">
                <a:srgbClr val="77B7E7">
                  <a:gamma/>
                  <a:shade val="76078"/>
                  <a:invGamma/>
                </a:srgbClr>
              </a:gs>
              <a:gs pos="100000">
                <a:srgbClr val="77B7E7"/>
              </a:gs>
            </a:gsLst>
            <a:lin ang="5400000" scaled="1"/>
          </a:gradFill>
          <a:ln w="28575" algn="ctr">
            <a:solidFill>
              <a:srgbClr val="FFFFFF"/>
            </a:solidFill>
            <a:miter lim="800000"/>
            <a:headEnd/>
            <a:tailEnd/>
          </a:ln>
          <a:effectLst>
            <a:outerShdw dist="35921" dir="2700000" algn="ctr" rotWithShape="0">
              <a:srgbClr val="DDDDDD"/>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AutoShape 7"/>
          <p:cNvSpPr>
            <a:spLocks noChangeArrowheads="1"/>
          </p:cNvSpPr>
          <p:nvPr/>
        </p:nvSpPr>
        <p:spPr bwMode="gray">
          <a:xfrm flipV="1">
            <a:off x="9130719" y="3674607"/>
            <a:ext cx="2654300" cy="1830388"/>
          </a:xfrm>
          <a:prstGeom prst="triangle">
            <a:avLst>
              <a:gd name="adj" fmla="val 50000"/>
            </a:avLst>
          </a:prstGeom>
          <a:gradFill rotWithShape="1">
            <a:gsLst>
              <a:gs pos="0">
                <a:srgbClr val="77B7E7">
                  <a:gamma/>
                  <a:shade val="72941"/>
                  <a:invGamma/>
                </a:srgbClr>
              </a:gs>
              <a:gs pos="100000">
                <a:srgbClr val="77B7E7"/>
              </a:gs>
            </a:gsLst>
            <a:lin ang="2700000" scaled="1"/>
          </a:gradFill>
          <a:ln w="28575" algn="ctr">
            <a:solidFill>
              <a:srgbClr val="FFFFFF"/>
            </a:solidFill>
            <a:miter lim="800000"/>
            <a:headEnd/>
            <a:tailEnd/>
          </a:ln>
          <a:effectLst>
            <a:outerShdw dist="35921" dir="2700000" algn="ctr" rotWithShape="0">
              <a:srgbClr val="DDDDDD"/>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Rectangle 8"/>
          <p:cNvSpPr>
            <a:spLocks noChangeArrowheads="1"/>
          </p:cNvSpPr>
          <p:nvPr/>
        </p:nvSpPr>
        <p:spPr bwMode="gray">
          <a:xfrm>
            <a:off x="8188454" y="1899797"/>
            <a:ext cx="1747128" cy="830997"/>
          </a:xfrm>
          <a:prstGeom prst="rect">
            <a:avLst/>
          </a:prstGeom>
          <a:noFill/>
          <a:ln w="9525" algn="ctr">
            <a:noFill/>
            <a:miter lim="800000"/>
            <a:headEnd/>
            <a:tailEnd/>
          </a:ln>
          <a:effectLst/>
        </p:spPr>
        <p:txBody>
          <a:bodyPr wrap="square">
            <a:spAutoFit/>
          </a:bodyPr>
          <a:lstStyle/>
          <a:p>
            <a:pPr algn="ctr" eaLnBrk="0" hangingPunct="0"/>
            <a:r>
              <a:rPr lang="zh-CN" altLang="en-US" sz="1600" b="1" dirty="0" smtClean="0">
                <a:solidFill>
                  <a:schemeClr val="bg1"/>
                </a:solidFill>
                <a:latin typeface="微软雅黑" panose="020B0503020204020204" pitchFamily="34" charset="-122"/>
                <a:ea typeface="微软雅黑" panose="020B0503020204020204" pitchFamily="34" charset="-122"/>
                <a:cs typeface="Arial" pitchFamily="34" charset="0"/>
              </a:rPr>
              <a:t>不断</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探索推进一流学院建设的机制体制创新</a:t>
            </a:r>
          </a:p>
        </p:txBody>
      </p:sp>
      <p:sp>
        <p:nvSpPr>
          <p:cNvPr id="90" name="Rectangle 11"/>
          <p:cNvSpPr>
            <a:spLocks noChangeArrowheads="1"/>
          </p:cNvSpPr>
          <p:nvPr/>
        </p:nvSpPr>
        <p:spPr bwMode="gray">
          <a:xfrm>
            <a:off x="9911389" y="3853031"/>
            <a:ext cx="1255718" cy="830997"/>
          </a:xfrm>
          <a:prstGeom prst="rect">
            <a:avLst/>
          </a:prstGeom>
          <a:noFill/>
          <a:ln w="9525" algn="ctr">
            <a:noFill/>
            <a:miter lim="800000"/>
            <a:headEnd/>
            <a:tailEnd/>
          </a:ln>
          <a:effectLst/>
        </p:spPr>
        <p:txBody>
          <a:bodyPr wrap="square">
            <a:spAutoFit/>
          </a:bodyPr>
          <a:lstStyle/>
          <a:p>
            <a:pPr algn="ctr"/>
            <a:r>
              <a:rPr lang="zh-CN" altLang="zh-CN" sz="1600" b="1" dirty="0">
                <a:solidFill>
                  <a:schemeClr val="bg1"/>
                </a:solidFill>
                <a:latin typeface="微软雅黑" panose="020B0503020204020204" pitchFamily="34" charset="-122"/>
                <a:ea typeface="微软雅黑" panose="020B0503020204020204" pitchFamily="34" charset="-122"/>
                <a:cs typeface="Arial" pitchFamily="34" charset="0"/>
              </a:rPr>
              <a:t>优化学院服务体系与管理流程</a:t>
            </a:r>
            <a:endParaRPr lang="en-US" altLang="zh-CN"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92" name="Rectangle 19"/>
          <p:cNvSpPr>
            <a:spLocks noChangeArrowheads="1"/>
          </p:cNvSpPr>
          <p:nvPr/>
        </p:nvSpPr>
        <p:spPr bwMode="gray">
          <a:xfrm>
            <a:off x="9838051" y="2691786"/>
            <a:ext cx="1450874" cy="830997"/>
          </a:xfrm>
          <a:prstGeom prst="rect">
            <a:avLst/>
          </a:prstGeom>
          <a:noFill/>
          <a:ln w="9525" algn="ctr">
            <a:noFill/>
            <a:miter lim="800000"/>
            <a:headEnd/>
            <a:tailEnd/>
          </a:ln>
          <a:effectLst/>
        </p:spPr>
        <p:txBody>
          <a:bodyPr wrap="square">
            <a:spAutoFit/>
          </a:bodyPr>
          <a:lstStyle/>
          <a:p>
            <a:pPr algn="ctr"/>
            <a:r>
              <a:rPr lang="zh-CN" altLang="zh-CN" sz="1600" b="1" dirty="0">
                <a:solidFill>
                  <a:schemeClr val="bg1"/>
                </a:solidFill>
                <a:latin typeface="微软雅黑" panose="020B0503020204020204" pitchFamily="34" charset="-122"/>
                <a:ea typeface="微软雅黑" panose="020B0503020204020204" pitchFamily="34" charset="-122"/>
                <a:cs typeface="Arial" pitchFamily="34" charset="0"/>
              </a:rPr>
              <a:t>不断提高科学规划与顶层设计水平</a:t>
            </a:r>
            <a:endPar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nvGrpSpPr>
          <p:cNvPr id="93" name="Group 20"/>
          <p:cNvGrpSpPr>
            <a:grpSpLocks/>
          </p:cNvGrpSpPr>
          <p:nvPr/>
        </p:nvGrpSpPr>
        <p:grpSpPr bwMode="auto">
          <a:xfrm>
            <a:off x="8078207" y="2995157"/>
            <a:ext cx="1920875" cy="1289050"/>
            <a:chOff x="2363" y="2075"/>
            <a:chExt cx="1210" cy="812"/>
          </a:xfrm>
        </p:grpSpPr>
        <p:sp>
          <p:nvSpPr>
            <p:cNvPr id="94"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AutoShape 22"/>
            <p:cNvSpPr>
              <a:spLocks noChangeArrowheads="1"/>
            </p:cNvSpPr>
            <p:nvPr/>
          </p:nvSpPr>
          <p:spPr bwMode="gray">
            <a:xfrm>
              <a:off x="2395" y="2095"/>
              <a:ext cx="1138" cy="764"/>
            </a:xfrm>
            <a:prstGeom prst="hexagon">
              <a:avLst>
                <a:gd name="adj" fmla="val 37238"/>
                <a:gd name="vf" fmla="val 115470"/>
              </a:avLst>
            </a:prstGeom>
            <a:solidFill>
              <a:srgbClr val="F8F8F8"/>
            </a:solidFill>
            <a:ln w="19050" algn="ctr">
              <a:solidFill>
                <a:srgbClr val="F8F8F8"/>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7" name="矩形 96"/>
          <p:cNvSpPr/>
          <p:nvPr/>
        </p:nvSpPr>
        <p:spPr>
          <a:xfrm>
            <a:off x="8337566" y="1221407"/>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sp>
        <p:nvSpPr>
          <p:cNvPr id="98" name="矩形 97"/>
          <p:cNvSpPr/>
          <p:nvPr/>
        </p:nvSpPr>
        <p:spPr>
          <a:xfrm>
            <a:off x="11017027" y="2036414"/>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2</a:t>
            </a:r>
            <a:endParaRPr lang="zh-CN" altLang="en-US" sz="2800" dirty="0"/>
          </a:p>
        </p:txBody>
      </p:sp>
      <p:sp>
        <p:nvSpPr>
          <p:cNvPr id="99" name="矩形 98"/>
          <p:cNvSpPr/>
          <p:nvPr/>
        </p:nvSpPr>
        <p:spPr>
          <a:xfrm>
            <a:off x="11192285" y="3854256"/>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3</a:t>
            </a:r>
            <a:endParaRPr lang="zh-CN" altLang="en-US" sz="2800" dirty="0"/>
          </a:p>
        </p:txBody>
      </p:sp>
      <p:sp>
        <p:nvSpPr>
          <p:cNvPr id="100" name="矩形 99"/>
          <p:cNvSpPr/>
          <p:nvPr/>
        </p:nvSpPr>
        <p:spPr>
          <a:xfrm>
            <a:off x="8579547" y="4232393"/>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4</a:t>
            </a:r>
            <a:endParaRPr lang="zh-CN" altLang="en-US" sz="2800" dirty="0"/>
          </a:p>
        </p:txBody>
      </p:sp>
      <p:sp>
        <p:nvSpPr>
          <p:cNvPr id="101" name="矩形 100"/>
          <p:cNvSpPr/>
          <p:nvPr/>
        </p:nvSpPr>
        <p:spPr>
          <a:xfrm>
            <a:off x="6617815" y="3814028"/>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5</a:t>
            </a:r>
            <a:endParaRPr lang="zh-CN" altLang="en-US" sz="2800" dirty="0"/>
          </a:p>
        </p:txBody>
      </p:sp>
      <p:sp>
        <p:nvSpPr>
          <p:cNvPr id="102" name="矩形 101"/>
          <p:cNvSpPr/>
          <p:nvPr/>
        </p:nvSpPr>
        <p:spPr>
          <a:xfrm>
            <a:off x="6659761" y="2098441"/>
            <a:ext cx="350515" cy="63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6</a:t>
            </a:r>
            <a:endParaRPr lang="zh-CN" altLang="en-US" sz="2800" dirty="0"/>
          </a:p>
        </p:txBody>
      </p:sp>
      <p:sp>
        <p:nvSpPr>
          <p:cNvPr id="122" name="Rectangle 11"/>
          <p:cNvSpPr>
            <a:spLocks noChangeArrowheads="1"/>
          </p:cNvSpPr>
          <p:nvPr/>
        </p:nvSpPr>
        <p:spPr bwMode="gray">
          <a:xfrm>
            <a:off x="8655671" y="4812733"/>
            <a:ext cx="1255718" cy="584775"/>
          </a:xfrm>
          <a:prstGeom prst="rect">
            <a:avLst/>
          </a:prstGeom>
          <a:noFill/>
          <a:ln w="9525" algn="ctr">
            <a:noFill/>
            <a:miter lim="800000"/>
            <a:headEnd/>
            <a:tailEnd/>
          </a:ln>
          <a:effectLst/>
        </p:spPr>
        <p:txBody>
          <a:bodyPr wrap="square">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cs typeface="Arial" pitchFamily="34" charset="0"/>
              </a:rPr>
              <a:t>大力</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引进与培养人才</a:t>
            </a:r>
            <a:endParaRPr lang="en-US" altLang="zh-CN"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23" name="Rectangle 11"/>
          <p:cNvSpPr>
            <a:spLocks noChangeArrowheads="1"/>
          </p:cNvSpPr>
          <p:nvPr/>
        </p:nvSpPr>
        <p:spPr bwMode="gray">
          <a:xfrm>
            <a:off x="7010276" y="4015851"/>
            <a:ext cx="1255718" cy="584775"/>
          </a:xfrm>
          <a:prstGeom prst="rect">
            <a:avLst/>
          </a:prstGeom>
          <a:noFill/>
          <a:ln w="9525" algn="ctr">
            <a:noFill/>
            <a:miter lim="800000"/>
            <a:headEnd/>
            <a:tailEnd/>
          </a:ln>
          <a:effectLst/>
        </p:spPr>
        <p:txBody>
          <a:bodyPr wrap="square">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cs typeface="Arial" pitchFamily="34" charset="0"/>
              </a:rPr>
              <a:t>加强</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中层干部培养力度</a:t>
            </a:r>
            <a:endParaRPr lang="en-US" altLang="zh-CN"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24" name="Rectangle 11"/>
          <p:cNvSpPr>
            <a:spLocks noChangeArrowheads="1"/>
          </p:cNvSpPr>
          <p:nvPr/>
        </p:nvSpPr>
        <p:spPr bwMode="gray">
          <a:xfrm>
            <a:off x="6916153" y="2770238"/>
            <a:ext cx="1437319" cy="584775"/>
          </a:xfrm>
          <a:prstGeom prst="rect">
            <a:avLst/>
          </a:prstGeom>
          <a:noFill/>
          <a:ln w="9525" algn="ctr">
            <a:noFill/>
            <a:miter lim="800000"/>
            <a:headEnd/>
            <a:tailEnd/>
          </a:ln>
          <a:effectLst/>
        </p:spPr>
        <p:txBody>
          <a:bodyPr wrap="square">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cs typeface="Arial" pitchFamily="34" charset="0"/>
              </a:rPr>
              <a:t>加强</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制度建设与文化建设</a:t>
            </a:r>
            <a:endParaRPr lang="en-US" altLang="zh-CN"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26" name="Rectangle 23"/>
          <p:cNvSpPr>
            <a:spLocks noChangeArrowheads="1"/>
          </p:cNvSpPr>
          <p:nvPr/>
        </p:nvSpPr>
        <p:spPr bwMode="auto">
          <a:xfrm>
            <a:off x="8410889" y="3368739"/>
            <a:ext cx="1289050" cy="492443"/>
          </a:xfrm>
          <a:prstGeom prst="rect">
            <a:avLst/>
          </a:prstGeom>
          <a:noFill/>
          <a:ln w="9525">
            <a:noFill/>
            <a:miter lim="800000"/>
            <a:headEnd/>
            <a:tailEnd/>
          </a:ln>
          <a:effectLst/>
        </p:spPr>
        <p:txBody>
          <a:bodyPr>
            <a:spAutoFit/>
          </a:bodyPr>
          <a:lstStyle/>
          <a:p>
            <a:pPr algn="ctr"/>
            <a:r>
              <a:rPr lang="zh-CN" altLang="en-US" sz="26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举  措</a:t>
            </a:r>
            <a:endParaRPr lang="en-US" altLang="zh-CN" sz="2600" b="1" dirty="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1670240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94" y="1657114"/>
            <a:ext cx="12204700" cy="3140038"/>
            <a:chOff x="0" y="1354008"/>
            <a:chExt cx="9144000" cy="3394205"/>
          </a:xfrm>
        </p:grpSpPr>
        <p:sp>
          <p:nvSpPr>
            <p:cNvPr id="7" name="矩形 6"/>
            <p:cNvSpPr/>
            <p:nvPr/>
          </p:nvSpPr>
          <p:spPr bwMode="auto">
            <a:xfrm>
              <a:off x="0" y="1354008"/>
              <a:ext cx="9144000" cy="30972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a:defRPr/>
              </a:pPr>
              <a:endParaRPr lang="zh-CN" altLang="en-US">
                <a:solidFill>
                  <a:prstClr val="white"/>
                </a:solidFill>
              </a:endParaRPr>
            </a:p>
          </p:txBody>
        </p:sp>
        <p:grpSp>
          <p:nvGrpSpPr>
            <p:cNvPr id="8" name="组合 7"/>
            <p:cNvGrpSpPr/>
            <p:nvPr/>
          </p:nvGrpSpPr>
          <p:grpSpPr bwMode="auto">
            <a:xfrm>
              <a:off x="369314" y="1583381"/>
              <a:ext cx="8405370" cy="3164832"/>
              <a:chOff x="-177801" y="684213"/>
              <a:chExt cx="10882314" cy="4872038"/>
            </a:xfrm>
            <a:solidFill>
              <a:schemeClr val="tx1">
                <a:lumMod val="50000"/>
                <a:lumOff val="50000"/>
                <a:alpha val="8000"/>
              </a:schemeClr>
            </a:solidFill>
          </p:grpSpPr>
          <p:sp>
            <p:nvSpPr>
              <p:cNvPr id="32"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3"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4"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5"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6"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7"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8"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9"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0"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1"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2"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3" name="Freeform 121"/>
              <p:cNvSpPr/>
              <p:nvPr/>
            </p:nvSpPr>
            <p:spPr bwMode="auto">
              <a:xfrm>
                <a:off x="1333946"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4"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5"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6"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7"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8"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49"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0"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1"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2"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3"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4"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5"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6"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7"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8"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59"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0"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1"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2"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3"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4"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5"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6"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7"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8"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69"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0"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1"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2"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3"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4"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5"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6"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7"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8"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79"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0"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1"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2"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3"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4"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5"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6"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7"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8"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89"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0"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1"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2"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3"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4"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5"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6"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7"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8"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99"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0"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1"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2"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3"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4"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5"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6"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7"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8"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09"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0"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1"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2"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3"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14"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nvGrpSpPr>
            <p:cNvPr id="9" name="组合 8"/>
            <p:cNvGrpSpPr/>
            <p:nvPr/>
          </p:nvGrpSpPr>
          <p:grpSpPr bwMode="auto">
            <a:xfrm>
              <a:off x="726454" y="2075441"/>
              <a:ext cx="7373938" cy="1880377"/>
              <a:chOff x="1144517" y="747324"/>
              <a:chExt cx="8070382" cy="2058465"/>
            </a:xfrm>
          </p:grpSpPr>
          <p:sp>
            <p:nvSpPr>
              <p:cNvPr id="10" name="Freeform 198"/>
              <p:cNvSpPr/>
              <p:nvPr/>
            </p:nvSpPr>
            <p:spPr bwMode="auto">
              <a:xfrm>
                <a:off x="1424274" y="1024813"/>
                <a:ext cx="7641643" cy="1670600"/>
              </a:xfrm>
              <a:custGeom>
                <a:avLst/>
                <a:gdLst>
                  <a:gd name="T0" fmla="*/ 0 w 5447"/>
                  <a:gd name="T1" fmla="*/ 424 h 1555"/>
                  <a:gd name="T2" fmla="*/ 2629 w 5447"/>
                  <a:gd name="T3" fmla="*/ 1147 h 1555"/>
                  <a:gd name="T4" fmla="*/ 3855 w 5447"/>
                  <a:gd name="T5" fmla="*/ 0 h 1555"/>
                  <a:gd name="T6" fmla="*/ 5447 w 5447"/>
                  <a:gd name="T7" fmla="*/ 1555 h 1555"/>
                  <a:gd name="connsiteX0" fmla="*/ 0 w 10000"/>
                  <a:gd name="connsiteY0" fmla="*/ 2727 h 10278"/>
                  <a:gd name="connsiteX1" fmla="*/ 4827 w 10000"/>
                  <a:gd name="connsiteY1" fmla="*/ 7376 h 10278"/>
                  <a:gd name="connsiteX2" fmla="*/ 7077 w 10000"/>
                  <a:gd name="connsiteY2" fmla="*/ 0 h 10278"/>
                  <a:gd name="connsiteX3" fmla="*/ 9732 w 10000"/>
                  <a:gd name="connsiteY3" fmla="*/ 10184 h 10278"/>
                  <a:gd name="connsiteX4" fmla="*/ 10000 w 10000"/>
                  <a:gd name="connsiteY4" fmla="*/ 10000 h 10278"/>
                  <a:gd name="connsiteX0-1" fmla="*/ 0 w 11527"/>
                  <a:gd name="connsiteY0-2" fmla="*/ 2727 h 10203"/>
                  <a:gd name="connsiteX1-3" fmla="*/ 4827 w 11527"/>
                  <a:gd name="connsiteY1-4" fmla="*/ 7376 h 10203"/>
                  <a:gd name="connsiteX2-5" fmla="*/ 7077 w 11527"/>
                  <a:gd name="connsiteY2-6" fmla="*/ 0 h 10203"/>
                  <a:gd name="connsiteX3-7" fmla="*/ 9732 w 11527"/>
                  <a:gd name="connsiteY3-8" fmla="*/ 10184 h 10203"/>
                  <a:gd name="connsiteX4-9" fmla="*/ 11527 w 11527"/>
                  <a:gd name="connsiteY4-10" fmla="*/ 5473 h 10203"/>
                  <a:gd name="connsiteX0-11" fmla="*/ 0 w 11527"/>
                  <a:gd name="connsiteY0-12" fmla="*/ 2727 h 9910"/>
                  <a:gd name="connsiteX1-13" fmla="*/ 4827 w 11527"/>
                  <a:gd name="connsiteY1-14" fmla="*/ 7376 h 9910"/>
                  <a:gd name="connsiteX2-15" fmla="*/ 7077 w 11527"/>
                  <a:gd name="connsiteY2-16" fmla="*/ 0 h 9910"/>
                  <a:gd name="connsiteX3-17" fmla="*/ 10001 w 11527"/>
                  <a:gd name="connsiteY3-18" fmla="*/ 9890 h 9910"/>
                  <a:gd name="connsiteX4-19" fmla="*/ 11527 w 11527"/>
                  <a:gd name="connsiteY4-20" fmla="*/ 5473 h 9910"/>
                  <a:gd name="connsiteX0-21" fmla="*/ 0 w 10000"/>
                  <a:gd name="connsiteY0-22" fmla="*/ 2752 h 10059"/>
                  <a:gd name="connsiteX1-23" fmla="*/ 4188 w 10000"/>
                  <a:gd name="connsiteY1-24" fmla="*/ 7443 h 10059"/>
                  <a:gd name="connsiteX2-25" fmla="*/ 6139 w 10000"/>
                  <a:gd name="connsiteY2-26" fmla="*/ 0 h 10059"/>
                  <a:gd name="connsiteX3-27" fmla="*/ 8691 w 10000"/>
                  <a:gd name="connsiteY3-28" fmla="*/ 10039 h 10059"/>
                  <a:gd name="connsiteX4-29" fmla="*/ 10000 w 10000"/>
                  <a:gd name="connsiteY4-30" fmla="*/ 5523 h 10059"/>
                  <a:gd name="connsiteX0-31" fmla="*/ 0 w 10000"/>
                  <a:gd name="connsiteY0-32" fmla="*/ 2752 h 10063"/>
                  <a:gd name="connsiteX1-33" fmla="*/ 4188 w 10000"/>
                  <a:gd name="connsiteY1-34" fmla="*/ 7443 h 10063"/>
                  <a:gd name="connsiteX2-35" fmla="*/ 6139 w 10000"/>
                  <a:gd name="connsiteY2-36" fmla="*/ 0 h 10063"/>
                  <a:gd name="connsiteX3-37" fmla="*/ 8691 w 10000"/>
                  <a:gd name="connsiteY3-38" fmla="*/ 10039 h 10063"/>
                  <a:gd name="connsiteX4-39" fmla="*/ 10000 w 10000"/>
                  <a:gd name="connsiteY4-40" fmla="*/ 5523 h 10063"/>
                  <a:gd name="connsiteX0-41" fmla="*/ 0 w 10000"/>
                  <a:gd name="connsiteY0-42" fmla="*/ 2752 h 10063"/>
                  <a:gd name="connsiteX1-43" fmla="*/ 4188 w 10000"/>
                  <a:gd name="connsiteY1-44" fmla="*/ 7443 h 10063"/>
                  <a:gd name="connsiteX2-45" fmla="*/ 6139 w 10000"/>
                  <a:gd name="connsiteY2-46" fmla="*/ 0 h 10063"/>
                  <a:gd name="connsiteX3-47" fmla="*/ 8691 w 10000"/>
                  <a:gd name="connsiteY3-48" fmla="*/ 10039 h 10063"/>
                  <a:gd name="connsiteX4-49" fmla="*/ 10000 w 10000"/>
                  <a:gd name="connsiteY4-50" fmla="*/ 5523 h 10063"/>
                  <a:gd name="connsiteX0-51" fmla="*/ 0 w 10000"/>
                  <a:gd name="connsiteY0-52" fmla="*/ 2752 h 10063"/>
                  <a:gd name="connsiteX1-53" fmla="*/ 4188 w 10000"/>
                  <a:gd name="connsiteY1-54" fmla="*/ 7443 h 10063"/>
                  <a:gd name="connsiteX2-55" fmla="*/ 6139 w 10000"/>
                  <a:gd name="connsiteY2-56" fmla="*/ 0 h 10063"/>
                  <a:gd name="connsiteX3-57" fmla="*/ 8691 w 10000"/>
                  <a:gd name="connsiteY3-58" fmla="*/ 10039 h 10063"/>
                  <a:gd name="connsiteX4-59" fmla="*/ 10000 w 10000"/>
                  <a:gd name="connsiteY4-60" fmla="*/ 5523 h 10063"/>
                  <a:gd name="connsiteX0-61" fmla="*/ 0 w 10000"/>
                  <a:gd name="connsiteY0-62" fmla="*/ 2752 h 10039"/>
                  <a:gd name="connsiteX1-63" fmla="*/ 4188 w 10000"/>
                  <a:gd name="connsiteY1-64" fmla="*/ 7443 h 10039"/>
                  <a:gd name="connsiteX2-65" fmla="*/ 6139 w 10000"/>
                  <a:gd name="connsiteY2-66" fmla="*/ 0 h 10039"/>
                  <a:gd name="connsiteX3-67" fmla="*/ 8691 w 10000"/>
                  <a:gd name="connsiteY3-68" fmla="*/ 10039 h 10039"/>
                  <a:gd name="connsiteX4-69" fmla="*/ 10000 w 10000"/>
                  <a:gd name="connsiteY4-70" fmla="*/ 5523 h 10039"/>
                  <a:gd name="connsiteX0-71" fmla="*/ 0 w 10074"/>
                  <a:gd name="connsiteY0-72" fmla="*/ 2752 h 10039"/>
                  <a:gd name="connsiteX1-73" fmla="*/ 4188 w 10074"/>
                  <a:gd name="connsiteY1-74" fmla="*/ 7443 h 10039"/>
                  <a:gd name="connsiteX2-75" fmla="*/ 6139 w 10074"/>
                  <a:gd name="connsiteY2-76" fmla="*/ 0 h 10039"/>
                  <a:gd name="connsiteX3-77" fmla="*/ 8691 w 10074"/>
                  <a:gd name="connsiteY3-78" fmla="*/ 10039 h 10039"/>
                  <a:gd name="connsiteX4-79" fmla="*/ 10074 w 10074"/>
                  <a:gd name="connsiteY4-80" fmla="*/ 5220 h 10039"/>
                  <a:gd name="connsiteX0-81" fmla="*/ 0 w 10074"/>
                  <a:gd name="connsiteY0-82" fmla="*/ 2752 h 10039"/>
                  <a:gd name="connsiteX1-83" fmla="*/ 4188 w 10074"/>
                  <a:gd name="connsiteY1-84" fmla="*/ 7443 h 10039"/>
                  <a:gd name="connsiteX2-85" fmla="*/ 6139 w 10074"/>
                  <a:gd name="connsiteY2-86" fmla="*/ 0 h 10039"/>
                  <a:gd name="connsiteX3-87" fmla="*/ 8691 w 10074"/>
                  <a:gd name="connsiteY3-88" fmla="*/ 10039 h 10039"/>
                  <a:gd name="connsiteX4-89" fmla="*/ 10074 w 10074"/>
                  <a:gd name="connsiteY4-90" fmla="*/ 5220 h 10039"/>
                  <a:gd name="connsiteX0-91" fmla="*/ 0 w 10901"/>
                  <a:gd name="connsiteY0-92" fmla="*/ 2752 h 10039"/>
                  <a:gd name="connsiteX1-93" fmla="*/ 4188 w 10901"/>
                  <a:gd name="connsiteY1-94" fmla="*/ 7443 h 10039"/>
                  <a:gd name="connsiteX2-95" fmla="*/ 6139 w 10901"/>
                  <a:gd name="connsiteY2-96" fmla="*/ 0 h 10039"/>
                  <a:gd name="connsiteX3-97" fmla="*/ 8691 w 10901"/>
                  <a:gd name="connsiteY3-98" fmla="*/ 10039 h 10039"/>
                  <a:gd name="connsiteX4-99" fmla="*/ 10901 w 10901"/>
                  <a:gd name="connsiteY4-100" fmla="*/ 4871 h 10039"/>
                  <a:gd name="connsiteX0-101" fmla="*/ 0 w 10712"/>
                  <a:gd name="connsiteY0-102" fmla="*/ 2752 h 10039"/>
                  <a:gd name="connsiteX1-103" fmla="*/ 4188 w 10712"/>
                  <a:gd name="connsiteY1-104" fmla="*/ 7443 h 10039"/>
                  <a:gd name="connsiteX2-105" fmla="*/ 6139 w 10712"/>
                  <a:gd name="connsiteY2-106" fmla="*/ 0 h 10039"/>
                  <a:gd name="connsiteX3-107" fmla="*/ 8691 w 10712"/>
                  <a:gd name="connsiteY3-108" fmla="*/ 10039 h 10039"/>
                  <a:gd name="connsiteX4-109" fmla="*/ 10712 w 10712"/>
                  <a:gd name="connsiteY4-110" fmla="*/ 5242 h 10039"/>
                  <a:gd name="connsiteX0-111" fmla="*/ 0 w 10615"/>
                  <a:gd name="connsiteY0-112" fmla="*/ 2752 h 10039"/>
                  <a:gd name="connsiteX1-113" fmla="*/ 4188 w 10615"/>
                  <a:gd name="connsiteY1-114" fmla="*/ 7443 h 10039"/>
                  <a:gd name="connsiteX2-115" fmla="*/ 6139 w 10615"/>
                  <a:gd name="connsiteY2-116" fmla="*/ 0 h 10039"/>
                  <a:gd name="connsiteX3-117" fmla="*/ 8691 w 10615"/>
                  <a:gd name="connsiteY3-118" fmla="*/ 10039 h 10039"/>
                  <a:gd name="connsiteX4-119" fmla="*/ 10615 w 10615"/>
                  <a:gd name="connsiteY4-120" fmla="*/ 3112 h 100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15" h="10039">
                    <a:moveTo>
                      <a:pt x="0" y="2752"/>
                    </a:moveTo>
                    <a:lnTo>
                      <a:pt x="4188" y="7443"/>
                    </a:lnTo>
                    <a:lnTo>
                      <a:pt x="6139" y="0"/>
                    </a:lnTo>
                    <a:cubicBezTo>
                      <a:pt x="6898" y="2971"/>
                      <a:pt x="7415" y="5019"/>
                      <a:pt x="8691" y="10039"/>
                    </a:cubicBezTo>
                    <a:cubicBezTo>
                      <a:pt x="8827" y="9724"/>
                      <a:pt x="10466" y="3627"/>
                      <a:pt x="10615" y="3112"/>
                    </a:cubicBezTo>
                  </a:path>
                </a:pathLst>
              </a:custGeom>
              <a:noFill/>
              <a:ln w="3175" cap="flat">
                <a:solidFill>
                  <a:srgbClr val="C00000"/>
                </a:solidFill>
                <a:prstDash val="solid"/>
                <a:miter lim="800000"/>
              </a:ln>
              <a:effectLst>
                <a:glow rad="38100">
                  <a:schemeClr val="bg1">
                    <a:alpha val="10000"/>
                  </a:schemeClr>
                </a:glow>
              </a:effectLst>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nvGrpSpPr>
              <p:cNvPr id="11" name="组合 10"/>
              <p:cNvGrpSpPr/>
              <p:nvPr/>
            </p:nvGrpSpPr>
            <p:grpSpPr>
              <a:xfrm>
                <a:off x="3936982" y="1764992"/>
                <a:ext cx="947050" cy="972203"/>
                <a:chOff x="3920315" y="1818530"/>
                <a:chExt cx="947050" cy="891986"/>
              </a:xfrm>
              <a:effectLst>
                <a:glow rad="88900">
                  <a:schemeClr val="bg1">
                    <a:alpha val="10000"/>
                  </a:schemeClr>
                </a:glow>
              </a:effectLst>
            </p:grpSpPr>
            <p:sp>
              <p:nvSpPr>
                <p:cNvPr id="27" name="Oval 199"/>
                <p:cNvSpPr>
                  <a:spLocks noChangeArrowheads="1"/>
                </p:cNvSpPr>
                <p:nvPr/>
              </p:nvSpPr>
              <p:spPr bwMode="auto">
                <a:xfrm>
                  <a:off x="3920315" y="1818530"/>
                  <a:ext cx="947050" cy="891986"/>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8" name="Oval 200"/>
                <p:cNvSpPr>
                  <a:spLocks noChangeArrowheads="1"/>
                </p:cNvSpPr>
                <p:nvPr/>
              </p:nvSpPr>
              <p:spPr bwMode="auto">
                <a:xfrm>
                  <a:off x="4154211" y="2038827"/>
                  <a:ext cx="476965" cy="449233"/>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9" name="Oval 201"/>
                <p:cNvSpPr>
                  <a:spLocks noChangeArrowheads="1"/>
                </p:cNvSpPr>
                <p:nvPr/>
              </p:nvSpPr>
              <p:spPr bwMode="auto">
                <a:xfrm>
                  <a:off x="4226443" y="2106860"/>
                  <a:ext cx="332499" cy="313167"/>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0" name="Oval 202"/>
                <p:cNvSpPr>
                  <a:spLocks noChangeArrowheads="1"/>
                </p:cNvSpPr>
                <p:nvPr/>
              </p:nvSpPr>
              <p:spPr bwMode="auto">
                <a:xfrm>
                  <a:off x="4326193" y="2200810"/>
                  <a:ext cx="135293" cy="127427"/>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31" name="Oval 203"/>
                <p:cNvSpPr>
                  <a:spLocks noChangeArrowheads="1"/>
                </p:cNvSpPr>
                <p:nvPr/>
              </p:nvSpPr>
              <p:spPr bwMode="auto">
                <a:xfrm>
                  <a:off x="4347978" y="2222407"/>
                  <a:ext cx="90578" cy="85311"/>
                </a:xfrm>
                <a:prstGeom prst="ellipse">
                  <a:avLst/>
                </a:prstGeom>
                <a:solidFill>
                  <a:srgbClr val="C00000">
                    <a:alpha val="14000"/>
                  </a:srgbClr>
                </a:solidFill>
                <a:ln w="3175" cap="flat">
                  <a:solidFill>
                    <a:srgbClr val="C00000"/>
                  </a:solidFill>
                  <a:prstDash val="solid"/>
                  <a:miter lim="800000"/>
                </a:ln>
                <a:effectLst>
                  <a:glow rad="88900">
                    <a:schemeClr val="bg1">
                      <a:alpha val="10000"/>
                    </a:schemeClr>
                  </a:glow>
                </a:effec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nvGrpSpPr>
              <p:cNvPr id="12" name="组合 11"/>
              <p:cNvGrpSpPr/>
              <p:nvPr/>
            </p:nvGrpSpPr>
            <p:grpSpPr>
              <a:xfrm>
                <a:off x="5541536" y="747324"/>
                <a:ext cx="604232" cy="600290"/>
                <a:chOff x="5541536" y="741883"/>
                <a:chExt cx="604232" cy="568020"/>
              </a:xfrm>
              <a:effectLst>
                <a:glow rad="88900">
                  <a:schemeClr val="bg1">
                    <a:alpha val="10000"/>
                  </a:schemeClr>
                </a:glow>
              </a:effectLst>
            </p:grpSpPr>
            <p:sp>
              <p:nvSpPr>
                <p:cNvPr id="23" name="Oval 204"/>
                <p:cNvSpPr>
                  <a:spLocks noChangeArrowheads="1"/>
                </p:cNvSpPr>
                <p:nvPr/>
              </p:nvSpPr>
              <p:spPr bwMode="auto">
                <a:xfrm>
                  <a:off x="5708933" y="899546"/>
                  <a:ext cx="268293" cy="252693"/>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4" name="Oval 205"/>
                <p:cNvSpPr>
                  <a:spLocks noChangeArrowheads="1"/>
                </p:cNvSpPr>
                <p:nvPr/>
              </p:nvSpPr>
              <p:spPr bwMode="auto">
                <a:xfrm>
                  <a:off x="5541536" y="741883"/>
                  <a:ext cx="604232" cy="568020"/>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5" name="Oval 206"/>
                <p:cNvSpPr>
                  <a:spLocks noChangeArrowheads="1"/>
                </p:cNvSpPr>
                <p:nvPr/>
              </p:nvSpPr>
              <p:spPr bwMode="auto">
                <a:xfrm>
                  <a:off x="5770846" y="956780"/>
                  <a:ext cx="145612" cy="136066"/>
                </a:xfrm>
                <a:prstGeom prst="ellipse">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defRPr/>
                  </a:pPr>
                  <a:endParaRPr lang="zh-CN" altLang="en-US">
                    <a:solidFill>
                      <a:prstClr val="white"/>
                    </a:solidFill>
                  </a:endParaRPr>
                </a:p>
              </p:txBody>
            </p:sp>
            <p:sp>
              <p:nvSpPr>
                <p:cNvPr id="26" name="Oval 207"/>
                <p:cNvSpPr>
                  <a:spLocks noChangeArrowheads="1"/>
                </p:cNvSpPr>
                <p:nvPr/>
              </p:nvSpPr>
              <p:spPr bwMode="auto">
                <a:xfrm>
                  <a:off x="5798364" y="981618"/>
                  <a:ext cx="91724" cy="86391"/>
                </a:xfrm>
                <a:prstGeom prst="ellipse">
                  <a:avLst/>
                </a:prstGeom>
                <a:solidFill>
                  <a:srgbClr val="00B0F0">
                    <a:alpha val="14000"/>
                  </a:srgbClr>
                </a:solidFill>
                <a:ln w="3175" cap="flat">
                  <a:solidFill>
                    <a:srgbClr val="C00000"/>
                  </a:solidFill>
                  <a:prstDash val="solid"/>
                  <a:miter lim="800000"/>
                </a:ln>
                <a:effectLst>
                  <a:glow rad="88900">
                    <a:schemeClr val="bg1">
                      <a:alpha val="10000"/>
                    </a:schemeClr>
                  </a:glow>
                </a:effec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nvGrpSpPr>
              <p:cNvPr id="13" name="组合 12"/>
              <p:cNvGrpSpPr/>
              <p:nvPr/>
            </p:nvGrpSpPr>
            <p:grpSpPr bwMode="auto">
              <a:xfrm>
                <a:off x="1144517" y="1212854"/>
                <a:ext cx="545758" cy="544949"/>
                <a:chOff x="1144517" y="1228912"/>
                <a:chExt cx="545758" cy="516186"/>
              </a:xfrm>
            </p:grpSpPr>
            <p:sp>
              <p:nvSpPr>
                <p:cNvPr id="20" name="Oval 208"/>
                <p:cNvSpPr>
                  <a:spLocks noChangeArrowheads="1"/>
                </p:cNvSpPr>
                <p:nvPr/>
              </p:nvSpPr>
              <p:spPr bwMode="auto">
                <a:xfrm>
                  <a:off x="1366948" y="1440569"/>
                  <a:ext cx="98603" cy="92870"/>
                </a:xfrm>
                <a:prstGeom prst="ellipse">
                  <a:avLst/>
                </a:prstGeom>
                <a:solidFill>
                  <a:srgbClr val="C00000"/>
                </a:solidFill>
                <a:ln w="3175" cap="flat">
                  <a:solidFill>
                    <a:srgbClr val="C00000"/>
                  </a:solidFill>
                  <a:prstDash val="solid"/>
                  <a:miter lim="800000"/>
                </a:ln>
                <a:effectLst>
                  <a:glow rad="88900">
                    <a:schemeClr val="bg1">
                      <a:alpha val="10000"/>
                    </a:schemeClr>
                  </a:glow>
                </a:effec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1" name="Oval 209"/>
                <p:cNvSpPr>
                  <a:spLocks noChangeArrowheads="1"/>
                </p:cNvSpPr>
                <p:nvPr/>
              </p:nvSpPr>
              <p:spPr bwMode="auto">
                <a:xfrm>
                  <a:off x="1144517" y="1228912"/>
                  <a:ext cx="545758" cy="516186"/>
                </a:xfrm>
                <a:prstGeom prst="ellipse">
                  <a:avLst/>
                </a:prstGeom>
                <a:noFill/>
                <a:ln w="3175" cap="flat">
                  <a:solidFill>
                    <a:srgbClr val="C00000"/>
                  </a:solidFill>
                  <a:prstDash val="solid"/>
                  <a:miter lim="800000"/>
                </a:ln>
                <a:effectLst>
                  <a:glow rad="88900">
                    <a:schemeClr val="bg1">
                      <a:alpha val="10000"/>
                    </a:schemeClr>
                  </a:glow>
                </a:effectLst>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22" name="Oval 210"/>
                <p:cNvSpPr>
                  <a:spLocks noChangeArrowheads="1"/>
                </p:cNvSpPr>
                <p:nvPr/>
              </p:nvSpPr>
              <p:spPr bwMode="auto">
                <a:xfrm>
                  <a:off x="1386439" y="1457848"/>
                  <a:ext cx="61914" cy="59393"/>
                </a:xfrm>
                <a:prstGeom prst="ellipse">
                  <a:avLst/>
                </a:prstGeom>
                <a:solidFill>
                  <a:srgbClr val="E2EBEE">
                    <a:alpha val="25098"/>
                  </a:srgbClr>
                </a:solidFill>
                <a:ln w="3175">
                  <a:solidFill>
                    <a:srgbClr val="C00000"/>
                  </a:solidFill>
                  <a:miter lim="800000"/>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solidFill>
                      <a:srgbClr val="000000"/>
                    </a:solidFill>
                  </a:endParaRPr>
                </a:p>
              </p:txBody>
            </p:sp>
          </p:grpSp>
          <p:grpSp>
            <p:nvGrpSpPr>
              <p:cNvPr id="14" name="组合 13"/>
              <p:cNvGrpSpPr/>
              <p:nvPr/>
            </p:nvGrpSpPr>
            <p:grpSpPr>
              <a:xfrm>
                <a:off x="7526478" y="1380164"/>
                <a:ext cx="1688421" cy="1425625"/>
                <a:chOff x="7519335" y="1529656"/>
                <a:chExt cx="1688421" cy="1302887"/>
              </a:xfrm>
              <a:effectLst>
                <a:glow rad="88900">
                  <a:schemeClr val="bg1">
                    <a:alpha val="10000"/>
                  </a:schemeClr>
                </a:glow>
              </a:effectLst>
            </p:grpSpPr>
            <p:sp>
              <p:nvSpPr>
                <p:cNvPr id="15" name="Oval 211"/>
                <p:cNvSpPr>
                  <a:spLocks noChangeArrowheads="1"/>
                </p:cNvSpPr>
                <p:nvPr/>
              </p:nvSpPr>
              <p:spPr bwMode="auto">
                <a:xfrm>
                  <a:off x="7619085" y="2646803"/>
                  <a:ext cx="97457" cy="91790"/>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6" name="Oval 212"/>
                <p:cNvSpPr>
                  <a:spLocks noChangeArrowheads="1"/>
                </p:cNvSpPr>
                <p:nvPr/>
              </p:nvSpPr>
              <p:spPr bwMode="auto">
                <a:xfrm>
                  <a:off x="7519335" y="2552853"/>
                  <a:ext cx="296957" cy="279690"/>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7" name="Oval 213"/>
                <p:cNvSpPr>
                  <a:spLocks noChangeArrowheads="1"/>
                </p:cNvSpPr>
                <p:nvPr/>
              </p:nvSpPr>
              <p:spPr bwMode="auto">
                <a:xfrm>
                  <a:off x="7636283" y="2664081"/>
                  <a:ext cx="61914" cy="59393"/>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8" name="Oval 212"/>
                <p:cNvSpPr>
                  <a:spLocks noChangeArrowheads="1"/>
                </p:cNvSpPr>
                <p:nvPr/>
              </p:nvSpPr>
              <p:spPr bwMode="auto">
                <a:xfrm>
                  <a:off x="8910798" y="1529656"/>
                  <a:ext cx="296958" cy="279690"/>
                </a:xfrm>
                <a:prstGeom prst="ellipse">
                  <a:avLst/>
                </a:prstGeom>
                <a:noFill/>
                <a:ln w="31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sp>
              <p:nvSpPr>
                <p:cNvPr id="19" name="Oval 213"/>
                <p:cNvSpPr>
                  <a:spLocks noChangeArrowheads="1"/>
                </p:cNvSpPr>
                <p:nvPr/>
              </p:nvSpPr>
              <p:spPr bwMode="auto">
                <a:xfrm>
                  <a:off x="9027746" y="1640885"/>
                  <a:ext cx="61914" cy="59393"/>
                </a:xfrm>
                <a:prstGeom prst="ellipse">
                  <a:avLst/>
                </a:prstGeom>
                <a:solidFill>
                  <a:srgbClr val="E2EBEE">
                    <a:alpha val="25000"/>
                  </a:srgbClr>
                </a:solidFill>
                <a:ln w="3175" cap="flat">
                  <a:solidFill>
                    <a:srgbClr val="C00000"/>
                  </a:solidFill>
                  <a:prstDash val="solid"/>
                  <a:miter lim="800000"/>
                </a:ln>
              </p:spPr>
              <p:txBody>
                <a:bodyPr/>
                <a:lstStyle>
                  <a:defPPr>
                    <a:defRPr lang="zh-CN"/>
                  </a:defPPr>
                  <a:lvl1pPr marL="0" algn="l" defTabSz="1221105" rtl="0" eaLnBrk="1" latinLnBrk="0" hangingPunct="1">
                    <a:defRPr sz="2400" kern="1200">
                      <a:solidFill>
                        <a:schemeClr val="tx1"/>
                      </a:solidFill>
                      <a:latin typeface="+mn-lt"/>
                      <a:ea typeface="+mn-ea"/>
                      <a:cs typeface="+mn-cs"/>
                    </a:defRPr>
                  </a:lvl1pPr>
                  <a:lvl2pPr marL="610870" algn="l" defTabSz="1221105" rtl="0" eaLnBrk="1" latinLnBrk="0" hangingPunct="1">
                    <a:defRPr sz="2400" kern="1200">
                      <a:solidFill>
                        <a:schemeClr val="tx1"/>
                      </a:solidFill>
                      <a:latin typeface="+mn-lt"/>
                      <a:ea typeface="+mn-ea"/>
                      <a:cs typeface="+mn-cs"/>
                    </a:defRPr>
                  </a:lvl2pPr>
                  <a:lvl3pPr marL="1221105" algn="l" defTabSz="1221105" rtl="0" eaLnBrk="1" latinLnBrk="0" hangingPunct="1">
                    <a:defRPr sz="2400" kern="1200">
                      <a:solidFill>
                        <a:schemeClr val="tx1"/>
                      </a:solidFill>
                      <a:latin typeface="+mn-lt"/>
                      <a:ea typeface="+mn-ea"/>
                      <a:cs typeface="+mn-cs"/>
                    </a:defRPr>
                  </a:lvl3pPr>
                  <a:lvl4pPr marL="1831975" algn="l" defTabSz="1221105" rtl="0" eaLnBrk="1" latinLnBrk="0" hangingPunct="1">
                    <a:defRPr sz="2400" kern="1200">
                      <a:solidFill>
                        <a:schemeClr val="tx1"/>
                      </a:solidFill>
                      <a:latin typeface="+mn-lt"/>
                      <a:ea typeface="+mn-ea"/>
                      <a:cs typeface="+mn-cs"/>
                    </a:defRPr>
                  </a:lvl4pPr>
                  <a:lvl5pPr marL="2442210" algn="l" defTabSz="1221105" rtl="0" eaLnBrk="1" latinLnBrk="0" hangingPunct="1">
                    <a:defRPr sz="2400" kern="1200">
                      <a:solidFill>
                        <a:schemeClr val="tx1"/>
                      </a:solidFill>
                      <a:latin typeface="+mn-lt"/>
                      <a:ea typeface="+mn-ea"/>
                      <a:cs typeface="+mn-cs"/>
                    </a:defRPr>
                  </a:lvl5pPr>
                  <a:lvl6pPr marL="3053080" algn="l" defTabSz="1221105" rtl="0" eaLnBrk="1" latinLnBrk="0" hangingPunct="1">
                    <a:defRPr sz="2400" kern="1200">
                      <a:solidFill>
                        <a:schemeClr val="tx1"/>
                      </a:solidFill>
                      <a:latin typeface="+mn-lt"/>
                      <a:ea typeface="+mn-ea"/>
                      <a:cs typeface="+mn-cs"/>
                    </a:defRPr>
                  </a:lvl6pPr>
                  <a:lvl7pPr marL="3663315" algn="l" defTabSz="1221105" rtl="0" eaLnBrk="1" latinLnBrk="0" hangingPunct="1">
                    <a:defRPr sz="2400" kern="1200">
                      <a:solidFill>
                        <a:schemeClr val="tx1"/>
                      </a:solidFill>
                      <a:latin typeface="+mn-lt"/>
                      <a:ea typeface="+mn-ea"/>
                      <a:cs typeface="+mn-cs"/>
                    </a:defRPr>
                  </a:lvl7pPr>
                  <a:lvl8pPr marL="4274185" algn="l" defTabSz="1221105" rtl="0" eaLnBrk="1" latinLnBrk="0" hangingPunct="1">
                    <a:defRPr sz="2400" kern="1200">
                      <a:solidFill>
                        <a:schemeClr val="tx1"/>
                      </a:solidFill>
                      <a:latin typeface="+mn-lt"/>
                      <a:ea typeface="+mn-ea"/>
                      <a:cs typeface="+mn-cs"/>
                    </a:defRPr>
                  </a:lvl8pPr>
                  <a:lvl9pPr marL="4884420" algn="l" defTabSz="1221105" rtl="0" eaLnBrk="1" latinLnBrk="0" hangingPunct="1">
                    <a:defRPr sz="2400" kern="1200">
                      <a:solidFill>
                        <a:schemeClr val="tx1"/>
                      </a:solidFill>
                      <a:latin typeface="+mn-lt"/>
                      <a:ea typeface="+mn-ea"/>
                      <a:cs typeface="+mn-cs"/>
                    </a:defRPr>
                  </a:lvl9pPr>
                </a:lstStyle>
                <a:p>
                  <a:pPr>
                    <a:defRPr/>
                  </a:pPr>
                  <a:endParaRPr lang="zh-CN" altLang="en-US">
                    <a:solidFill>
                      <a:prstClr val="black"/>
                    </a:solidFill>
                  </a:endParaRPr>
                </a:p>
              </p:txBody>
            </p:sp>
          </p:grpSp>
        </p:grpSp>
      </p:grpSp>
      <p:sp>
        <p:nvSpPr>
          <p:cNvPr id="4" name="矩形 3"/>
          <p:cNvSpPr/>
          <p:nvPr/>
        </p:nvSpPr>
        <p:spPr bwMode="auto">
          <a:xfrm>
            <a:off x="-6349" y="6745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sp>
        <p:nvSpPr>
          <p:cNvPr id="5" name="矩形 4"/>
          <p:cNvSpPr/>
          <p:nvPr/>
        </p:nvSpPr>
        <p:spPr>
          <a:xfrm>
            <a:off x="1308751" y="2365240"/>
            <a:ext cx="10187404" cy="1015663"/>
          </a:xfrm>
          <a:prstGeom prst="rect">
            <a:avLst/>
          </a:prstGeom>
        </p:spPr>
        <p:txBody>
          <a:bodyPr wrap="none">
            <a:spAutoFit/>
          </a:bodyPr>
          <a:lstStyle/>
          <a:p>
            <a:pPr lvl="0" algn="ctr"/>
            <a:r>
              <a:rPr lang="zh-CN" altLang="en-US" sz="6000" b="1" dirty="0">
                <a:solidFill>
                  <a:prstClr val="white"/>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rPr>
              <a:t>敬请各位专家领导批评指正！</a:t>
            </a:r>
          </a:p>
        </p:txBody>
      </p:sp>
      <p:pic>
        <p:nvPicPr>
          <p:cNvPr id="115" name="图片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34" y="47813"/>
            <a:ext cx="926174" cy="9354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imgsa.baidu.com/timg?image&amp;quality=80&amp;size=b9999_10000&amp;sec=1570118308756&amp;di=eb85b560425cd8105edbed81b1204f5a&amp;imgtype=jpg&amp;src=http%3A%2F%2Fimg2.imgtn.bdimg.com%2Fit%2Fu%3D3465418087%2C275283893%26fm%3D214%26gp%3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10" y="856241"/>
            <a:ext cx="8891816" cy="499801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组合 28"/>
          <p:cNvGrpSpPr/>
          <p:nvPr/>
        </p:nvGrpSpPr>
        <p:grpSpPr>
          <a:xfrm>
            <a:off x="3094668" y="1876113"/>
            <a:ext cx="8487732" cy="2615235"/>
            <a:chOff x="2539947" y="2111274"/>
            <a:chExt cx="8302222" cy="2664344"/>
          </a:xfrm>
        </p:grpSpPr>
        <p:sp>
          <p:nvSpPr>
            <p:cNvPr id="13" name="AutoShape 4"/>
            <p:cNvSpPr>
              <a:spLocks noChangeArrowheads="1"/>
            </p:cNvSpPr>
            <p:nvPr/>
          </p:nvSpPr>
          <p:spPr bwMode="gray">
            <a:xfrm>
              <a:off x="2539947" y="2111274"/>
              <a:ext cx="8302222" cy="2664344"/>
            </a:xfrm>
            <a:prstGeom prst="roundRect">
              <a:avLst>
                <a:gd name="adj" fmla="val 603"/>
              </a:avLst>
            </a:prstGeom>
            <a:gradFill rotWithShape="1">
              <a:gsLst>
                <a:gs pos="0">
                  <a:srgbClr val="FFFFFF"/>
                </a:gs>
                <a:gs pos="100000">
                  <a:srgbClr val="EAEAEA"/>
                </a:gs>
              </a:gsLst>
              <a:lin ang="5400000" scaled="1"/>
            </a:gradFill>
            <a:ln w="9525">
              <a:solidFill>
                <a:srgbClr val="DDDDDD"/>
              </a:solidFill>
              <a:round/>
            </a:ln>
            <a:effectLst>
              <a:outerShdw dist="35921" dir="2700000" algn="ctr" rotWithShape="0">
                <a:srgbClr val="808080"/>
              </a:outerShdw>
            </a:effectLst>
          </p:spPr>
          <p:txBody>
            <a:bodyPr wrap="none" anchor="ctr"/>
            <a:lstStyle/>
            <a:p>
              <a:pPr fontAlgn="base">
                <a:spcBef>
                  <a:spcPct val="0"/>
                </a:spcBef>
                <a:spcAft>
                  <a:spcPct val="0"/>
                </a:spcAft>
                <a:defRPr/>
              </a:pPr>
              <a:endParaRPr lang="zh-CN" altLang="en-US" kern="0">
                <a:solidFill>
                  <a:srgbClr val="000000"/>
                </a:solidFill>
                <a:latin typeface="Arial" panose="020B0604020202020204" pitchFamily="34" charset="0"/>
              </a:endParaRPr>
            </a:p>
          </p:txBody>
        </p:sp>
        <p:sp>
          <p:nvSpPr>
            <p:cNvPr id="14" name="Rectangle 26"/>
            <p:cNvSpPr>
              <a:spLocks noChangeArrowheads="1"/>
            </p:cNvSpPr>
            <p:nvPr/>
          </p:nvSpPr>
          <p:spPr bwMode="auto">
            <a:xfrm>
              <a:off x="2709462" y="2342727"/>
              <a:ext cx="8132707" cy="216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50000"/>
                </a:lnSpc>
                <a:spcBef>
                  <a:spcPct val="0"/>
                </a:spcBef>
                <a:spcAft>
                  <a:spcPct val="0"/>
                </a:spcAft>
                <a:tabLst>
                  <a:tab pos="1616075" algn="l"/>
                </a:tabLst>
              </a:pPr>
              <a:r>
                <a:rPr lang="zh-CN" altLang="en-US" dirty="0">
                  <a:solidFill>
                    <a:srgbClr val="000000"/>
                  </a:solidFill>
                  <a:latin typeface="微软雅黑" panose="020B0503020204020204" pitchFamily="34" charset="-122"/>
                  <a:ea typeface="微软雅黑" panose="020B0503020204020204" pitchFamily="34" charset="-122"/>
                </a:rPr>
                <a:t>       根据学校和电子电气工程学院党委“不忘初心，牢记使命”主题教育的工作安排，开展了以“如何有效提升学院执行力与竞争力”为主题的专题调研，该调研按照主题教育</a:t>
              </a:r>
              <a:r>
                <a:rPr lang="zh-CN" altLang="en-US" dirty="0">
                  <a:solidFill>
                    <a:srgbClr val="C00000"/>
                  </a:solidFill>
                  <a:latin typeface="微软雅黑" panose="020B0503020204020204" pitchFamily="34" charset="-122"/>
                  <a:ea typeface="微软雅黑" panose="020B0503020204020204" pitchFamily="34" charset="-122"/>
                </a:rPr>
                <a:t>“守初心、担使命，找差距、抓落实”</a:t>
              </a:r>
              <a:r>
                <a:rPr lang="zh-CN" altLang="en-US" dirty="0">
                  <a:solidFill>
                    <a:srgbClr val="000000"/>
                  </a:solidFill>
                  <a:latin typeface="微软雅黑" panose="020B0503020204020204" pitchFamily="34" charset="-122"/>
                  <a:ea typeface="微软雅黑" panose="020B0503020204020204" pitchFamily="34" charset="-122"/>
                </a:rPr>
                <a:t>的总要求，始终坚持</a:t>
              </a:r>
              <a:r>
                <a:rPr lang="zh-CN" altLang="en-US" dirty="0">
                  <a:solidFill>
                    <a:srgbClr val="C00000"/>
                  </a:solidFill>
                  <a:latin typeface="微软雅黑" panose="020B0503020204020204" pitchFamily="34" charset="-122"/>
                  <a:ea typeface="微软雅黑" panose="020B0503020204020204" pitchFamily="34" charset="-122"/>
                </a:rPr>
                <a:t>问题导向、效果导向、责任导向以及“奔着问题去、针对问题改”并把“改”字贯穿始终</a:t>
              </a:r>
              <a:r>
                <a:rPr lang="zh-CN" altLang="en-US" dirty="0">
                  <a:solidFill>
                    <a:srgbClr val="000000"/>
                  </a:solidFill>
                  <a:latin typeface="微软雅黑" panose="020B0503020204020204" pitchFamily="34" charset="-122"/>
                  <a:ea typeface="微软雅黑" panose="020B0503020204020204" pitchFamily="34" charset="-122"/>
                </a:rPr>
                <a:t>的精神进行。</a:t>
              </a: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22" name="组合 9">
            <a:extLst>
              <a:ext uri="{FF2B5EF4-FFF2-40B4-BE49-F238E27FC236}">
                <a16:creationId xmlns="" xmlns:a16="http://schemas.microsoft.com/office/drawing/2014/main" id="{391CD550-DAED-4A1D-A02B-CCC886016A62}"/>
              </a:ext>
            </a:extLst>
          </p:cNvPr>
          <p:cNvGrpSpPr/>
          <p:nvPr/>
        </p:nvGrpSpPr>
        <p:grpSpPr bwMode="auto">
          <a:xfrm>
            <a:off x="0" y="223832"/>
            <a:ext cx="12176125" cy="153431"/>
            <a:chOff x="14402" y="584623"/>
            <a:chExt cx="12177598" cy="153792"/>
          </a:xfrm>
          <a:solidFill>
            <a:schemeClr val="accent2"/>
          </a:solidFill>
        </p:grpSpPr>
        <p:sp>
          <p:nvSpPr>
            <p:cNvPr id="23" name="矩形 22">
              <a:extLst>
                <a:ext uri="{FF2B5EF4-FFF2-40B4-BE49-F238E27FC236}">
                  <a16:creationId xmlns="" xmlns:a16="http://schemas.microsoft.com/office/drawing/2014/main" id="{FC9DE489-20FF-4990-9A9F-6F812735578F}"/>
                </a:ext>
              </a:extLst>
            </p:cNvPr>
            <p:cNvSpPr>
              <a:spLocks noChangeArrowheads="1"/>
            </p:cNvSpPr>
            <p:nvPr/>
          </p:nvSpPr>
          <p:spPr bwMode="auto">
            <a:xfrm flipV="1">
              <a:off x="14402" y="692269"/>
              <a:ext cx="12177598" cy="46146"/>
            </a:xfrm>
            <a:prstGeom prst="rect">
              <a:avLst/>
            </a:prstGeom>
            <a:grp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19">
              <a:extLst>
                <a:ext uri="{FF2B5EF4-FFF2-40B4-BE49-F238E27FC236}">
                  <a16:creationId xmlns="" xmlns:a16="http://schemas.microsoft.com/office/drawing/2014/main" id="{C4FAF16E-D53F-46FC-9175-0A1DEFD7BBC5}"/>
                </a:ext>
              </a:extLst>
            </p:cNvPr>
            <p:cNvSpPr>
              <a:spLocks noChangeArrowheads="1"/>
            </p:cNvSpPr>
            <p:nvPr/>
          </p:nvSpPr>
          <p:spPr bwMode="auto">
            <a:xfrm flipV="1">
              <a:off x="14403" y="584623"/>
              <a:ext cx="12177597" cy="45719"/>
            </a:xfrm>
            <a:prstGeom prst="rect">
              <a:avLst/>
            </a:prstGeom>
            <a:solidFill>
              <a:srgbClr val="C00000"/>
            </a:solidFill>
            <a:ln w="952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矩形 24">
            <a:extLst>
              <a:ext uri="{FF2B5EF4-FFF2-40B4-BE49-F238E27FC236}">
                <a16:creationId xmlns="" xmlns:a16="http://schemas.microsoft.com/office/drawing/2014/main" id="{BC24147A-D8C8-4778-9E94-E1884931963D}"/>
              </a:ext>
            </a:extLst>
          </p:cNvPr>
          <p:cNvSpPr>
            <a:spLocks noChangeArrowheads="1"/>
          </p:cNvSpPr>
          <p:nvPr/>
        </p:nvSpPr>
        <p:spPr bwMode="auto">
          <a:xfrm flipV="1">
            <a:off x="7937" y="6521646"/>
            <a:ext cx="12176125" cy="182563"/>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055440" y="1671291"/>
            <a:ext cx="30243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1055440" y="779542"/>
            <a:ext cx="2574925" cy="646331"/>
          </a:xfrm>
          <a:prstGeom prst="rect">
            <a:avLst/>
          </a:prstGeom>
          <a:noFill/>
        </p:spPr>
        <p:txBody>
          <a:bodyPr wrap="square">
            <a:spAutoFit/>
          </a:bodyPr>
          <a:lstStyle/>
          <a:p>
            <a:pPr>
              <a:defRPr/>
            </a:pPr>
            <a:r>
              <a:rPr lang="zh-CN" altLang="en-US" sz="36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汇报提纲</a:t>
            </a:r>
          </a:p>
        </p:txBody>
      </p:sp>
      <p:sp>
        <p:nvSpPr>
          <p:cNvPr id="9" name="TextBox 5"/>
          <p:cNvSpPr txBox="1"/>
          <p:nvPr/>
        </p:nvSpPr>
        <p:spPr>
          <a:xfrm>
            <a:off x="1504851" y="1895467"/>
            <a:ext cx="2574925" cy="461963"/>
          </a:xfrm>
          <a:prstGeom prst="rect">
            <a:avLst/>
          </a:prstGeom>
          <a:noFill/>
        </p:spPr>
        <p:txBody>
          <a:bodyPr wrap="square">
            <a:spAutoFit/>
          </a:bodyPr>
          <a:lstStyle/>
          <a:p>
            <a:pPr algn="r">
              <a:defRPr/>
            </a:pPr>
            <a:r>
              <a:rPr lang="en-US" altLang="zh-CN"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Contents</a:t>
            </a:r>
            <a:endParaRPr lang="zh-CN" altLang="en-US"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cxnSp>
        <p:nvCxnSpPr>
          <p:cNvPr id="11" name="直接连接符 10"/>
          <p:cNvCxnSpPr/>
          <p:nvPr/>
        </p:nvCxnSpPr>
        <p:spPr>
          <a:xfrm flipH="1">
            <a:off x="4473582" y="1440309"/>
            <a:ext cx="3022" cy="41955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70141" y="1501055"/>
            <a:ext cx="3586638" cy="634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目的及意义</a:t>
            </a:r>
          </a:p>
        </p:txBody>
      </p:sp>
      <p:sp>
        <p:nvSpPr>
          <p:cNvPr id="15" name="矩形 14"/>
          <p:cNvSpPr/>
          <p:nvPr/>
        </p:nvSpPr>
        <p:spPr>
          <a:xfrm>
            <a:off x="4914157" y="1327537"/>
            <a:ext cx="450465" cy="66447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grpSp>
        <p:nvGrpSpPr>
          <p:cNvPr id="12" name="组合 11"/>
          <p:cNvGrpSpPr/>
          <p:nvPr/>
        </p:nvGrpSpPr>
        <p:grpSpPr>
          <a:xfrm>
            <a:off x="4770141" y="2201806"/>
            <a:ext cx="3586368" cy="808493"/>
            <a:chOff x="4584102" y="2030323"/>
            <a:chExt cx="4320480" cy="808493"/>
          </a:xfrm>
        </p:grpSpPr>
        <p:sp>
          <p:nvSpPr>
            <p:cNvPr id="16" name="矩形 15"/>
            <p:cNvSpPr/>
            <p:nvPr/>
          </p:nvSpPr>
          <p:spPr>
            <a:xfrm>
              <a:off x="4584102" y="2203841"/>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调研的过程</a:t>
              </a:r>
            </a:p>
          </p:txBody>
        </p:sp>
        <p:sp>
          <p:nvSpPr>
            <p:cNvPr id="17" name="矩形 16"/>
            <p:cNvSpPr/>
            <p:nvPr/>
          </p:nvSpPr>
          <p:spPr>
            <a:xfrm>
              <a:off x="4728118" y="2030323"/>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grpSp>
      <p:grpSp>
        <p:nvGrpSpPr>
          <p:cNvPr id="10" name="组合 9"/>
          <p:cNvGrpSpPr/>
          <p:nvPr/>
        </p:nvGrpSpPr>
        <p:grpSpPr>
          <a:xfrm>
            <a:off x="4769871" y="3075648"/>
            <a:ext cx="3586638" cy="808493"/>
            <a:chOff x="4583832" y="2934062"/>
            <a:chExt cx="4320480" cy="808493"/>
          </a:xfrm>
        </p:grpSpPr>
        <p:sp>
          <p:nvSpPr>
            <p:cNvPr id="18" name="矩形 17"/>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发现的问题</a:t>
              </a:r>
            </a:p>
          </p:txBody>
        </p:sp>
        <p:sp>
          <p:nvSpPr>
            <p:cNvPr id="19" name="矩形 18"/>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3</a:t>
              </a:r>
              <a:endParaRPr lang="zh-CN" altLang="en-US" sz="2800" dirty="0"/>
            </a:p>
          </p:txBody>
        </p:sp>
      </p:grpSp>
      <p:sp>
        <p:nvSpPr>
          <p:cNvPr id="34" name="矩形 33"/>
          <p:cNvSpPr>
            <a:spLocks noChangeArrowheads="1"/>
          </p:cNvSpPr>
          <p:nvPr/>
        </p:nvSpPr>
        <p:spPr bwMode="auto">
          <a:xfrm flipV="1">
            <a:off x="15875" y="6315472"/>
            <a:ext cx="12176125" cy="182563"/>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4769871" y="3958464"/>
            <a:ext cx="3586638" cy="808493"/>
            <a:chOff x="4583832" y="2934062"/>
            <a:chExt cx="4320480" cy="808493"/>
          </a:xfrm>
        </p:grpSpPr>
        <p:sp>
          <p:nvSpPr>
            <p:cNvPr id="21" name="矩形 20"/>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形成的成果</a:t>
              </a:r>
            </a:p>
          </p:txBody>
        </p:sp>
        <p:sp>
          <p:nvSpPr>
            <p:cNvPr id="22" name="矩形 21"/>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4</a:t>
              </a:r>
              <a:endParaRPr lang="zh-CN" altLang="en-US" sz="2800" dirty="0"/>
            </a:p>
          </p:txBody>
        </p:sp>
      </p:grpSp>
      <p:grpSp>
        <p:nvGrpSpPr>
          <p:cNvPr id="23" name="组合 22">
            <a:extLst>
              <a:ext uri="{FF2B5EF4-FFF2-40B4-BE49-F238E27FC236}">
                <a16:creationId xmlns="" xmlns:a16="http://schemas.microsoft.com/office/drawing/2014/main" id="{54086281-0F0E-4A51-8903-C176922A6FEA}"/>
              </a:ext>
            </a:extLst>
          </p:cNvPr>
          <p:cNvGrpSpPr/>
          <p:nvPr/>
        </p:nvGrpSpPr>
        <p:grpSpPr>
          <a:xfrm>
            <a:off x="4769871" y="4847698"/>
            <a:ext cx="3586638" cy="808493"/>
            <a:chOff x="4583832" y="2934062"/>
            <a:chExt cx="4320480" cy="808493"/>
          </a:xfrm>
        </p:grpSpPr>
        <p:sp>
          <p:nvSpPr>
            <p:cNvPr id="26" name="矩形 25">
              <a:extLst>
                <a:ext uri="{FF2B5EF4-FFF2-40B4-BE49-F238E27FC236}">
                  <a16:creationId xmlns="" xmlns:a16="http://schemas.microsoft.com/office/drawing/2014/main" id="{87AAA8B8-4D21-4B3E-AD63-A3FFFDFEE57F}"/>
                </a:ext>
              </a:extLst>
            </p:cNvPr>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改进的举措</a:t>
              </a:r>
            </a:p>
          </p:txBody>
        </p:sp>
        <p:sp>
          <p:nvSpPr>
            <p:cNvPr id="27" name="矩形 26">
              <a:extLst>
                <a:ext uri="{FF2B5EF4-FFF2-40B4-BE49-F238E27FC236}">
                  <a16:creationId xmlns="" xmlns:a16="http://schemas.microsoft.com/office/drawing/2014/main" id="{457A160A-64CF-43A7-8558-15417D3405D3}"/>
                </a:ext>
              </a:extLst>
            </p:cNvPr>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5</a:t>
              </a:r>
              <a:endParaRPr lang="zh-CN" altLang="en-US" sz="2800" dirty="0"/>
            </a:p>
          </p:txBody>
        </p:sp>
      </p:grpSp>
      <p:grpSp>
        <p:nvGrpSpPr>
          <p:cNvPr id="28" name="组合 9">
            <a:extLst>
              <a:ext uri="{FF2B5EF4-FFF2-40B4-BE49-F238E27FC236}">
                <a16:creationId xmlns="" xmlns:a16="http://schemas.microsoft.com/office/drawing/2014/main" id="{7092B236-DDA9-4B90-B3AC-B372D4CB20B2}"/>
              </a:ext>
            </a:extLst>
          </p:cNvPr>
          <p:cNvGrpSpPr/>
          <p:nvPr/>
        </p:nvGrpSpPr>
        <p:grpSpPr bwMode="auto">
          <a:xfrm>
            <a:off x="0" y="223832"/>
            <a:ext cx="12176125" cy="153431"/>
            <a:chOff x="14402" y="584623"/>
            <a:chExt cx="12177598" cy="153792"/>
          </a:xfrm>
          <a:solidFill>
            <a:schemeClr val="accent2"/>
          </a:solidFill>
        </p:grpSpPr>
        <p:sp>
          <p:nvSpPr>
            <p:cNvPr id="30" name="矩形 29">
              <a:extLst>
                <a:ext uri="{FF2B5EF4-FFF2-40B4-BE49-F238E27FC236}">
                  <a16:creationId xmlns="" xmlns:a16="http://schemas.microsoft.com/office/drawing/2014/main" id="{FBF89728-1E63-4123-94D7-E8F32090D474}"/>
                </a:ext>
              </a:extLst>
            </p:cNvPr>
            <p:cNvSpPr>
              <a:spLocks noChangeArrowheads="1"/>
            </p:cNvSpPr>
            <p:nvPr/>
          </p:nvSpPr>
          <p:spPr bwMode="auto">
            <a:xfrm flipV="1">
              <a:off x="14402" y="692269"/>
              <a:ext cx="12177598" cy="46146"/>
            </a:xfrm>
            <a:prstGeom prst="rect">
              <a:avLst/>
            </a:prstGeom>
            <a:solidFill>
              <a:srgbClr val="FFC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9">
              <a:extLst>
                <a:ext uri="{FF2B5EF4-FFF2-40B4-BE49-F238E27FC236}">
                  <a16:creationId xmlns="" xmlns:a16="http://schemas.microsoft.com/office/drawing/2014/main" id="{40586E35-5280-4500-AD8B-7AAB61D68D97}"/>
                </a:ext>
              </a:extLst>
            </p:cNvPr>
            <p:cNvSpPr>
              <a:spLocks noChangeArrowheads="1"/>
            </p:cNvSpPr>
            <p:nvPr/>
          </p:nvSpPr>
          <p:spPr bwMode="auto">
            <a:xfrm flipV="1">
              <a:off x="14403" y="584623"/>
              <a:ext cx="12177597" cy="45719"/>
            </a:xfrm>
            <a:prstGeom prst="rect">
              <a:avLst/>
            </a:prstGeom>
            <a:solidFill>
              <a:srgbClr val="C00000"/>
            </a:solidFill>
            <a:ln w="952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timgsa.baidu.com/timg?image&amp;quality=80&amp;size=b9999_10000&amp;sec=1570103880971&amp;di=3bb517df28c70522f96b724e1a265755&amp;imgtype=0&amp;src=http%3A%2F%2Fhbimg.b0.upaiyun.com%2F8c35d2088c2f8196c6032ae68f5d1bc075b3426712777-XZ9SJB_fw65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581" b="8744"/>
          <a:stretch>
            <a:fillRect/>
          </a:stretch>
        </p:blipFill>
        <p:spPr bwMode="auto">
          <a:xfrm rot="20847788">
            <a:off x="283387" y="1237327"/>
            <a:ext cx="2503914" cy="1944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0"/>
          <p:cNvSpPr txBox="1">
            <a:spLocks noChangeArrowheads="1"/>
          </p:cNvSpPr>
          <p:nvPr/>
        </p:nvSpPr>
        <p:spPr bwMode="auto">
          <a:xfrm>
            <a:off x="1313530" y="120971"/>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调研目的</a:t>
            </a:r>
          </a:p>
        </p:txBody>
      </p:sp>
      <p:sp>
        <p:nvSpPr>
          <p:cNvPr id="9" name="矩形 8"/>
          <p:cNvSpPr>
            <a:spLocks noChangeArrowheads="1"/>
          </p:cNvSpPr>
          <p:nvPr/>
        </p:nvSpPr>
        <p:spPr bwMode="auto">
          <a:xfrm flipV="1">
            <a:off x="0" y="767302"/>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761"/>
            <a:ext cx="1033614" cy="1033614"/>
          </a:xfrm>
          <a:prstGeom prst="rect">
            <a:avLst/>
          </a:prstGeom>
        </p:spPr>
      </p:pic>
      <p:sp>
        <p:nvSpPr>
          <p:cNvPr id="14" name="矩形 13">
            <a:extLst>
              <a:ext uri="{FF2B5EF4-FFF2-40B4-BE49-F238E27FC236}">
                <a16:creationId xmlns="" xmlns:a16="http://schemas.microsoft.com/office/drawing/2014/main" id="{78A3ACC5-52CA-4F63-9456-B0833F5FA64F}"/>
              </a:ext>
            </a:extLst>
          </p:cNvPr>
          <p:cNvSpPr/>
          <p:nvPr/>
        </p:nvSpPr>
        <p:spPr bwMode="auto">
          <a:xfrm>
            <a:off x="-6350" y="6596941"/>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grpSp>
        <p:nvGrpSpPr>
          <p:cNvPr id="5" name="组合 4"/>
          <p:cNvGrpSpPr/>
          <p:nvPr/>
        </p:nvGrpSpPr>
        <p:grpSpPr>
          <a:xfrm>
            <a:off x="2334748" y="1733369"/>
            <a:ext cx="8733301" cy="3224997"/>
            <a:chOff x="2506198" y="1562510"/>
            <a:chExt cx="8733301" cy="3224997"/>
          </a:xfrm>
        </p:grpSpPr>
        <p:sp>
          <p:nvSpPr>
            <p:cNvPr id="7" name="矩形 6"/>
            <p:cNvSpPr/>
            <p:nvPr/>
          </p:nvSpPr>
          <p:spPr bwMode="auto">
            <a:xfrm>
              <a:off x="2506198" y="1562510"/>
              <a:ext cx="8733301" cy="3224997"/>
            </a:xfrm>
            <a:prstGeom prst="rect">
              <a:avLst/>
            </a:prstGeom>
            <a:noFill/>
            <a:ln w="28575" cap="flat" cmpd="sng" algn="ctr">
              <a:solidFill>
                <a:srgbClr val="C00000"/>
              </a:solidFill>
              <a:prstDash val="solid"/>
            </a:ln>
            <a:effectLst>
              <a:outerShdw blurRad="63500" sx="102000" sy="102000" algn="ctr" rotWithShape="0">
                <a:prstClr val="black">
                  <a:alpha val="40000"/>
                </a:prstClr>
              </a:outerShdw>
            </a:effectLst>
          </p:spPr>
          <p:txBody>
            <a:bodyP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1" name="矩形 10"/>
            <p:cNvSpPr/>
            <p:nvPr/>
          </p:nvSpPr>
          <p:spPr>
            <a:xfrm>
              <a:off x="2723633" y="1882346"/>
              <a:ext cx="8298430" cy="2585323"/>
            </a:xfrm>
            <a:prstGeom prst="rect">
              <a:avLst/>
            </a:prstGeom>
            <a:ln>
              <a:noFill/>
            </a:ln>
          </p:spPr>
          <p:txBody>
            <a:bodyPr wrap="square">
              <a:spAutoFit/>
            </a:bodyPr>
            <a:lstStyle/>
            <a:p>
              <a:pPr indent="457200" defTabSz="720725">
                <a:lnSpc>
                  <a:spcPct val="150000"/>
                </a:lnSpc>
              </a:pP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学院近年来，认真</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贯彻落实习近平新时代中国特色社会主义思想，落实教育大会精神，大胆探索，积极改革，敢闯敢试，逐步走出了一条内涵式发展之</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路。</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defTabSz="720725">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但</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发展过程中，还是存在一些痼疾，难以克服，在攻坚克难过程中，存在阻力，遇到难点，为了持续推进一流学院建设，需要全院师生凝心聚力，围绕学校第三次党代会提出的战略目标，扎实推进，全面提升学院日常工作的执行力和学科发展、科学研究、服务社会、学生培养等方面的全面竞争力</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0BFB9ACC-2AF4-45C8-AEB3-1F38B7F81FEB}"/>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TextBox 20"/>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调研意义</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18" name="矩形 17">
            <a:extLst>
              <a:ext uri="{FF2B5EF4-FFF2-40B4-BE49-F238E27FC236}">
                <a16:creationId xmlns="" xmlns:a16="http://schemas.microsoft.com/office/drawing/2014/main" id="{E2062C37-B64F-4554-81F0-5333337A4779}"/>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sp>
        <p:nvSpPr>
          <p:cNvPr id="8" name="TextBox 126"/>
          <p:cNvSpPr txBox="1"/>
          <p:nvPr/>
        </p:nvSpPr>
        <p:spPr>
          <a:xfrm>
            <a:off x="4940626" y="1751372"/>
            <a:ext cx="6506963" cy="461665"/>
          </a:xfrm>
          <a:prstGeom prst="rect">
            <a:avLst/>
          </a:prstGeom>
          <a:solidFill>
            <a:srgbClr val="AC0000"/>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习近平：“教育是国之大计、党之大计”</a:t>
            </a:r>
          </a:p>
        </p:txBody>
      </p:sp>
      <p:sp>
        <p:nvSpPr>
          <p:cNvPr id="9" name="矩形 8"/>
          <p:cNvSpPr/>
          <p:nvPr/>
        </p:nvSpPr>
        <p:spPr>
          <a:xfrm>
            <a:off x="4751296" y="1729171"/>
            <a:ext cx="137160" cy="5240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30007" y="3292773"/>
            <a:ext cx="10717582" cy="2671562"/>
            <a:chOff x="2223479" y="1773594"/>
            <a:chExt cx="8733301" cy="2671562"/>
          </a:xfrm>
        </p:grpSpPr>
        <p:sp>
          <p:nvSpPr>
            <p:cNvPr id="2" name="矩形 1">
              <a:extLst>
                <a:ext uri="{FF2B5EF4-FFF2-40B4-BE49-F238E27FC236}">
                  <a16:creationId xmlns="" xmlns:a16="http://schemas.microsoft.com/office/drawing/2014/main" id="{8AD820CF-504D-4544-A4A4-43C8B359F8E0}"/>
                </a:ext>
              </a:extLst>
            </p:cNvPr>
            <p:cNvSpPr/>
            <p:nvPr/>
          </p:nvSpPr>
          <p:spPr>
            <a:xfrm>
              <a:off x="2403131" y="1945397"/>
              <a:ext cx="8371874" cy="2308324"/>
            </a:xfrm>
            <a:prstGeom prst="rect">
              <a:avLst/>
            </a:prstGeom>
          </p:spPr>
          <p:txBody>
            <a:bodyPr wrap="square">
              <a:spAutoFit/>
            </a:bodyPr>
            <a:lstStyle/>
            <a:p>
              <a:pPr indent="355600" algn="just">
                <a:lnSpc>
                  <a:spcPct val="150000"/>
                </a:lnSpc>
                <a:spcAft>
                  <a:spcPts val="0"/>
                </a:spcAft>
              </a:pPr>
              <a:r>
                <a:rPr lang="zh-CN"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如何</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学习贯彻落实全国教育大会、上海市教育大会的精神，如何学习贯彻落实习近平总书记交给上海的三大任务，服务好上海“五个中心”建设，是摆在我们面前的重要任务和历史担当。</a:t>
              </a:r>
            </a:p>
            <a:p>
              <a:pPr indent="355600" algn="just">
                <a:lnSpc>
                  <a:spcPct val="150000"/>
                </a:lnSpc>
                <a:spcAft>
                  <a:spcPts val="0"/>
                </a:spcAft>
              </a:pP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电子电气工程学院是学校建设一流的高水平现代化工程应用型特色大学的重要载体，特别在新的时代，大数据、人工智能逐步上升为国家战略，电子电气工程学院相关学科的发展必然肩负着更加特殊而重要的历史使命</a:t>
              </a:r>
              <a:r>
                <a:rPr lang="zh-CN"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355600" algn="just">
                <a:lnSpc>
                  <a:spcPct val="150000"/>
                </a:lnSpc>
                <a:spcAft>
                  <a:spcPts val="0"/>
                </a:spcAft>
              </a:pPr>
              <a:r>
                <a:rPr lang="zh-CN"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有效</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提升学院执行力与竞争力，是学院办大学的基本要求，是推动学校转型发展，提升学校办学水平的必由之路。</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2223479" y="1773594"/>
              <a:ext cx="8733301" cy="2671562"/>
            </a:xfrm>
            <a:prstGeom prst="rect">
              <a:avLst/>
            </a:prstGeom>
            <a:noFill/>
            <a:ln w="28575" cap="flat" cmpd="sng" algn="ctr">
              <a:solidFill>
                <a:srgbClr val="C00000"/>
              </a:solidFill>
              <a:prstDash val="solid"/>
            </a:ln>
            <a:effectLst>
              <a:outerShdw blurRad="63500" sx="102000" sy="102000" algn="ctr" rotWithShape="0">
                <a:prstClr val="black">
                  <a:alpha val="40000"/>
                </a:prstClr>
              </a:outerShdw>
            </a:effectLst>
          </p:spPr>
          <p:txBody>
            <a:bodyP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pic>
        <p:nvPicPr>
          <p:cNvPr id="1028" name="Picture 4" descr="https://timgsa.baidu.com/timg?image&amp;quality=80&amp;size=b9999_10000&amp;sec=1571592518005&amp;di=197e84fefcfcd5482f8b908c44ad756e&amp;imgtype=0&amp;src=http%3A%2F%2Fwx3.sinaimg.cn%2Forj360%2F006no3t6ly1fx3wn00phtj30ki0dc4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3409" b="19987"/>
          <a:stretch/>
        </p:blipFill>
        <p:spPr bwMode="auto">
          <a:xfrm>
            <a:off x="624318" y="1245167"/>
            <a:ext cx="3952875" cy="1712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055440" y="1671291"/>
            <a:ext cx="302433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1055440" y="779542"/>
            <a:ext cx="2574925" cy="646331"/>
          </a:xfrm>
          <a:prstGeom prst="rect">
            <a:avLst/>
          </a:prstGeom>
          <a:noFill/>
        </p:spPr>
        <p:txBody>
          <a:bodyPr wrap="square">
            <a:spAutoFit/>
          </a:bodyPr>
          <a:lstStyle/>
          <a:p>
            <a:pPr>
              <a:defRPr/>
            </a:pPr>
            <a:r>
              <a:rPr lang="zh-CN" altLang="en-US" sz="36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汇报提纲</a:t>
            </a:r>
          </a:p>
        </p:txBody>
      </p:sp>
      <p:sp>
        <p:nvSpPr>
          <p:cNvPr id="9" name="TextBox 5"/>
          <p:cNvSpPr txBox="1"/>
          <p:nvPr/>
        </p:nvSpPr>
        <p:spPr>
          <a:xfrm>
            <a:off x="1504851" y="1895467"/>
            <a:ext cx="2574925" cy="461963"/>
          </a:xfrm>
          <a:prstGeom prst="rect">
            <a:avLst/>
          </a:prstGeom>
          <a:noFill/>
        </p:spPr>
        <p:txBody>
          <a:bodyPr wrap="square">
            <a:spAutoFit/>
          </a:bodyPr>
          <a:lstStyle/>
          <a:p>
            <a:pPr algn="r">
              <a:defRPr/>
            </a:pPr>
            <a:r>
              <a:rPr lang="en-US" altLang="zh-CN"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rPr>
              <a:t>Contents</a:t>
            </a:r>
            <a:endParaRPr lang="zh-CN" altLang="en-US" sz="2400" b="1" dirty="0">
              <a:solidFill>
                <a:schemeClr val="accent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cxnSp>
        <p:nvCxnSpPr>
          <p:cNvPr id="11" name="直接连接符 10"/>
          <p:cNvCxnSpPr/>
          <p:nvPr/>
        </p:nvCxnSpPr>
        <p:spPr>
          <a:xfrm flipH="1">
            <a:off x="4473582" y="1440309"/>
            <a:ext cx="3022" cy="41955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70141" y="1501055"/>
            <a:ext cx="3586638"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目的及意义</a:t>
            </a:r>
          </a:p>
        </p:txBody>
      </p:sp>
      <p:sp>
        <p:nvSpPr>
          <p:cNvPr id="15" name="矩形 14"/>
          <p:cNvSpPr/>
          <p:nvPr/>
        </p:nvSpPr>
        <p:spPr>
          <a:xfrm>
            <a:off x="4914157" y="1327537"/>
            <a:ext cx="453487"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1</a:t>
            </a:r>
            <a:endParaRPr lang="zh-CN" altLang="en-US" sz="2800" dirty="0"/>
          </a:p>
        </p:txBody>
      </p:sp>
      <p:grpSp>
        <p:nvGrpSpPr>
          <p:cNvPr id="12" name="组合 11"/>
          <p:cNvGrpSpPr/>
          <p:nvPr/>
        </p:nvGrpSpPr>
        <p:grpSpPr>
          <a:xfrm>
            <a:off x="4770141" y="2201806"/>
            <a:ext cx="3586368" cy="808493"/>
            <a:chOff x="4584102" y="2030323"/>
            <a:chExt cx="4320480" cy="808493"/>
          </a:xfrm>
        </p:grpSpPr>
        <p:sp>
          <p:nvSpPr>
            <p:cNvPr id="16" name="矩形 15"/>
            <p:cNvSpPr/>
            <p:nvPr/>
          </p:nvSpPr>
          <p:spPr>
            <a:xfrm>
              <a:off x="4584102" y="2203841"/>
              <a:ext cx="4320480" cy="634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调研的过程</a:t>
              </a:r>
            </a:p>
          </p:txBody>
        </p:sp>
        <p:sp>
          <p:nvSpPr>
            <p:cNvPr id="17" name="矩形 16"/>
            <p:cNvSpPr/>
            <p:nvPr/>
          </p:nvSpPr>
          <p:spPr>
            <a:xfrm>
              <a:off x="4728118" y="2030323"/>
              <a:ext cx="576064" cy="66447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grpSp>
      <p:grpSp>
        <p:nvGrpSpPr>
          <p:cNvPr id="10" name="组合 9"/>
          <p:cNvGrpSpPr/>
          <p:nvPr/>
        </p:nvGrpSpPr>
        <p:grpSpPr>
          <a:xfrm>
            <a:off x="4769871" y="3075648"/>
            <a:ext cx="3586638" cy="808493"/>
            <a:chOff x="4583832" y="2934062"/>
            <a:chExt cx="4320480" cy="808493"/>
          </a:xfrm>
        </p:grpSpPr>
        <p:sp>
          <p:nvSpPr>
            <p:cNvPr id="18" name="矩形 17"/>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发现的问题</a:t>
              </a:r>
            </a:p>
          </p:txBody>
        </p:sp>
        <p:sp>
          <p:nvSpPr>
            <p:cNvPr id="19" name="矩形 18"/>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3</a:t>
              </a:r>
              <a:endParaRPr lang="zh-CN" altLang="en-US" sz="2800" dirty="0"/>
            </a:p>
          </p:txBody>
        </p:sp>
      </p:grpSp>
      <p:sp>
        <p:nvSpPr>
          <p:cNvPr id="34" name="矩形 33"/>
          <p:cNvSpPr>
            <a:spLocks noChangeArrowheads="1"/>
          </p:cNvSpPr>
          <p:nvPr/>
        </p:nvSpPr>
        <p:spPr bwMode="auto">
          <a:xfrm flipV="1">
            <a:off x="15875" y="6315472"/>
            <a:ext cx="12176125" cy="182563"/>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4769871" y="3958464"/>
            <a:ext cx="3586638" cy="808493"/>
            <a:chOff x="4583832" y="2934062"/>
            <a:chExt cx="4320480" cy="808493"/>
          </a:xfrm>
        </p:grpSpPr>
        <p:sp>
          <p:nvSpPr>
            <p:cNvPr id="21" name="矩形 20"/>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形成的成果</a:t>
              </a:r>
            </a:p>
          </p:txBody>
        </p:sp>
        <p:sp>
          <p:nvSpPr>
            <p:cNvPr id="22" name="矩形 21"/>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4</a:t>
              </a:r>
              <a:endParaRPr lang="zh-CN" altLang="en-US" sz="2800" dirty="0"/>
            </a:p>
          </p:txBody>
        </p:sp>
      </p:grpSp>
      <p:grpSp>
        <p:nvGrpSpPr>
          <p:cNvPr id="23" name="组合 22">
            <a:extLst>
              <a:ext uri="{FF2B5EF4-FFF2-40B4-BE49-F238E27FC236}">
                <a16:creationId xmlns="" xmlns:a16="http://schemas.microsoft.com/office/drawing/2014/main" id="{54086281-0F0E-4A51-8903-C176922A6FEA}"/>
              </a:ext>
            </a:extLst>
          </p:cNvPr>
          <p:cNvGrpSpPr/>
          <p:nvPr/>
        </p:nvGrpSpPr>
        <p:grpSpPr>
          <a:xfrm>
            <a:off x="4769871" y="4847698"/>
            <a:ext cx="3586638" cy="808493"/>
            <a:chOff x="4583832" y="2934062"/>
            <a:chExt cx="4320480" cy="808493"/>
          </a:xfrm>
        </p:grpSpPr>
        <p:sp>
          <p:nvSpPr>
            <p:cNvPr id="26" name="矩形 25">
              <a:extLst>
                <a:ext uri="{FF2B5EF4-FFF2-40B4-BE49-F238E27FC236}">
                  <a16:creationId xmlns="" xmlns:a16="http://schemas.microsoft.com/office/drawing/2014/main" id="{87AAA8B8-4D21-4B3E-AD63-A3FFFDFEE57F}"/>
                </a:ext>
              </a:extLst>
            </p:cNvPr>
            <p:cNvSpPr/>
            <p:nvPr/>
          </p:nvSpPr>
          <p:spPr>
            <a:xfrm>
              <a:off x="4583832" y="3107580"/>
              <a:ext cx="4320480" cy="634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改进的举措</a:t>
              </a:r>
            </a:p>
          </p:txBody>
        </p:sp>
        <p:sp>
          <p:nvSpPr>
            <p:cNvPr id="27" name="矩形 26">
              <a:extLst>
                <a:ext uri="{FF2B5EF4-FFF2-40B4-BE49-F238E27FC236}">
                  <a16:creationId xmlns="" xmlns:a16="http://schemas.microsoft.com/office/drawing/2014/main" id="{457A160A-64CF-43A7-8558-15417D3405D3}"/>
                </a:ext>
              </a:extLst>
            </p:cNvPr>
            <p:cNvSpPr/>
            <p:nvPr/>
          </p:nvSpPr>
          <p:spPr>
            <a:xfrm>
              <a:off x="4727848" y="2934062"/>
              <a:ext cx="576064" cy="6644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5</a:t>
              </a:r>
              <a:endParaRPr lang="zh-CN" altLang="en-US" sz="2800" dirty="0"/>
            </a:p>
          </p:txBody>
        </p:sp>
      </p:grpSp>
      <p:grpSp>
        <p:nvGrpSpPr>
          <p:cNvPr id="28" name="组合 9">
            <a:extLst>
              <a:ext uri="{FF2B5EF4-FFF2-40B4-BE49-F238E27FC236}">
                <a16:creationId xmlns="" xmlns:a16="http://schemas.microsoft.com/office/drawing/2014/main" id="{7092B236-DDA9-4B90-B3AC-B372D4CB20B2}"/>
              </a:ext>
            </a:extLst>
          </p:cNvPr>
          <p:cNvGrpSpPr/>
          <p:nvPr/>
        </p:nvGrpSpPr>
        <p:grpSpPr bwMode="auto">
          <a:xfrm>
            <a:off x="0" y="223832"/>
            <a:ext cx="12176125" cy="153431"/>
            <a:chOff x="14402" y="584623"/>
            <a:chExt cx="12177598" cy="153792"/>
          </a:xfrm>
          <a:solidFill>
            <a:schemeClr val="accent2"/>
          </a:solidFill>
        </p:grpSpPr>
        <p:sp>
          <p:nvSpPr>
            <p:cNvPr id="30" name="矩形 29">
              <a:extLst>
                <a:ext uri="{FF2B5EF4-FFF2-40B4-BE49-F238E27FC236}">
                  <a16:creationId xmlns="" xmlns:a16="http://schemas.microsoft.com/office/drawing/2014/main" id="{FBF89728-1E63-4123-94D7-E8F32090D474}"/>
                </a:ext>
              </a:extLst>
            </p:cNvPr>
            <p:cNvSpPr>
              <a:spLocks noChangeArrowheads="1"/>
            </p:cNvSpPr>
            <p:nvPr/>
          </p:nvSpPr>
          <p:spPr bwMode="auto">
            <a:xfrm flipV="1">
              <a:off x="14402" y="692269"/>
              <a:ext cx="12177598" cy="46146"/>
            </a:xfrm>
            <a:prstGeom prst="rect">
              <a:avLst/>
            </a:prstGeom>
            <a:solidFill>
              <a:srgbClr val="FFC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9">
              <a:extLst>
                <a:ext uri="{FF2B5EF4-FFF2-40B4-BE49-F238E27FC236}">
                  <a16:creationId xmlns="" xmlns:a16="http://schemas.microsoft.com/office/drawing/2014/main" id="{40586E35-5280-4500-AD8B-7AAB61D68D97}"/>
                </a:ext>
              </a:extLst>
            </p:cNvPr>
            <p:cNvSpPr>
              <a:spLocks noChangeArrowheads="1"/>
            </p:cNvSpPr>
            <p:nvPr/>
          </p:nvSpPr>
          <p:spPr bwMode="auto">
            <a:xfrm flipV="1">
              <a:off x="14403" y="584623"/>
              <a:ext cx="12177597" cy="45719"/>
            </a:xfrm>
            <a:prstGeom prst="rect">
              <a:avLst/>
            </a:prstGeom>
            <a:solidFill>
              <a:srgbClr val="C00000"/>
            </a:solidFill>
            <a:ln w="952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344753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entagon 12">
            <a:extLst>
              <a:ext uri="{FF2B5EF4-FFF2-40B4-BE49-F238E27FC236}">
                <a16:creationId xmlns="" xmlns:a16="http://schemas.microsoft.com/office/drawing/2014/main" id="{9DD22426-A503-4062-8B48-9F1E7320BA61}"/>
              </a:ext>
            </a:extLst>
          </p:cNvPr>
          <p:cNvSpPr>
            <a:spLocks noChangeArrowheads="1"/>
          </p:cNvSpPr>
          <p:nvPr/>
        </p:nvSpPr>
        <p:spPr bwMode="auto">
          <a:xfrm rot="5400000">
            <a:off x="-203514" y="3438005"/>
            <a:ext cx="4208755" cy="291072"/>
          </a:xfrm>
          <a:prstGeom prst="homePlate">
            <a:avLst>
              <a:gd name="adj" fmla="val 62969"/>
            </a:avLst>
          </a:prstGeom>
          <a:solidFill>
            <a:srgbClr val="C00000"/>
          </a:solidFill>
          <a:ln>
            <a:noFill/>
          </a:ln>
          <a:extLst/>
        </p:spPr>
        <p:txBody>
          <a:bodyPr rot="10800000"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zh-CN" altLang="en-US" noProof="1">
              <a:solidFill>
                <a:srgbClr val="FFFFFF"/>
              </a:solidFill>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 xmlns:a16="http://schemas.microsoft.com/office/drawing/2014/main" id="{2F82ADEF-7388-42A3-BD15-A1F934EC7E91}"/>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TextBox 20">
            <a:extLst>
              <a:ext uri="{FF2B5EF4-FFF2-40B4-BE49-F238E27FC236}">
                <a16:creationId xmlns="" xmlns:a16="http://schemas.microsoft.com/office/drawing/2014/main" id="{0231B17A-1299-40D0-BE51-A6DAB64EF15F}"/>
              </a:ext>
            </a:extLst>
          </p:cNvPr>
          <p:cNvSpPr txBox="1">
            <a:spLocks noChangeArrowheads="1"/>
          </p:cNvSpPr>
          <p:nvPr/>
        </p:nvSpPr>
        <p:spPr bwMode="auto">
          <a:xfrm>
            <a:off x="1238107" y="144368"/>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职能处室来院调研</a:t>
            </a:r>
          </a:p>
        </p:txBody>
      </p:sp>
      <p:sp>
        <p:nvSpPr>
          <p:cNvPr id="36" name="矩形 35">
            <a:extLst>
              <a:ext uri="{FF2B5EF4-FFF2-40B4-BE49-F238E27FC236}">
                <a16:creationId xmlns="" xmlns:a16="http://schemas.microsoft.com/office/drawing/2014/main" id="{3BCA74ED-EF95-46DC-86BB-804C3B6F3D3C}"/>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37" name="AutoShape 3">
            <a:extLst>
              <a:ext uri="{FF2B5EF4-FFF2-40B4-BE49-F238E27FC236}">
                <a16:creationId xmlns="" xmlns:a16="http://schemas.microsoft.com/office/drawing/2014/main" id="{0C10DCAE-0AFF-4C95-9BEA-7795C74B1BFB}"/>
              </a:ext>
            </a:extLst>
          </p:cNvPr>
          <p:cNvSpPr>
            <a:spLocks noChangeArrowheads="1"/>
          </p:cNvSpPr>
          <p:nvPr/>
        </p:nvSpPr>
        <p:spPr bwMode="gray">
          <a:xfrm>
            <a:off x="3781485" y="3584368"/>
            <a:ext cx="7967334" cy="687388"/>
          </a:xfrm>
          <a:prstGeom prst="roundRect">
            <a:avLst>
              <a:gd name="adj" fmla="val 11505"/>
            </a:avLst>
          </a:prstGeom>
          <a:solidFill>
            <a:srgbClr val="009999">
              <a:alpha val="50195"/>
            </a:srgbClr>
          </a:solidFill>
          <a:ln w="6350" algn="ctr">
            <a:noFill/>
            <a:prstDash val="sysDot"/>
            <a:round/>
            <a:headEnd/>
            <a:tailEnd/>
          </a:ln>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grpSp>
        <p:nvGrpSpPr>
          <p:cNvPr id="38" name="Group 4">
            <a:extLst>
              <a:ext uri="{FF2B5EF4-FFF2-40B4-BE49-F238E27FC236}">
                <a16:creationId xmlns="" xmlns:a16="http://schemas.microsoft.com/office/drawing/2014/main" id="{1E5DEDB8-FD59-46FA-87CE-73238D6B608E}"/>
              </a:ext>
            </a:extLst>
          </p:cNvPr>
          <p:cNvGrpSpPr>
            <a:grpSpLocks/>
          </p:cNvGrpSpPr>
          <p:nvPr/>
        </p:nvGrpSpPr>
        <p:grpSpPr bwMode="auto">
          <a:xfrm>
            <a:off x="2175072" y="3597068"/>
            <a:ext cx="2119175" cy="687388"/>
            <a:chOff x="370" y="2169"/>
            <a:chExt cx="1790" cy="433"/>
          </a:xfrm>
        </p:grpSpPr>
        <p:sp>
          <p:nvSpPr>
            <p:cNvPr id="39" name="AutoShape 5">
              <a:extLst>
                <a:ext uri="{FF2B5EF4-FFF2-40B4-BE49-F238E27FC236}">
                  <a16:creationId xmlns="" xmlns:a16="http://schemas.microsoft.com/office/drawing/2014/main" id="{1FD07F42-37FF-44D9-A2C7-21E528DD39BA}"/>
                </a:ext>
              </a:extLst>
            </p:cNvPr>
            <p:cNvSpPr>
              <a:spLocks noChangeArrowheads="1"/>
            </p:cNvSpPr>
            <p:nvPr/>
          </p:nvSpPr>
          <p:spPr bwMode="gray">
            <a:xfrm>
              <a:off x="1917" y="2249"/>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sp>
          <p:nvSpPr>
            <p:cNvPr id="40" name="Freeform 6">
              <a:extLst>
                <a:ext uri="{FF2B5EF4-FFF2-40B4-BE49-F238E27FC236}">
                  <a16:creationId xmlns="" xmlns:a16="http://schemas.microsoft.com/office/drawing/2014/main" id="{6E89DF13-001A-4DD4-807C-CFFF6EE75FE4}"/>
                </a:ext>
              </a:extLst>
            </p:cNvPr>
            <p:cNvSpPr>
              <a:spLocks/>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9999">
                    <a:gamma/>
                    <a:shade val="63529"/>
                    <a:invGamma/>
                  </a:srgbClr>
                </a:gs>
                <a:gs pos="50000">
                  <a:srgbClr val="009999"/>
                </a:gs>
                <a:gs pos="100000">
                  <a:srgbClr val="009999">
                    <a:gamma/>
                    <a:shade val="63529"/>
                    <a:invGamma/>
                  </a:srgbClr>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grpSp>
      <p:sp>
        <p:nvSpPr>
          <p:cNvPr id="41" name="AutoShape 7">
            <a:extLst>
              <a:ext uri="{FF2B5EF4-FFF2-40B4-BE49-F238E27FC236}">
                <a16:creationId xmlns="" xmlns:a16="http://schemas.microsoft.com/office/drawing/2014/main" id="{75205F9A-39AD-4347-8A86-5CEBDC403960}"/>
              </a:ext>
            </a:extLst>
          </p:cNvPr>
          <p:cNvSpPr>
            <a:spLocks noChangeArrowheads="1"/>
          </p:cNvSpPr>
          <p:nvPr/>
        </p:nvSpPr>
        <p:spPr bwMode="gray">
          <a:xfrm>
            <a:off x="3721160" y="4651168"/>
            <a:ext cx="8027659" cy="687388"/>
          </a:xfrm>
          <a:prstGeom prst="roundRect">
            <a:avLst>
              <a:gd name="adj" fmla="val 11505"/>
            </a:avLst>
          </a:prstGeom>
          <a:solidFill>
            <a:srgbClr val="77B7E7">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grpSp>
        <p:nvGrpSpPr>
          <p:cNvPr id="42" name="Group 8">
            <a:extLst>
              <a:ext uri="{FF2B5EF4-FFF2-40B4-BE49-F238E27FC236}">
                <a16:creationId xmlns="" xmlns:a16="http://schemas.microsoft.com/office/drawing/2014/main" id="{8C2C236D-18C1-4296-A316-C85C722AB6D4}"/>
              </a:ext>
            </a:extLst>
          </p:cNvPr>
          <p:cNvGrpSpPr>
            <a:grpSpLocks/>
          </p:cNvGrpSpPr>
          <p:nvPr/>
        </p:nvGrpSpPr>
        <p:grpSpPr bwMode="auto">
          <a:xfrm>
            <a:off x="2165475" y="4663868"/>
            <a:ext cx="2090672" cy="687388"/>
            <a:chOff x="370" y="2169"/>
            <a:chExt cx="1790" cy="433"/>
          </a:xfrm>
        </p:grpSpPr>
        <p:sp>
          <p:nvSpPr>
            <p:cNvPr id="43" name="AutoShape 9">
              <a:extLst>
                <a:ext uri="{FF2B5EF4-FFF2-40B4-BE49-F238E27FC236}">
                  <a16:creationId xmlns="" xmlns:a16="http://schemas.microsoft.com/office/drawing/2014/main" id="{954FFCAC-F0FE-4D0D-B77B-04C8AE771C47}"/>
                </a:ext>
              </a:extLst>
            </p:cNvPr>
            <p:cNvSpPr>
              <a:spLocks noChangeArrowheads="1"/>
            </p:cNvSpPr>
            <p:nvPr/>
          </p:nvSpPr>
          <p:spPr bwMode="gray">
            <a:xfrm>
              <a:off x="1917" y="2249"/>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44" name="Freeform 10">
              <a:extLst>
                <a:ext uri="{FF2B5EF4-FFF2-40B4-BE49-F238E27FC236}">
                  <a16:creationId xmlns="" xmlns:a16="http://schemas.microsoft.com/office/drawing/2014/main" id="{FA9AE72C-3ECC-4520-BA1D-F3E00EE14EEC}"/>
                </a:ext>
              </a:extLst>
            </p:cNvPr>
            <p:cNvSpPr>
              <a:spLocks/>
            </p:cNvSpPr>
            <p:nvPr/>
          </p:nvSpPr>
          <p:spPr bwMode="gray">
            <a:xfrm>
              <a:off x="370" y="2169"/>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77B7E7">
                    <a:gamma/>
                    <a:shade val="46275"/>
                    <a:invGamma/>
                  </a:srgbClr>
                </a:gs>
                <a:gs pos="50000">
                  <a:srgbClr val="77B7E7"/>
                </a:gs>
                <a:gs pos="100000">
                  <a:srgbClr val="77B7E7">
                    <a:gamma/>
                    <a:shade val="46275"/>
                    <a:invGamma/>
                  </a:srgb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grpSp>
      <p:sp>
        <p:nvSpPr>
          <p:cNvPr id="45" name="AutoShape 11">
            <a:extLst>
              <a:ext uri="{FF2B5EF4-FFF2-40B4-BE49-F238E27FC236}">
                <a16:creationId xmlns="" xmlns:a16="http://schemas.microsoft.com/office/drawing/2014/main" id="{28333238-74AC-4EFE-97A2-E3E92000F11A}"/>
              </a:ext>
            </a:extLst>
          </p:cNvPr>
          <p:cNvSpPr>
            <a:spLocks noChangeArrowheads="1"/>
          </p:cNvSpPr>
          <p:nvPr/>
        </p:nvSpPr>
        <p:spPr bwMode="gray">
          <a:xfrm>
            <a:off x="3783072" y="1492043"/>
            <a:ext cx="7965747" cy="687388"/>
          </a:xfrm>
          <a:prstGeom prst="roundRect">
            <a:avLst>
              <a:gd name="adj" fmla="val 11505"/>
            </a:avLst>
          </a:prstGeom>
          <a:solidFill>
            <a:srgbClr val="45AB7D">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grpSp>
        <p:nvGrpSpPr>
          <p:cNvPr id="46" name="Group 12">
            <a:extLst>
              <a:ext uri="{FF2B5EF4-FFF2-40B4-BE49-F238E27FC236}">
                <a16:creationId xmlns="" xmlns:a16="http://schemas.microsoft.com/office/drawing/2014/main" id="{E79693D8-0B4A-49C7-88CB-24E18A150EDC}"/>
              </a:ext>
            </a:extLst>
          </p:cNvPr>
          <p:cNvGrpSpPr>
            <a:grpSpLocks/>
          </p:cNvGrpSpPr>
          <p:nvPr/>
        </p:nvGrpSpPr>
        <p:grpSpPr bwMode="auto">
          <a:xfrm>
            <a:off x="2203692" y="1476168"/>
            <a:ext cx="2109605" cy="687388"/>
            <a:chOff x="378" y="1065"/>
            <a:chExt cx="1785" cy="433"/>
          </a:xfrm>
        </p:grpSpPr>
        <p:sp>
          <p:nvSpPr>
            <p:cNvPr id="47" name="AutoShape 13">
              <a:extLst>
                <a:ext uri="{FF2B5EF4-FFF2-40B4-BE49-F238E27FC236}">
                  <a16:creationId xmlns="" xmlns:a16="http://schemas.microsoft.com/office/drawing/2014/main" id="{1BDB5FCF-506A-46C3-B7C0-EDDCF6C1631B}"/>
                </a:ext>
              </a:extLst>
            </p:cNvPr>
            <p:cNvSpPr>
              <a:spLocks noChangeArrowheads="1"/>
            </p:cNvSpPr>
            <p:nvPr/>
          </p:nvSpPr>
          <p:spPr bwMode="gray">
            <a:xfrm>
              <a:off x="1921" y="1152"/>
              <a:ext cx="242"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48" name="Freeform 14">
              <a:extLst>
                <a:ext uri="{FF2B5EF4-FFF2-40B4-BE49-F238E27FC236}">
                  <a16:creationId xmlns="" xmlns:a16="http://schemas.microsoft.com/office/drawing/2014/main" id="{9D2EB78A-287A-4DA4-914A-A17D4DEDCC32}"/>
                </a:ext>
              </a:extLst>
            </p:cNvPr>
            <p:cNvSpPr>
              <a:spLocks/>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45AB7D">
                    <a:gamma/>
                    <a:shade val="66275"/>
                    <a:invGamma/>
                  </a:srgbClr>
                </a:gs>
                <a:gs pos="50000">
                  <a:srgbClr val="45AB7D"/>
                </a:gs>
                <a:gs pos="100000">
                  <a:srgbClr val="45AB7D">
                    <a:gamma/>
                    <a:shade val="66275"/>
                    <a:invGamma/>
                  </a:srgb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grpSp>
      <p:sp>
        <p:nvSpPr>
          <p:cNvPr id="49" name="AutoShape 19">
            <a:extLst>
              <a:ext uri="{FF2B5EF4-FFF2-40B4-BE49-F238E27FC236}">
                <a16:creationId xmlns="" xmlns:a16="http://schemas.microsoft.com/office/drawing/2014/main" id="{F3242BAA-7E2A-4F00-81AF-0AFCC3C1B90B}"/>
              </a:ext>
            </a:extLst>
          </p:cNvPr>
          <p:cNvSpPr>
            <a:spLocks noChangeArrowheads="1"/>
          </p:cNvSpPr>
          <p:nvPr/>
        </p:nvSpPr>
        <p:spPr bwMode="gray">
          <a:xfrm>
            <a:off x="3748147" y="2525506"/>
            <a:ext cx="8000672" cy="687387"/>
          </a:xfrm>
          <a:prstGeom prst="roundRect">
            <a:avLst>
              <a:gd name="adj" fmla="val 11505"/>
            </a:avLst>
          </a:prstGeom>
          <a:solidFill>
            <a:srgbClr val="CC3399">
              <a:alpha val="50195"/>
            </a:srgbClr>
          </a:solidFill>
          <a:ln w="6350" algn="ctr">
            <a:noFill/>
            <a:prstDash val="sysDot"/>
            <a:round/>
            <a:headEnd/>
            <a:tailEnd/>
          </a:ln>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grpSp>
        <p:nvGrpSpPr>
          <p:cNvPr id="50" name="Group 20">
            <a:extLst>
              <a:ext uri="{FF2B5EF4-FFF2-40B4-BE49-F238E27FC236}">
                <a16:creationId xmlns="" xmlns:a16="http://schemas.microsoft.com/office/drawing/2014/main" id="{2C759ECA-C9E7-4317-99F1-0EA000235672}"/>
              </a:ext>
            </a:extLst>
          </p:cNvPr>
          <p:cNvGrpSpPr>
            <a:grpSpLocks/>
          </p:cNvGrpSpPr>
          <p:nvPr/>
        </p:nvGrpSpPr>
        <p:grpSpPr bwMode="auto">
          <a:xfrm>
            <a:off x="2203692" y="2517568"/>
            <a:ext cx="2081030" cy="687388"/>
            <a:chOff x="370" y="2169"/>
            <a:chExt cx="1790" cy="433"/>
          </a:xfrm>
        </p:grpSpPr>
        <p:sp>
          <p:nvSpPr>
            <p:cNvPr id="51" name="AutoShape 21">
              <a:extLst>
                <a:ext uri="{FF2B5EF4-FFF2-40B4-BE49-F238E27FC236}">
                  <a16:creationId xmlns="" xmlns:a16="http://schemas.microsoft.com/office/drawing/2014/main" id="{8335300E-BF06-4DFF-9FDA-15A03D2E23BB}"/>
                </a:ext>
              </a:extLst>
            </p:cNvPr>
            <p:cNvSpPr>
              <a:spLocks noChangeArrowheads="1"/>
            </p:cNvSpPr>
            <p:nvPr/>
          </p:nvSpPr>
          <p:spPr bwMode="gray">
            <a:xfrm>
              <a:off x="1917" y="2249"/>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sp>
          <p:nvSpPr>
            <p:cNvPr id="52" name="Freeform 22">
              <a:extLst>
                <a:ext uri="{FF2B5EF4-FFF2-40B4-BE49-F238E27FC236}">
                  <a16:creationId xmlns="" xmlns:a16="http://schemas.microsoft.com/office/drawing/2014/main" id="{95944970-78BE-4DFD-A32E-90B2CB5E5ADD}"/>
                </a:ext>
              </a:extLst>
            </p:cNvPr>
            <p:cNvSpPr>
              <a:spLocks/>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CC3399">
                    <a:gamma/>
                    <a:shade val="63529"/>
                    <a:invGamma/>
                  </a:srgbClr>
                </a:gs>
                <a:gs pos="50000">
                  <a:srgbClr val="CC3399"/>
                </a:gs>
                <a:gs pos="100000">
                  <a:srgbClr val="CC3399">
                    <a:gamma/>
                    <a:shade val="63529"/>
                    <a:invGamma/>
                  </a:srgbClr>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grpSp>
      <p:sp>
        <p:nvSpPr>
          <p:cNvPr id="53" name="Rectangle 26">
            <a:extLst>
              <a:ext uri="{FF2B5EF4-FFF2-40B4-BE49-F238E27FC236}">
                <a16:creationId xmlns="" xmlns:a16="http://schemas.microsoft.com/office/drawing/2014/main" id="{E17B4DEE-C2D8-47D5-9288-E2E47FFAAACC}"/>
              </a:ext>
            </a:extLst>
          </p:cNvPr>
          <p:cNvSpPr>
            <a:spLocks noChangeArrowheads="1"/>
          </p:cNvSpPr>
          <p:nvPr/>
        </p:nvSpPr>
        <p:spPr bwMode="gray">
          <a:xfrm>
            <a:off x="2203692" y="1620812"/>
            <a:ext cx="1836738" cy="396875"/>
          </a:xfrm>
          <a:prstGeom prst="rect">
            <a:avLst/>
          </a:prstGeom>
          <a:noFill/>
          <a:ln w="9525" algn="ctr">
            <a:noFill/>
            <a:miter lim="800000"/>
            <a:headEnd/>
            <a:tailEnd/>
          </a:ln>
          <a:effectLst/>
        </p:spPr>
        <p:txBody>
          <a:bodyPr>
            <a:spAutoFit/>
          </a:bodyPr>
          <a:lstStyle/>
          <a:p>
            <a:pPr algn="ctr" eaLnBrk="0" hangingPunct="0">
              <a:defRPr/>
            </a:pPr>
            <a:r>
              <a:rPr lang="zh-CN" alt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科研处</a:t>
            </a:r>
            <a:endParaRPr 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4" name="Rectangle 27">
            <a:extLst>
              <a:ext uri="{FF2B5EF4-FFF2-40B4-BE49-F238E27FC236}">
                <a16:creationId xmlns="" xmlns:a16="http://schemas.microsoft.com/office/drawing/2014/main" id="{DA107260-D03B-4E3D-9FE6-44B651AC0512}"/>
              </a:ext>
            </a:extLst>
          </p:cNvPr>
          <p:cNvSpPr>
            <a:spLocks noChangeArrowheads="1"/>
          </p:cNvSpPr>
          <p:nvPr/>
        </p:nvSpPr>
        <p:spPr bwMode="gray">
          <a:xfrm>
            <a:off x="2175072" y="2654752"/>
            <a:ext cx="1836738" cy="396875"/>
          </a:xfrm>
          <a:prstGeom prst="rect">
            <a:avLst/>
          </a:prstGeom>
          <a:noFill/>
          <a:ln w="9525" algn="ctr">
            <a:noFill/>
            <a:miter lim="800000"/>
            <a:headEnd/>
            <a:tailEnd/>
          </a:ln>
          <a:effectLst/>
        </p:spPr>
        <p:txBody>
          <a:bodyPr>
            <a:spAutoFit/>
          </a:bodyPr>
          <a:lstStyle/>
          <a:p>
            <a:pPr algn="ctr" eaLnBrk="0" hangingPunct="0">
              <a:defRPr/>
            </a:pPr>
            <a:r>
              <a:rPr lang="zh-CN" alt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人事处</a:t>
            </a:r>
            <a:endParaRPr 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5" name="Rectangle 29">
            <a:extLst>
              <a:ext uri="{FF2B5EF4-FFF2-40B4-BE49-F238E27FC236}">
                <a16:creationId xmlns="" xmlns:a16="http://schemas.microsoft.com/office/drawing/2014/main" id="{107DB9C9-8006-42D5-B9C5-64FD1F2A680E}"/>
              </a:ext>
            </a:extLst>
          </p:cNvPr>
          <p:cNvSpPr>
            <a:spLocks noChangeArrowheads="1"/>
          </p:cNvSpPr>
          <p:nvPr/>
        </p:nvSpPr>
        <p:spPr bwMode="gray">
          <a:xfrm>
            <a:off x="2165475" y="3744228"/>
            <a:ext cx="1836738" cy="396875"/>
          </a:xfrm>
          <a:prstGeom prst="rect">
            <a:avLst/>
          </a:prstGeom>
          <a:noFill/>
          <a:ln w="9525" algn="ctr">
            <a:noFill/>
            <a:miter lim="800000"/>
            <a:headEnd/>
            <a:tailEnd/>
          </a:ln>
          <a:effectLst/>
        </p:spPr>
        <p:txBody>
          <a:bodyPr>
            <a:spAutoFit/>
          </a:bodyPr>
          <a:lstStyle/>
          <a:p>
            <a:pPr algn="ctr" eaLnBrk="0" hangingPunct="0">
              <a:defRPr/>
            </a:pPr>
            <a:r>
              <a:rPr lang="zh-CN" alt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研究生处</a:t>
            </a:r>
            <a:endParaRPr 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6" name="Rectangle 30">
            <a:extLst>
              <a:ext uri="{FF2B5EF4-FFF2-40B4-BE49-F238E27FC236}">
                <a16:creationId xmlns="" xmlns:a16="http://schemas.microsoft.com/office/drawing/2014/main" id="{9D5FD716-8A8D-469A-88C0-28D3C8D6108A}"/>
              </a:ext>
            </a:extLst>
          </p:cNvPr>
          <p:cNvSpPr>
            <a:spLocks noChangeArrowheads="1"/>
          </p:cNvSpPr>
          <p:nvPr/>
        </p:nvSpPr>
        <p:spPr bwMode="gray">
          <a:xfrm>
            <a:off x="2157338" y="4800714"/>
            <a:ext cx="1836738" cy="396875"/>
          </a:xfrm>
          <a:prstGeom prst="rect">
            <a:avLst/>
          </a:prstGeom>
          <a:noFill/>
          <a:ln w="9525" algn="ctr">
            <a:noFill/>
            <a:miter lim="800000"/>
            <a:headEnd/>
            <a:tailEnd/>
          </a:ln>
          <a:effectLst/>
        </p:spPr>
        <p:txBody>
          <a:bodyPr>
            <a:spAutoFit/>
          </a:bodyPr>
          <a:lstStyle/>
          <a:p>
            <a:pPr algn="ctr" eaLnBrk="0" hangingPunct="0">
              <a:defRPr/>
            </a:pPr>
            <a:r>
              <a:rPr lang="zh-CN" alt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教务处</a:t>
            </a:r>
            <a:endParaRPr lang="en-US" sz="2000" dirty="0">
              <a:solidFill>
                <a:srgbClr val="FEFEFE"/>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7" name="Text Box 31">
            <a:extLst>
              <a:ext uri="{FF2B5EF4-FFF2-40B4-BE49-F238E27FC236}">
                <a16:creationId xmlns="" xmlns:a16="http://schemas.microsoft.com/office/drawing/2014/main" id="{8E915CD5-D76A-4F05-B05D-9023B2075DBB}"/>
              </a:ext>
            </a:extLst>
          </p:cNvPr>
          <p:cNvSpPr txBox="1">
            <a:spLocks noChangeArrowheads="1"/>
          </p:cNvSpPr>
          <p:nvPr/>
        </p:nvSpPr>
        <p:spPr bwMode="auto">
          <a:xfrm>
            <a:off x="4297421" y="1542843"/>
            <a:ext cx="7451565" cy="615553"/>
          </a:xfrm>
          <a:prstGeom prst="rect">
            <a:avLst/>
          </a:prstGeom>
          <a:noFill/>
          <a:ln w="9525" algn="ctr">
            <a:noFill/>
            <a:miter lim="800000"/>
            <a:headEnd/>
            <a:tailEnd/>
          </a:ln>
        </p:spPr>
        <p:txBody>
          <a:bodyPr wrap="square">
            <a:spAutoFit/>
          </a:bodyPr>
          <a:lstStyle/>
          <a:p>
            <a:pPr eaLnBrk="0" hangingPunct="0"/>
            <a:r>
              <a:rPr lang="zh-CN" altLang="en-US" sz="1700" dirty="0">
                <a:solidFill>
                  <a:srgbClr val="000000"/>
                </a:solidFill>
                <a:latin typeface="微软雅黑" panose="020B0503020204020204" pitchFamily="34" charset="-122"/>
                <a:ea typeface="微软雅黑" panose="020B0503020204020204" pitchFamily="34" charset="-122"/>
                <a:cs typeface="Arial" pitchFamily="34" charset="0"/>
              </a:rPr>
              <a:t>在学院</a:t>
            </a:r>
            <a:r>
              <a:rPr lang="en-US" altLang="zh-CN" sz="1700" dirty="0">
                <a:solidFill>
                  <a:srgbClr val="000000"/>
                </a:solidFill>
                <a:latin typeface="微软雅黑" panose="020B0503020204020204" pitchFamily="34" charset="-122"/>
                <a:ea typeface="微软雅黑" panose="020B0503020204020204" pitchFamily="34" charset="-122"/>
                <a:cs typeface="Arial" pitchFamily="34" charset="0"/>
              </a:rPr>
              <a:t>7950</a:t>
            </a:r>
            <a:r>
              <a:rPr lang="zh-CN" altLang="en-US" sz="1700" dirty="0">
                <a:solidFill>
                  <a:srgbClr val="000000"/>
                </a:solidFill>
                <a:latin typeface="微软雅黑" panose="020B0503020204020204" pitchFamily="34" charset="-122"/>
                <a:ea typeface="微软雅黑" panose="020B0503020204020204" pitchFamily="34" charset="-122"/>
                <a:cs typeface="Arial" pitchFamily="34" charset="0"/>
              </a:rPr>
              <a:t>会议室对人工智能产业研究院调研，参加人员有：学院班子成员，科研处陈思浩处长一行，人工智能产业研究院王国中、吴飞、杨淑群等。</a:t>
            </a:r>
            <a:endParaRPr lang="en-US" altLang="zh-CN" sz="17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58" name="Text Box 32">
            <a:extLst>
              <a:ext uri="{FF2B5EF4-FFF2-40B4-BE49-F238E27FC236}">
                <a16:creationId xmlns="" xmlns:a16="http://schemas.microsoft.com/office/drawing/2014/main" id="{B37B629F-0AF6-4BDA-A798-2B1C401BA351}"/>
              </a:ext>
            </a:extLst>
          </p:cNvPr>
          <p:cNvSpPr txBox="1">
            <a:spLocks noChangeArrowheads="1"/>
          </p:cNvSpPr>
          <p:nvPr/>
        </p:nvSpPr>
        <p:spPr bwMode="auto">
          <a:xfrm>
            <a:off x="4416676" y="2574993"/>
            <a:ext cx="7371430" cy="615553"/>
          </a:xfrm>
          <a:prstGeom prst="rect">
            <a:avLst/>
          </a:prstGeom>
          <a:noFill/>
          <a:ln w="9525" algn="ctr">
            <a:noFill/>
            <a:miter lim="800000"/>
            <a:headEnd/>
            <a:tailEnd/>
          </a:ln>
        </p:spPr>
        <p:txBody>
          <a:bodyPr wrap="square">
            <a:spAutoFit/>
          </a:bodyPr>
          <a:lstStyle/>
          <a:p>
            <a:pPr lvl="0"/>
            <a:r>
              <a:rPr lang="zh-CN" altLang="zh-CN" sz="1700" dirty="0">
                <a:latin typeface="微软雅黑" panose="020B0503020204020204" pitchFamily="34" charset="-122"/>
                <a:ea typeface="微软雅黑" panose="020B0503020204020204" pitchFamily="34" charset="-122"/>
              </a:rPr>
              <a:t>在学院</a:t>
            </a:r>
            <a:r>
              <a:rPr lang="en-US" altLang="zh-CN" sz="1700" dirty="0">
                <a:latin typeface="微软雅黑" panose="020B0503020204020204" pitchFamily="34" charset="-122"/>
                <a:ea typeface="微软雅黑" panose="020B0503020204020204" pitchFamily="34" charset="-122"/>
              </a:rPr>
              <a:t>7950</a:t>
            </a:r>
            <a:r>
              <a:rPr lang="zh-CN" altLang="zh-CN" sz="1700" dirty="0">
                <a:latin typeface="微软雅黑" panose="020B0503020204020204" pitchFamily="34" charset="-122"/>
                <a:ea typeface="微软雅黑" panose="020B0503020204020204" pitchFamily="34" charset="-122"/>
              </a:rPr>
              <a:t>会议室，与人事处刘福窑处长一行交流，学院班子及人事秘书参加了全程交流。</a:t>
            </a:r>
          </a:p>
        </p:txBody>
      </p:sp>
      <p:sp>
        <p:nvSpPr>
          <p:cNvPr id="59" name="Text Box 34">
            <a:extLst>
              <a:ext uri="{FF2B5EF4-FFF2-40B4-BE49-F238E27FC236}">
                <a16:creationId xmlns="" xmlns:a16="http://schemas.microsoft.com/office/drawing/2014/main" id="{44D2E595-6D05-4F0E-911B-0AACC1112FBC}"/>
              </a:ext>
            </a:extLst>
          </p:cNvPr>
          <p:cNvSpPr txBox="1">
            <a:spLocks noChangeArrowheads="1"/>
          </p:cNvSpPr>
          <p:nvPr/>
        </p:nvSpPr>
        <p:spPr bwMode="auto">
          <a:xfrm>
            <a:off x="4297422" y="3643785"/>
            <a:ext cx="7451397" cy="615553"/>
          </a:xfrm>
          <a:prstGeom prst="rect">
            <a:avLst/>
          </a:prstGeom>
          <a:noFill/>
          <a:ln w="9525" algn="ctr">
            <a:noFill/>
            <a:miter lim="800000"/>
            <a:headEnd/>
            <a:tailEnd/>
          </a:ln>
        </p:spPr>
        <p:txBody>
          <a:bodyPr wrap="square">
            <a:spAutoFit/>
          </a:bodyPr>
          <a:lstStyle/>
          <a:p>
            <a:pPr eaLnBrk="0" hangingPunct="0"/>
            <a:r>
              <a:rPr lang="zh-CN" altLang="zh-CN" sz="1700" dirty="0">
                <a:latin typeface="微软雅黑" panose="020B0503020204020204" pitchFamily="34" charset="-122"/>
                <a:ea typeface="微软雅黑" panose="020B0503020204020204" pitchFamily="34" charset="-122"/>
              </a:rPr>
              <a:t>在学院</a:t>
            </a:r>
            <a:r>
              <a:rPr lang="en-US" altLang="zh-CN" sz="1700" dirty="0">
                <a:latin typeface="微软雅黑" panose="020B0503020204020204" pitchFamily="34" charset="-122"/>
                <a:ea typeface="微软雅黑" panose="020B0503020204020204" pitchFamily="34" charset="-122"/>
              </a:rPr>
              <a:t>7950</a:t>
            </a:r>
            <a:r>
              <a:rPr lang="zh-CN" altLang="zh-CN" sz="1700" dirty="0">
                <a:latin typeface="微软雅黑" panose="020B0503020204020204" pitchFamily="34" charset="-122"/>
                <a:ea typeface="微软雅黑" panose="020B0503020204020204" pitchFamily="34" charset="-122"/>
              </a:rPr>
              <a:t>会议室，与研究生处王楚明处长一行交流，部分教授、教师代表参加了交流。</a:t>
            </a:r>
            <a:endParaRPr lang="en-US" altLang="zh-CN" sz="1700"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60" name="Text Box 35">
            <a:extLst>
              <a:ext uri="{FF2B5EF4-FFF2-40B4-BE49-F238E27FC236}">
                <a16:creationId xmlns="" xmlns:a16="http://schemas.microsoft.com/office/drawing/2014/main" id="{28B5DEFA-D5B9-4411-9F55-D7BD362D6153}"/>
              </a:ext>
            </a:extLst>
          </p:cNvPr>
          <p:cNvSpPr txBox="1">
            <a:spLocks noChangeArrowheads="1"/>
          </p:cNvSpPr>
          <p:nvPr/>
        </p:nvSpPr>
        <p:spPr bwMode="auto">
          <a:xfrm>
            <a:off x="4297422" y="4667043"/>
            <a:ext cx="7451397" cy="615553"/>
          </a:xfrm>
          <a:prstGeom prst="rect">
            <a:avLst/>
          </a:prstGeom>
          <a:noFill/>
          <a:ln w="9525" algn="ctr">
            <a:noFill/>
            <a:miter lim="800000"/>
            <a:headEnd/>
            <a:tailEnd/>
          </a:ln>
        </p:spPr>
        <p:txBody>
          <a:bodyPr wrap="square">
            <a:spAutoFit/>
          </a:bodyPr>
          <a:lstStyle/>
          <a:p>
            <a:pPr lvl="0"/>
            <a:r>
              <a:rPr lang="zh-CN" altLang="zh-CN" sz="1700" dirty="0">
                <a:latin typeface="微软雅黑" panose="020B0503020204020204" pitchFamily="34" charset="-122"/>
                <a:ea typeface="微软雅黑" panose="020B0503020204020204" pitchFamily="34" charset="-122"/>
              </a:rPr>
              <a:t>在学院</a:t>
            </a:r>
            <a:r>
              <a:rPr lang="en-US" altLang="zh-CN" sz="1700" dirty="0">
                <a:latin typeface="微软雅黑" panose="020B0503020204020204" pitchFamily="34" charset="-122"/>
                <a:ea typeface="微软雅黑" panose="020B0503020204020204" pitchFamily="34" charset="-122"/>
              </a:rPr>
              <a:t>7950</a:t>
            </a:r>
            <a:r>
              <a:rPr lang="zh-CN" altLang="zh-CN" sz="1700" dirty="0">
                <a:latin typeface="微软雅黑" panose="020B0503020204020204" pitchFamily="34" charset="-122"/>
                <a:ea typeface="微软雅黑" panose="020B0503020204020204" pitchFamily="34" charset="-122"/>
              </a:rPr>
              <a:t>会议室，与教务处副处长李媛媛、质量办唐春锋科长等，就工程认证等问题进行了交流。</a:t>
            </a:r>
          </a:p>
        </p:txBody>
      </p:sp>
      <p:grpSp>
        <p:nvGrpSpPr>
          <p:cNvPr id="12" name="组合 11">
            <a:extLst>
              <a:ext uri="{FF2B5EF4-FFF2-40B4-BE49-F238E27FC236}">
                <a16:creationId xmlns="" xmlns:a16="http://schemas.microsoft.com/office/drawing/2014/main" id="{B0C7977B-4A6E-43FE-A8E1-39148C182C01}"/>
              </a:ext>
            </a:extLst>
          </p:cNvPr>
          <p:cNvGrpSpPr/>
          <p:nvPr/>
        </p:nvGrpSpPr>
        <p:grpSpPr>
          <a:xfrm>
            <a:off x="1778390" y="1653137"/>
            <a:ext cx="230190" cy="3392342"/>
            <a:chOff x="1132889" y="1715547"/>
            <a:chExt cx="230190" cy="3392342"/>
          </a:xfrm>
          <a:solidFill>
            <a:schemeClr val="bg1"/>
          </a:solidFill>
        </p:grpSpPr>
        <p:sp>
          <p:nvSpPr>
            <p:cNvPr id="63" name="Ellipse 143">
              <a:extLst>
                <a:ext uri="{FF2B5EF4-FFF2-40B4-BE49-F238E27FC236}">
                  <a16:creationId xmlns="" xmlns:a16="http://schemas.microsoft.com/office/drawing/2014/main" id="{413A9623-4BC3-43A7-8D22-7A14ABA945B5}"/>
                </a:ext>
              </a:extLst>
            </p:cNvPr>
            <p:cNvSpPr>
              <a:spLocks noChangeArrowheads="1"/>
            </p:cNvSpPr>
            <p:nvPr/>
          </p:nvSpPr>
          <p:spPr bwMode="auto">
            <a:xfrm rot="20019950">
              <a:off x="1132890" y="1715547"/>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86" name="Ellipse 143">
              <a:extLst>
                <a:ext uri="{FF2B5EF4-FFF2-40B4-BE49-F238E27FC236}">
                  <a16:creationId xmlns="" xmlns:a16="http://schemas.microsoft.com/office/drawing/2014/main" id="{67D3F7BC-7E26-4874-BEE7-86072E22FED5}"/>
                </a:ext>
              </a:extLst>
            </p:cNvPr>
            <p:cNvSpPr>
              <a:spLocks noChangeArrowheads="1"/>
            </p:cNvSpPr>
            <p:nvPr/>
          </p:nvSpPr>
          <p:spPr bwMode="auto">
            <a:xfrm rot="20019950">
              <a:off x="1132891" y="2834187"/>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87" name="Ellipse 143">
              <a:extLst>
                <a:ext uri="{FF2B5EF4-FFF2-40B4-BE49-F238E27FC236}">
                  <a16:creationId xmlns="" xmlns:a16="http://schemas.microsoft.com/office/drawing/2014/main" id="{D84C6528-9394-4F46-8526-E315787BC800}"/>
                </a:ext>
              </a:extLst>
            </p:cNvPr>
            <p:cNvSpPr>
              <a:spLocks noChangeArrowheads="1"/>
            </p:cNvSpPr>
            <p:nvPr/>
          </p:nvSpPr>
          <p:spPr bwMode="auto">
            <a:xfrm rot="20019950">
              <a:off x="1132889" y="3892844"/>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88" name="Ellipse 143">
              <a:extLst>
                <a:ext uri="{FF2B5EF4-FFF2-40B4-BE49-F238E27FC236}">
                  <a16:creationId xmlns="" xmlns:a16="http://schemas.microsoft.com/office/drawing/2014/main" id="{29A3A960-02C8-4471-A6DF-8229AA87B1BA}"/>
                </a:ext>
              </a:extLst>
            </p:cNvPr>
            <p:cNvSpPr>
              <a:spLocks noChangeArrowheads="1"/>
            </p:cNvSpPr>
            <p:nvPr/>
          </p:nvSpPr>
          <p:spPr bwMode="auto">
            <a:xfrm rot="20019950">
              <a:off x="1132890" y="4877029"/>
              <a:ext cx="230188" cy="2308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Calibri" panose="020F0502020204030204" pitchFamily="34" charset="0"/>
                <a:buAutoNum type="arabicPeriod"/>
              </a:pPr>
              <a:endParaRPr lang="en-US" altLang="zh-CN">
                <a:solidFill>
                  <a:srgbClr val="FFFFFF"/>
                </a:solidFill>
                <a:latin typeface="微软雅黑" panose="020B0503020204020204" pitchFamily="34" charset="-122"/>
                <a:ea typeface="微软雅黑" panose="020B0503020204020204" pitchFamily="34" charset="-122"/>
              </a:endParaRPr>
            </a:p>
          </p:txBody>
        </p:sp>
      </p:grpSp>
      <p:sp>
        <p:nvSpPr>
          <p:cNvPr id="13" name="矩形 12">
            <a:extLst>
              <a:ext uri="{FF2B5EF4-FFF2-40B4-BE49-F238E27FC236}">
                <a16:creationId xmlns="" xmlns:a16="http://schemas.microsoft.com/office/drawing/2014/main" id="{8AD62E84-1439-42B8-A40C-8B1BE16F5A3D}"/>
              </a:ext>
            </a:extLst>
          </p:cNvPr>
          <p:cNvSpPr/>
          <p:nvPr/>
        </p:nvSpPr>
        <p:spPr>
          <a:xfrm>
            <a:off x="557931" y="1709199"/>
            <a:ext cx="1050288" cy="369332"/>
          </a:xfrm>
          <a:prstGeom prst="rect">
            <a:avLst/>
          </a:prstGeom>
        </p:spPr>
        <p:txBody>
          <a:bodyPr wrap="none">
            <a:spAutoFit/>
          </a:bodyPr>
          <a:lstStyle/>
          <a:p>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9</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月</a:t>
            </a:r>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29</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日</a:t>
            </a:r>
            <a:endParaRPr lang="zh-CN" altLang="en-US" dirty="0">
              <a:solidFill>
                <a:srgbClr val="C00000"/>
              </a:solidFill>
            </a:endParaRPr>
          </a:p>
        </p:txBody>
      </p:sp>
      <p:sp>
        <p:nvSpPr>
          <p:cNvPr id="90" name="矩形 89">
            <a:extLst>
              <a:ext uri="{FF2B5EF4-FFF2-40B4-BE49-F238E27FC236}">
                <a16:creationId xmlns="" xmlns:a16="http://schemas.microsoft.com/office/drawing/2014/main" id="{C6289AFC-025D-4206-8D9D-4D7C484D03A9}"/>
              </a:ext>
            </a:extLst>
          </p:cNvPr>
          <p:cNvSpPr/>
          <p:nvPr/>
        </p:nvSpPr>
        <p:spPr>
          <a:xfrm>
            <a:off x="543175" y="2742249"/>
            <a:ext cx="1050288" cy="369332"/>
          </a:xfrm>
          <a:prstGeom prst="rect">
            <a:avLst/>
          </a:prstGeom>
        </p:spPr>
        <p:txBody>
          <a:bodyPr wrap="none">
            <a:spAutoFit/>
          </a:bodyPr>
          <a:lstStyle/>
          <a:p>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9</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月</a:t>
            </a:r>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30</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日</a:t>
            </a:r>
            <a:endParaRPr lang="zh-CN" altLang="en-US" dirty="0">
              <a:solidFill>
                <a:srgbClr val="C00000"/>
              </a:solidFill>
            </a:endParaRPr>
          </a:p>
        </p:txBody>
      </p:sp>
      <p:sp>
        <p:nvSpPr>
          <p:cNvPr id="91" name="矩形 90">
            <a:extLst>
              <a:ext uri="{FF2B5EF4-FFF2-40B4-BE49-F238E27FC236}">
                <a16:creationId xmlns="" xmlns:a16="http://schemas.microsoft.com/office/drawing/2014/main" id="{8B6EB78E-FAE4-4449-87D4-4EAD184A5906}"/>
              </a:ext>
            </a:extLst>
          </p:cNvPr>
          <p:cNvSpPr/>
          <p:nvPr/>
        </p:nvSpPr>
        <p:spPr>
          <a:xfrm>
            <a:off x="553879" y="3771771"/>
            <a:ext cx="1050288" cy="369332"/>
          </a:xfrm>
          <a:prstGeom prst="rect">
            <a:avLst/>
          </a:prstGeom>
        </p:spPr>
        <p:txBody>
          <a:bodyPr wrap="none">
            <a:spAutoFit/>
          </a:bodyPr>
          <a:lstStyle/>
          <a:p>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9</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月</a:t>
            </a:r>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30</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日</a:t>
            </a:r>
            <a:endParaRPr lang="zh-CN" altLang="en-US" dirty="0">
              <a:solidFill>
                <a:srgbClr val="C00000"/>
              </a:solidFill>
            </a:endParaRPr>
          </a:p>
        </p:txBody>
      </p:sp>
      <p:sp>
        <p:nvSpPr>
          <p:cNvPr id="92" name="矩形 91">
            <a:extLst>
              <a:ext uri="{FF2B5EF4-FFF2-40B4-BE49-F238E27FC236}">
                <a16:creationId xmlns="" xmlns:a16="http://schemas.microsoft.com/office/drawing/2014/main" id="{36469B1E-F8EE-46CD-82A1-0F223822207D}"/>
              </a:ext>
            </a:extLst>
          </p:cNvPr>
          <p:cNvSpPr/>
          <p:nvPr/>
        </p:nvSpPr>
        <p:spPr>
          <a:xfrm>
            <a:off x="498691" y="4730929"/>
            <a:ext cx="1184940" cy="369332"/>
          </a:xfrm>
          <a:prstGeom prst="rect">
            <a:avLst/>
          </a:prstGeom>
        </p:spPr>
        <p:txBody>
          <a:bodyPr wrap="none">
            <a:spAutoFit/>
          </a:bodyPr>
          <a:lstStyle/>
          <a:p>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10</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月</a:t>
            </a:r>
            <a:r>
              <a:rPr lang="en-US" altLang="zh-CN" dirty="0">
                <a:solidFill>
                  <a:srgbClr val="C00000"/>
                </a:solidFill>
                <a:latin typeface="微软雅黑" panose="020B0503020204020204" pitchFamily="34" charset="-122"/>
                <a:ea typeface="微软雅黑" panose="020B0503020204020204" pitchFamily="34" charset="-122"/>
                <a:cs typeface="Arial" pitchFamily="34" charset="0"/>
              </a:rPr>
              <a:t>11</a:t>
            </a:r>
            <a:r>
              <a:rPr lang="zh-CN" altLang="en-US" dirty="0">
                <a:solidFill>
                  <a:srgbClr val="C00000"/>
                </a:solidFill>
                <a:latin typeface="微软雅黑" panose="020B0503020204020204" pitchFamily="34" charset="-122"/>
                <a:ea typeface="微软雅黑" panose="020B0503020204020204" pitchFamily="34" charset="-122"/>
                <a:cs typeface="Arial" pitchFamily="34" charset="0"/>
              </a:rPr>
              <a:t>日</a:t>
            </a:r>
            <a:endParaRPr lang="zh-CN" altLang="en-US"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 xmlns:a16="http://schemas.microsoft.com/office/drawing/2014/main" id="{2F82ADEF-7388-42A3-BD15-A1F934EC7E91}"/>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TextBox 20">
            <a:extLst>
              <a:ext uri="{FF2B5EF4-FFF2-40B4-BE49-F238E27FC236}">
                <a16:creationId xmlns="" xmlns:a16="http://schemas.microsoft.com/office/drawing/2014/main" id="{0231B17A-1299-40D0-BE51-A6DAB64EF15F}"/>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职能处室来院调研</a:t>
            </a:r>
          </a:p>
        </p:txBody>
      </p:sp>
      <p:sp>
        <p:nvSpPr>
          <p:cNvPr id="36" name="矩形 35">
            <a:extLst>
              <a:ext uri="{FF2B5EF4-FFF2-40B4-BE49-F238E27FC236}">
                <a16:creationId xmlns="" xmlns:a16="http://schemas.microsoft.com/office/drawing/2014/main" id="{3BCA74ED-EF95-46DC-86BB-804C3B6F3D3C}"/>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sp>
        <p:nvSpPr>
          <p:cNvPr id="15" name="矩形 14"/>
          <p:cNvSpPr/>
          <p:nvPr/>
        </p:nvSpPr>
        <p:spPr>
          <a:xfrm>
            <a:off x="7095543" y="5717829"/>
            <a:ext cx="4004257" cy="369332"/>
          </a:xfrm>
          <a:prstGeom prst="rect">
            <a:avLst/>
          </a:prstGeom>
        </p:spPr>
        <p:txBody>
          <a:bodyPr wrap="square">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教务处来院调研</a:t>
            </a:r>
          </a:p>
        </p:txBody>
      </p:sp>
      <p:pic>
        <p:nvPicPr>
          <p:cNvPr id="33" name="图片 32">
            <a:extLst>
              <a:ext uri="{FF2B5EF4-FFF2-40B4-BE49-F238E27FC236}">
                <a16:creationId xmlns="" xmlns:a16="http://schemas.microsoft.com/office/drawing/2014/main" id="{75CD3467-1642-4479-BBE9-6DD06D0881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20" y="1370755"/>
            <a:ext cx="5846880" cy="4080860"/>
          </a:xfrm>
          <a:prstGeom prst="rect">
            <a:avLst/>
          </a:prstGeom>
          <a:noFill/>
          <a:ln>
            <a:noFill/>
          </a:ln>
        </p:spPr>
      </p:pic>
      <p:pic>
        <p:nvPicPr>
          <p:cNvPr id="61" name="图片 60">
            <a:extLst>
              <a:ext uri="{FF2B5EF4-FFF2-40B4-BE49-F238E27FC236}">
                <a16:creationId xmlns="" xmlns:a16="http://schemas.microsoft.com/office/drawing/2014/main" id="{472D5654-3FAA-40E4-92B1-F1E3DCFCFE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98"/>
          <a:stretch/>
        </p:blipFill>
        <p:spPr>
          <a:xfrm>
            <a:off x="6298079" y="1370755"/>
            <a:ext cx="5733470" cy="4080860"/>
          </a:xfrm>
          <a:prstGeom prst="rect">
            <a:avLst/>
          </a:prstGeom>
        </p:spPr>
      </p:pic>
      <p:sp>
        <p:nvSpPr>
          <p:cNvPr id="62" name="矩形 61">
            <a:extLst>
              <a:ext uri="{FF2B5EF4-FFF2-40B4-BE49-F238E27FC236}">
                <a16:creationId xmlns="" xmlns:a16="http://schemas.microsoft.com/office/drawing/2014/main" id="{4D50B10A-CFD9-401C-8AE1-5D2A50D86A54}"/>
              </a:ext>
            </a:extLst>
          </p:cNvPr>
          <p:cNvSpPr/>
          <p:nvPr/>
        </p:nvSpPr>
        <p:spPr>
          <a:xfrm>
            <a:off x="1033614" y="5717829"/>
            <a:ext cx="4004257" cy="369332"/>
          </a:xfrm>
          <a:prstGeom prst="rect">
            <a:avLst/>
          </a:prstGeom>
        </p:spPr>
        <p:txBody>
          <a:bodyPr wrap="square">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人事处来院调研</a:t>
            </a:r>
          </a:p>
        </p:txBody>
      </p:sp>
    </p:spTree>
    <p:extLst>
      <p:ext uri="{BB962C8B-B14F-4D97-AF65-F5344CB8AC3E}">
        <p14:creationId xmlns:p14="http://schemas.microsoft.com/office/powerpoint/2010/main" val="3678850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 xmlns:a16="http://schemas.microsoft.com/office/drawing/2014/main" id="{A69CBA38-348B-44AE-AC4E-F51E1633FF88}"/>
              </a:ext>
            </a:extLst>
          </p:cNvPr>
          <p:cNvSpPr>
            <a:spLocks noChangeArrowheads="1"/>
          </p:cNvSpPr>
          <p:nvPr/>
        </p:nvSpPr>
        <p:spPr bwMode="auto">
          <a:xfrm flipV="1">
            <a:off x="0" y="801617"/>
            <a:ext cx="12177597" cy="45719"/>
          </a:xfrm>
          <a:prstGeom prst="rect">
            <a:avLst/>
          </a:prstGeom>
          <a:solidFill>
            <a:srgbClr val="C00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TextBox 20">
            <a:extLst>
              <a:ext uri="{FF2B5EF4-FFF2-40B4-BE49-F238E27FC236}">
                <a16:creationId xmlns="" xmlns:a16="http://schemas.microsoft.com/office/drawing/2014/main" id="{AB8872E4-3C56-464E-B553-379EB804E963}"/>
              </a:ext>
            </a:extLst>
          </p:cNvPr>
          <p:cNvSpPr txBox="1">
            <a:spLocks noChangeArrowheads="1"/>
          </p:cNvSpPr>
          <p:nvPr/>
        </p:nvSpPr>
        <p:spPr bwMode="auto">
          <a:xfrm>
            <a:off x="1252621" y="144368"/>
            <a:ext cx="6649144" cy="646331"/>
          </a:xfrm>
          <a:prstGeom prst="rect">
            <a:avLst/>
          </a:prstGeom>
          <a:noFill/>
          <a:ln w="9525">
            <a:noFill/>
            <a:miter lim="800000"/>
          </a:ln>
        </p:spPr>
        <p:txBody>
          <a:bodyPr wrap="square">
            <a:spAutoFit/>
          </a:bodyPr>
          <a:lstStyle/>
          <a:p>
            <a:r>
              <a:rPr lang="zh-CN" altLang="en-US" sz="3600" b="1" dirty="0">
                <a:latin typeface="微软雅黑" panose="020B0503020204020204" pitchFamily="34" charset="-122"/>
                <a:ea typeface="微软雅黑" panose="020B0503020204020204" pitchFamily="34" charset="-122"/>
              </a:rPr>
              <a:t>院内调研</a:t>
            </a:r>
          </a:p>
        </p:txBody>
      </p:sp>
      <p:sp>
        <p:nvSpPr>
          <p:cNvPr id="28" name="矩形 27">
            <a:extLst>
              <a:ext uri="{FF2B5EF4-FFF2-40B4-BE49-F238E27FC236}">
                <a16:creationId xmlns="" xmlns:a16="http://schemas.microsoft.com/office/drawing/2014/main" id="{B1EDCFA4-DF13-4FB4-BB11-957D7F05FA2B}"/>
              </a:ext>
            </a:extLst>
          </p:cNvPr>
          <p:cNvSpPr/>
          <p:nvPr/>
        </p:nvSpPr>
        <p:spPr bwMode="auto">
          <a:xfrm>
            <a:off x="-6349" y="6618296"/>
            <a:ext cx="12204700" cy="140088"/>
          </a:xfrm>
          <a:prstGeom prst="rect">
            <a:avLst/>
          </a:prstGeom>
          <a:solidFill>
            <a:srgbClr val="C00000"/>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6215" rIns="0" bIns="63498"/>
          <a:lstStyle>
            <a:defPPr>
              <a:defRPr lang="zh-CN">
                <a:solidFill>
                  <a:schemeClr val="lt1"/>
                </a:solidFill>
              </a:defRPr>
            </a:defPPr>
            <a:lvl1pPr marL="0" algn="l" defTabSz="1221105" rtl="0" eaLnBrk="1" latinLnBrk="0" hangingPunct="1">
              <a:defRPr sz="2400" kern="1200">
                <a:solidFill>
                  <a:schemeClr val="lt1"/>
                </a:solidFill>
                <a:latin typeface="+mn-lt"/>
                <a:ea typeface="+mn-ea"/>
                <a:cs typeface="+mn-cs"/>
              </a:defRPr>
            </a:lvl1pPr>
            <a:lvl2pPr marL="610870" algn="l" defTabSz="1221105" rtl="0" eaLnBrk="1" latinLnBrk="0" hangingPunct="1">
              <a:defRPr sz="2400" kern="1200">
                <a:solidFill>
                  <a:schemeClr val="lt1"/>
                </a:solidFill>
                <a:latin typeface="+mn-lt"/>
                <a:ea typeface="+mn-ea"/>
                <a:cs typeface="+mn-cs"/>
              </a:defRPr>
            </a:lvl2pPr>
            <a:lvl3pPr marL="1221105" algn="l" defTabSz="1221105" rtl="0" eaLnBrk="1" latinLnBrk="0" hangingPunct="1">
              <a:defRPr sz="2400" kern="1200">
                <a:solidFill>
                  <a:schemeClr val="lt1"/>
                </a:solidFill>
                <a:latin typeface="+mn-lt"/>
                <a:ea typeface="+mn-ea"/>
                <a:cs typeface="+mn-cs"/>
              </a:defRPr>
            </a:lvl3pPr>
            <a:lvl4pPr marL="1831975" algn="l" defTabSz="1221105" rtl="0" eaLnBrk="1" latinLnBrk="0" hangingPunct="1">
              <a:defRPr sz="2400" kern="1200">
                <a:solidFill>
                  <a:schemeClr val="lt1"/>
                </a:solidFill>
                <a:latin typeface="+mn-lt"/>
                <a:ea typeface="+mn-ea"/>
                <a:cs typeface="+mn-cs"/>
              </a:defRPr>
            </a:lvl4pPr>
            <a:lvl5pPr marL="2442210" algn="l" defTabSz="1221105" rtl="0" eaLnBrk="1" latinLnBrk="0" hangingPunct="1">
              <a:defRPr sz="2400" kern="1200">
                <a:solidFill>
                  <a:schemeClr val="lt1"/>
                </a:solidFill>
                <a:latin typeface="+mn-lt"/>
                <a:ea typeface="+mn-ea"/>
                <a:cs typeface="+mn-cs"/>
              </a:defRPr>
            </a:lvl5pPr>
            <a:lvl6pPr marL="3053080" algn="l" defTabSz="1221105" rtl="0" eaLnBrk="1" latinLnBrk="0" hangingPunct="1">
              <a:defRPr sz="2400" kern="1200">
                <a:solidFill>
                  <a:schemeClr val="lt1"/>
                </a:solidFill>
                <a:latin typeface="+mn-lt"/>
                <a:ea typeface="+mn-ea"/>
                <a:cs typeface="+mn-cs"/>
              </a:defRPr>
            </a:lvl6pPr>
            <a:lvl7pPr marL="3663315" algn="l" defTabSz="1221105" rtl="0" eaLnBrk="1" latinLnBrk="0" hangingPunct="1">
              <a:defRPr sz="2400" kern="1200">
                <a:solidFill>
                  <a:schemeClr val="lt1"/>
                </a:solidFill>
                <a:latin typeface="+mn-lt"/>
                <a:ea typeface="+mn-ea"/>
                <a:cs typeface="+mn-cs"/>
              </a:defRPr>
            </a:lvl7pPr>
            <a:lvl8pPr marL="4274185" algn="l" defTabSz="1221105" rtl="0" eaLnBrk="1" latinLnBrk="0" hangingPunct="1">
              <a:defRPr sz="2400" kern="1200">
                <a:solidFill>
                  <a:schemeClr val="lt1"/>
                </a:solidFill>
                <a:latin typeface="+mn-lt"/>
                <a:ea typeface="+mn-ea"/>
                <a:cs typeface="+mn-cs"/>
              </a:defRPr>
            </a:lvl8pPr>
            <a:lvl9pPr marL="4884420" algn="l" defTabSz="1221105" rtl="0" eaLnBrk="1" latinLnBrk="0" hangingPunct="1">
              <a:defRPr sz="2400" kern="1200">
                <a:solidFill>
                  <a:schemeClr val="lt1"/>
                </a:solidFill>
                <a:latin typeface="+mn-lt"/>
                <a:ea typeface="+mn-ea"/>
                <a:cs typeface="+mn-cs"/>
              </a:defRPr>
            </a:lvl9pPr>
          </a:lstStyle>
          <a:p>
            <a:pPr algn="ctr" defTabSz="1269365">
              <a:defRPr/>
            </a:pPr>
            <a:endParaRPr lang="zh-CN" altLang="en-US" sz="4300">
              <a:gradFill>
                <a:gsLst>
                  <a:gs pos="0">
                    <a:srgbClr val="FFFFFF"/>
                  </a:gs>
                  <a:gs pos="100000">
                    <a:srgbClr val="FFFFFF"/>
                  </a:gs>
                </a:gsLst>
                <a:lin ang="5400000" scaled="0"/>
              </a:gradFill>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56"/>
            <a:ext cx="1033614" cy="1033614"/>
          </a:xfrm>
          <a:prstGeom prst="rect">
            <a:avLst/>
          </a:prstGeom>
        </p:spPr>
      </p:pic>
      <p:grpSp>
        <p:nvGrpSpPr>
          <p:cNvPr id="3" name="组合 2">
            <a:extLst>
              <a:ext uri="{FF2B5EF4-FFF2-40B4-BE49-F238E27FC236}">
                <a16:creationId xmlns="" xmlns:a16="http://schemas.microsoft.com/office/drawing/2014/main" id="{74104942-99B3-4C3C-92D5-8D1212E86936}"/>
              </a:ext>
            </a:extLst>
          </p:cNvPr>
          <p:cNvGrpSpPr/>
          <p:nvPr/>
        </p:nvGrpSpPr>
        <p:grpSpPr>
          <a:xfrm>
            <a:off x="1128125" y="5630197"/>
            <a:ext cx="10474920" cy="606181"/>
            <a:chOff x="2158005" y="2494416"/>
            <a:chExt cx="7786541" cy="562201"/>
          </a:xfrm>
        </p:grpSpPr>
        <p:sp>
          <p:nvSpPr>
            <p:cNvPr id="29" name="Pentagon 12">
              <a:extLst>
                <a:ext uri="{FF2B5EF4-FFF2-40B4-BE49-F238E27FC236}">
                  <a16:creationId xmlns="" xmlns:a16="http://schemas.microsoft.com/office/drawing/2014/main" id="{83823BAA-E5DB-4DC1-99BF-B8C500E0429A}"/>
                </a:ext>
              </a:extLst>
            </p:cNvPr>
            <p:cNvSpPr>
              <a:spLocks noChangeArrowheads="1"/>
            </p:cNvSpPr>
            <p:nvPr/>
          </p:nvSpPr>
          <p:spPr bwMode="auto">
            <a:xfrm>
              <a:off x="2158005" y="2494416"/>
              <a:ext cx="7786541" cy="562201"/>
            </a:xfrm>
            <a:prstGeom prst="homePlate">
              <a:avLst>
                <a:gd name="adj" fmla="val 51672"/>
              </a:avLst>
            </a:prstGeom>
            <a:solidFill>
              <a:schemeClr val="bg1"/>
            </a:solidFill>
            <a:ln w="57150">
              <a:solidFill>
                <a:srgbClr val="C00000"/>
              </a:solid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Calibri" panose="020F0502020204030204" pitchFamily="34" charset="0"/>
                <a:buAutoNum type="arabicPeriod"/>
              </a:pPr>
              <a:endParaRPr lang="zh-CN" altLang="en-US" sz="2400" noProof="1">
                <a:solidFill>
                  <a:schemeClr val="bg1"/>
                </a:solidFill>
                <a:latin typeface="微软雅黑" panose="020B0503020204020204" pitchFamily="34" charset="-122"/>
                <a:ea typeface="微软雅黑" panose="020B0503020204020204" pitchFamily="34" charset="-122"/>
              </a:endParaRPr>
            </a:p>
          </p:txBody>
        </p:sp>
        <p:sp>
          <p:nvSpPr>
            <p:cNvPr id="33" name="Text Box 8">
              <a:extLst>
                <a:ext uri="{FF2B5EF4-FFF2-40B4-BE49-F238E27FC236}">
                  <a16:creationId xmlns="" xmlns:a16="http://schemas.microsoft.com/office/drawing/2014/main" id="{859C219A-D748-4951-96B7-F4C2CF56061F}"/>
                </a:ext>
              </a:extLst>
            </p:cNvPr>
            <p:cNvSpPr txBox="1">
              <a:spLocks noChangeArrowheads="1"/>
            </p:cNvSpPr>
            <p:nvPr/>
          </p:nvSpPr>
          <p:spPr bwMode="auto">
            <a:xfrm>
              <a:off x="2319300" y="2594402"/>
              <a:ext cx="7625246" cy="37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29</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16</a:t>
              </a:r>
              <a:r>
                <a:rPr lang="zh-CN" altLang="en-US" sz="2000" dirty="0">
                  <a:latin typeface="微软雅黑" panose="020B0503020204020204" pitchFamily="34" charset="-122"/>
                  <a:ea typeface="微软雅黑" panose="020B0503020204020204" pitchFamily="34" charset="-122"/>
                </a:rPr>
                <a:t>日，通过微信群，分别</a:t>
              </a:r>
              <a:r>
                <a:rPr lang="zh-CN" altLang="en-US" sz="2000" dirty="0">
                  <a:solidFill>
                    <a:srgbClr val="C00000"/>
                  </a:solidFill>
                  <a:latin typeface="微软雅黑" panose="020B0503020204020204" pitchFamily="34" charset="-122"/>
                  <a:ea typeface="微软雅黑" panose="020B0503020204020204" pitchFamily="34" charset="-122"/>
                </a:rPr>
                <a:t>面向教授、中层、全体教师</a:t>
              </a:r>
              <a:r>
                <a:rPr lang="zh-CN" altLang="en-US" sz="2000" dirty="0">
                  <a:latin typeface="微软雅黑" panose="020B0503020204020204" pitchFamily="34" charset="-122"/>
                  <a:ea typeface="微软雅黑" panose="020B0503020204020204" pitchFamily="34" charset="-122"/>
                </a:rPr>
                <a:t>进行了网上咨询。</a:t>
              </a:r>
              <a:endParaRPr lang="en-US" altLang="zh-CN" sz="2000" dirty="0">
                <a:latin typeface="微软雅黑" panose="020B0503020204020204" pitchFamily="34" charset="-122"/>
                <a:ea typeface="微软雅黑" panose="020B0503020204020204" pitchFamily="34" charset="-122"/>
              </a:endParaRPr>
            </a:p>
          </p:txBody>
        </p:sp>
      </p:grpSp>
      <p:sp>
        <p:nvSpPr>
          <p:cNvPr id="43" name="Line 30">
            <a:extLst>
              <a:ext uri="{FF2B5EF4-FFF2-40B4-BE49-F238E27FC236}">
                <a16:creationId xmlns="" xmlns:a16="http://schemas.microsoft.com/office/drawing/2014/main" id="{CFEAD051-BF9D-46DC-BAED-687D6F94E8E3}"/>
              </a:ext>
            </a:extLst>
          </p:cNvPr>
          <p:cNvSpPr>
            <a:spLocks noChangeShapeType="1"/>
          </p:cNvSpPr>
          <p:nvPr/>
        </p:nvSpPr>
        <p:spPr bwMode="auto">
          <a:xfrm>
            <a:off x="1896269" y="2166030"/>
            <a:ext cx="0" cy="503237"/>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6" name="Line 33">
            <a:extLst>
              <a:ext uri="{FF2B5EF4-FFF2-40B4-BE49-F238E27FC236}">
                <a16:creationId xmlns="" xmlns:a16="http://schemas.microsoft.com/office/drawing/2014/main" id="{05E59DD0-37E5-485C-BD9E-2B377EDC43F5}"/>
              </a:ext>
            </a:extLst>
          </p:cNvPr>
          <p:cNvSpPr>
            <a:spLocks noChangeShapeType="1"/>
          </p:cNvSpPr>
          <p:nvPr/>
        </p:nvSpPr>
        <p:spPr bwMode="auto">
          <a:xfrm>
            <a:off x="4887346" y="2166029"/>
            <a:ext cx="0" cy="503237"/>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9" name="Line 36">
            <a:extLst>
              <a:ext uri="{FF2B5EF4-FFF2-40B4-BE49-F238E27FC236}">
                <a16:creationId xmlns="" xmlns:a16="http://schemas.microsoft.com/office/drawing/2014/main" id="{ACE3DB4F-5D28-40B7-8D13-544B3218506B}"/>
              </a:ext>
            </a:extLst>
          </p:cNvPr>
          <p:cNvSpPr>
            <a:spLocks noChangeShapeType="1"/>
          </p:cNvSpPr>
          <p:nvPr/>
        </p:nvSpPr>
        <p:spPr bwMode="auto">
          <a:xfrm>
            <a:off x="7739132" y="2166026"/>
            <a:ext cx="0" cy="503237"/>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0" name="Line 36">
            <a:extLst>
              <a:ext uri="{FF2B5EF4-FFF2-40B4-BE49-F238E27FC236}">
                <a16:creationId xmlns="" xmlns:a16="http://schemas.microsoft.com/office/drawing/2014/main" id="{4EFAFCD2-8120-4F47-9009-CA3643AAA4A5}"/>
              </a:ext>
            </a:extLst>
          </p:cNvPr>
          <p:cNvSpPr>
            <a:spLocks noChangeShapeType="1"/>
          </p:cNvSpPr>
          <p:nvPr/>
        </p:nvSpPr>
        <p:spPr bwMode="auto">
          <a:xfrm>
            <a:off x="10523237" y="2159784"/>
            <a:ext cx="0" cy="503237"/>
          </a:xfrm>
          <a:prstGeom prst="line">
            <a:avLst/>
          </a:prstGeom>
          <a:noFill/>
          <a:ln w="38100"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2" name="AutoShape 7">
            <a:extLst>
              <a:ext uri="{FF2B5EF4-FFF2-40B4-BE49-F238E27FC236}">
                <a16:creationId xmlns="" xmlns:a16="http://schemas.microsoft.com/office/drawing/2014/main" id="{E173A178-AC28-4D1A-9C2A-A71175249692}"/>
              </a:ext>
            </a:extLst>
          </p:cNvPr>
          <p:cNvSpPr>
            <a:spLocks noChangeArrowheads="1"/>
          </p:cNvSpPr>
          <p:nvPr/>
        </p:nvSpPr>
        <p:spPr bwMode="gray">
          <a:xfrm>
            <a:off x="9370254" y="2769394"/>
            <a:ext cx="2572854" cy="2113017"/>
          </a:xfrm>
          <a:prstGeom prst="roundRect">
            <a:avLst>
              <a:gd name="adj" fmla="val 11505"/>
            </a:avLst>
          </a:prstGeom>
          <a:solidFill>
            <a:srgbClr val="77B7E7">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grpSp>
        <p:nvGrpSpPr>
          <p:cNvPr id="5" name="组合 4">
            <a:extLst>
              <a:ext uri="{FF2B5EF4-FFF2-40B4-BE49-F238E27FC236}">
                <a16:creationId xmlns="" xmlns:a16="http://schemas.microsoft.com/office/drawing/2014/main" id="{52EC6057-A559-4ECC-9C1F-1C6A8E217979}"/>
              </a:ext>
            </a:extLst>
          </p:cNvPr>
          <p:cNvGrpSpPr/>
          <p:nvPr/>
        </p:nvGrpSpPr>
        <p:grpSpPr>
          <a:xfrm>
            <a:off x="935054" y="2769393"/>
            <a:ext cx="2443540" cy="2142243"/>
            <a:chOff x="6807579" y="-975385"/>
            <a:chExt cx="7722201" cy="928722"/>
          </a:xfrm>
        </p:grpSpPr>
        <p:sp>
          <p:nvSpPr>
            <p:cNvPr id="53" name="AutoShape 11">
              <a:extLst>
                <a:ext uri="{FF2B5EF4-FFF2-40B4-BE49-F238E27FC236}">
                  <a16:creationId xmlns="" xmlns:a16="http://schemas.microsoft.com/office/drawing/2014/main" id="{88EE6FC3-E430-4F6B-B682-BEE553B152F1}"/>
                </a:ext>
              </a:extLst>
            </p:cNvPr>
            <p:cNvSpPr>
              <a:spLocks noChangeArrowheads="1"/>
            </p:cNvSpPr>
            <p:nvPr/>
          </p:nvSpPr>
          <p:spPr bwMode="gray">
            <a:xfrm>
              <a:off x="6807579" y="-975385"/>
              <a:ext cx="7722201" cy="928722"/>
            </a:xfrm>
            <a:prstGeom prst="roundRect">
              <a:avLst>
                <a:gd name="adj" fmla="val 11505"/>
              </a:avLst>
            </a:prstGeom>
            <a:solidFill>
              <a:srgbClr val="45AB7D">
                <a:alpha val="50000"/>
              </a:srgbClr>
            </a:solidFill>
            <a:ln w="6350" algn="ctr">
              <a:noFill/>
              <a:prstDash val="sysDot"/>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55" name="Text Box 32">
              <a:extLst>
                <a:ext uri="{FF2B5EF4-FFF2-40B4-BE49-F238E27FC236}">
                  <a16:creationId xmlns="" xmlns:a16="http://schemas.microsoft.com/office/drawing/2014/main" id="{96E70AF2-3E7A-4EEE-9B8D-6E7AE07CC7F2}"/>
                </a:ext>
              </a:extLst>
            </p:cNvPr>
            <p:cNvSpPr txBox="1">
              <a:spLocks noChangeArrowheads="1"/>
            </p:cNvSpPr>
            <p:nvPr/>
          </p:nvSpPr>
          <p:spPr bwMode="auto">
            <a:xfrm>
              <a:off x="7093342" y="-953600"/>
              <a:ext cx="7117364" cy="840607"/>
            </a:xfrm>
            <a:prstGeom prst="rect">
              <a:avLst/>
            </a:prstGeom>
            <a:noFill/>
            <a:ln w="9525" algn="ctr">
              <a:noFill/>
              <a:miter lim="800000"/>
              <a:headEnd/>
              <a:tailEnd/>
            </a:ln>
          </p:spPr>
          <p:txBody>
            <a:bodyPr wrap="square">
              <a:spAutoFit/>
            </a:bodyPr>
            <a:lstStyle/>
            <a:p>
              <a:pPr>
                <a:lnSpc>
                  <a:spcPct val="150000"/>
                </a:lnSpc>
              </a:pPr>
              <a:r>
                <a:rPr lang="zh-CN" altLang="en-US" sz="2000" dirty="0">
                  <a:ea typeface="微软雅黑" panose="020B0503020204020204" pitchFamily="34" charset="-122"/>
                </a:rPr>
                <a:t>在学院</a:t>
              </a:r>
              <a:r>
                <a:rPr lang="en-US" altLang="zh-CN" sz="2000" dirty="0">
                  <a:ea typeface="微软雅黑" panose="020B0503020204020204" pitchFamily="34" charset="-122"/>
                </a:rPr>
                <a:t>7950</a:t>
              </a:r>
              <a:r>
                <a:rPr lang="zh-CN" altLang="en-US" sz="2000" dirty="0">
                  <a:ea typeface="微软雅黑" panose="020B0503020204020204" pitchFamily="34" charset="-122"/>
                </a:rPr>
                <a:t>会议室对</a:t>
              </a:r>
              <a:r>
                <a:rPr lang="zh-CN" altLang="en-US" sz="2000" dirty="0">
                  <a:solidFill>
                    <a:srgbClr val="C00000"/>
                  </a:solidFill>
                  <a:ea typeface="微软雅黑" panose="020B0503020204020204" pitchFamily="34" charset="-122"/>
                </a:rPr>
                <a:t>学院办公室、学生办公室全体老师</a:t>
              </a:r>
              <a:r>
                <a:rPr lang="zh-CN" altLang="en-US" sz="2000" dirty="0">
                  <a:ea typeface="微软雅黑" panose="020B0503020204020204" pitchFamily="34" charset="-122"/>
                </a:rPr>
                <a:t>进行交流、调研。</a:t>
              </a:r>
            </a:p>
          </p:txBody>
        </p:sp>
      </p:grpSp>
      <p:grpSp>
        <p:nvGrpSpPr>
          <p:cNvPr id="6" name="组合 5">
            <a:extLst>
              <a:ext uri="{FF2B5EF4-FFF2-40B4-BE49-F238E27FC236}">
                <a16:creationId xmlns="" xmlns:a16="http://schemas.microsoft.com/office/drawing/2014/main" id="{57E2B215-A8B9-43C2-A04D-E12406927AA6}"/>
              </a:ext>
            </a:extLst>
          </p:cNvPr>
          <p:cNvGrpSpPr/>
          <p:nvPr/>
        </p:nvGrpSpPr>
        <p:grpSpPr>
          <a:xfrm>
            <a:off x="3693881" y="2756047"/>
            <a:ext cx="2443537" cy="2142243"/>
            <a:chOff x="3735750" y="2797453"/>
            <a:chExt cx="2443537" cy="2142243"/>
          </a:xfrm>
        </p:grpSpPr>
        <p:sp>
          <p:nvSpPr>
            <p:cNvPr id="54" name="AutoShape 19">
              <a:extLst>
                <a:ext uri="{FF2B5EF4-FFF2-40B4-BE49-F238E27FC236}">
                  <a16:creationId xmlns="" xmlns:a16="http://schemas.microsoft.com/office/drawing/2014/main" id="{F74B04BF-5BAB-46C7-9122-A1117061555B}"/>
                </a:ext>
              </a:extLst>
            </p:cNvPr>
            <p:cNvSpPr>
              <a:spLocks noChangeArrowheads="1"/>
            </p:cNvSpPr>
            <p:nvPr/>
          </p:nvSpPr>
          <p:spPr bwMode="gray">
            <a:xfrm>
              <a:off x="3735750" y="2797453"/>
              <a:ext cx="2443537" cy="2142243"/>
            </a:xfrm>
            <a:prstGeom prst="roundRect">
              <a:avLst>
                <a:gd name="adj" fmla="val 11505"/>
              </a:avLst>
            </a:prstGeom>
            <a:solidFill>
              <a:srgbClr val="CC3399">
                <a:alpha val="50195"/>
              </a:srgbClr>
            </a:solidFill>
            <a:ln w="6350" algn="ctr">
              <a:noFill/>
              <a:prstDash val="sysDot"/>
              <a:round/>
              <a:headEnd/>
              <a:tailEnd/>
            </a:ln>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sp>
          <p:nvSpPr>
            <p:cNvPr id="57" name="Text Box 32">
              <a:extLst>
                <a:ext uri="{FF2B5EF4-FFF2-40B4-BE49-F238E27FC236}">
                  <a16:creationId xmlns="" xmlns:a16="http://schemas.microsoft.com/office/drawing/2014/main" id="{EBC04EF3-E615-468D-B513-4FF19EE09827}"/>
                </a:ext>
              </a:extLst>
            </p:cNvPr>
            <p:cNvSpPr txBox="1">
              <a:spLocks noChangeArrowheads="1"/>
            </p:cNvSpPr>
            <p:nvPr/>
          </p:nvSpPr>
          <p:spPr bwMode="auto">
            <a:xfrm>
              <a:off x="3881777" y="2871128"/>
              <a:ext cx="2252151" cy="1477328"/>
            </a:xfrm>
            <a:prstGeom prst="rect">
              <a:avLst/>
            </a:prstGeom>
            <a:noFill/>
            <a:ln w="9525" algn="ctr">
              <a:noFill/>
              <a:miter lim="800000"/>
              <a:headEnd/>
              <a:tailEnd/>
            </a:ln>
          </p:spPr>
          <p:txBody>
            <a:bodyPr wrap="square">
              <a:spAutoFit/>
            </a:bodyPr>
            <a:lstStyle/>
            <a:p>
              <a:pPr>
                <a:lnSpc>
                  <a:spcPct val="150000"/>
                </a:lnSpc>
              </a:pPr>
              <a:r>
                <a:rPr lang="zh-CN" altLang="en-US" sz="2000" dirty="0">
                  <a:ea typeface="微软雅黑" panose="020B0503020204020204" pitchFamily="34" charset="-122"/>
                </a:rPr>
                <a:t>在学院</a:t>
              </a:r>
              <a:r>
                <a:rPr lang="en-US" altLang="zh-CN" sz="2000" dirty="0">
                  <a:ea typeface="微软雅黑" panose="020B0503020204020204" pitchFamily="34" charset="-122"/>
                </a:rPr>
                <a:t>7950</a:t>
              </a:r>
              <a:r>
                <a:rPr lang="zh-CN" altLang="en-US" sz="2000" dirty="0">
                  <a:ea typeface="微软雅黑" panose="020B0503020204020204" pitchFamily="34" charset="-122"/>
                </a:rPr>
                <a:t>会议室参加</a:t>
              </a:r>
              <a:r>
                <a:rPr lang="zh-CN" altLang="en-US" sz="2000" dirty="0">
                  <a:solidFill>
                    <a:srgbClr val="C00000"/>
                  </a:solidFill>
                  <a:ea typeface="微软雅黑" panose="020B0503020204020204" pitchFamily="34" charset="-122"/>
                </a:rPr>
                <a:t>电气工程系支部</a:t>
              </a:r>
              <a:r>
                <a:rPr lang="zh-CN" altLang="en-US" sz="2000" dirty="0">
                  <a:ea typeface="微软雅黑" panose="020B0503020204020204" pitchFamily="34" charset="-122"/>
                </a:rPr>
                <a:t>学习与交流。</a:t>
              </a:r>
            </a:p>
          </p:txBody>
        </p:sp>
      </p:grpSp>
      <p:grpSp>
        <p:nvGrpSpPr>
          <p:cNvPr id="7" name="组合 6">
            <a:extLst>
              <a:ext uri="{FF2B5EF4-FFF2-40B4-BE49-F238E27FC236}">
                <a16:creationId xmlns="" xmlns:a16="http://schemas.microsoft.com/office/drawing/2014/main" id="{FA6F1FA3-AC4D-48B6-99DB-6548A9424A2A}"/>
              </a:ext>
            </a:extLst>
          </p:cNvPr>
          <p:cNvGrpSpPr/>
          <p:nvPr/>
        </p:nvGrpSpPr>
        <p:grpSpPr>
          <a:xfrm>
            <a:off x="6452705" y="2740168"/>
            <a:ext cx="2572854" cy="2142243"/>
            <a:chOff x="6803922" y="2785695"/>
            <a:chExt cx="2572854" cy="2142243"/>
          </a:xfrm>
        </p:grpSpPr>
        <p:sp>
          <p:nvSpPr>
            <p:cNvPr id="51" name="AutoShape 3">
              <a:extLst>
                <a:ext uri="{FF2B5EF4-FFF2-40B4-BE49-F238E27FC236}">
                  <a16:creationId xmlns="" xmlns:a16="http://schemas.microsoft.com/office/drawing/2014/main" id="{F60EB08C-D82E-4C55-BE99-7B3159E1163F}"/>
                </a:ext>
              </a:extLst>
            </p:cNvPr>
            <p:cNvSpPr>
              <a:spLocks noChangeArrowheads="1"/>
            </p:cNvSpPr>
            <p:nvPr/>
          </p:nvSpPr>
          <p:spPr bwMode="gray">
            <a:xfrm>
              <a:off x="6803922" y="2785695"/>
              <a:ext cx="2572854" cy="2142243"/>
            </a:xfrm>
            <a:prstGeom prst="roundRect">
              <a:avLst>
                <a:gd name="adj" fmla="val 11505"/>
              </a:avLst>
            </a:prstGeom>
            <a:solidFill>
              <a:srgbClr val="009999">
                <a:alpha val="50195"/>
              </a:srgbClr>
            </a:solidFill>
            <a:ln w="6350" algn="ctr">
              <a:noFill/>
              <a:prstDash val="sysDot"/>
              <a:round/>
              <a:headEnd/>
              <a:tailEnd/>
            </a:ln>
          </p:spPr>
          <p:txBody>
            <a:bodyPr wrap="none" anchor="ctr"/>
            <a:lstStyle/>
            <a:p>
              <a:pPr algn="ctr"/>
              <a:endParaRPr lang="zh-CN" altLang="en-US">
                <a:latin typeface="微软雅黑" panose="020B0503020204020204" pitchFamily="34" charset="-122"/>
                <a:ea typeface="微软雅黑" panose="020B0503020204020204" pitchFamily="34" charset="-122"/>
                <a:cs typeface="Arial" pitchFamily="34" charset="0"/>
              </a:endParaRPr>
            </a:p>
          </p:txBody>
        </p:sp>
        <p:sp>
          <p:nvSpPr>
            <p:cNvPr id="58" name="Text Box 32">
              <a:extLst>
                <a:ext uri="{FF2B5EF4-FFF2-40B4-BE49-F238E27FC236}">
                  <a16:creationId xmlns="" xmlns:a16="http://schemas.microsoft.com/office/drawing/2014/main" id="{5EBD470F-69C5-4844-BCA7-483EE8723FD9}"/>
                </a:ext>
              </a:extLst>
            </p:cNvPr>
            <p:cNvSpPr txBox="1">
              <a:spLocks noChangeArrowheads="1"/>
            </p:cNvSpPr>
            <p:nvPr/>
          </p:nvSpPr>
          <p:spPr bwMode="auto">
            <a:xfrm>
              <a:off x="6980833" y="2872715"/>
              <a:ext cx="2252151" cy="1938992"/>
            </a:xfrm>
            <a:prstGeom prst="rect">
              <a:avLst/>
            </a:prstGeom>
            <a:noFill/>
            <a:ln w="9525" algn="ctr">
              <a:noFill/>
              <a:miter lim="800000"/>
              <a:headEnd/>
              <a:tailEnd/>
            </a:ln>
          </p:spPr>
          <p:txBody>
            <a:bodyPr wrap="square">
              <a:spAutoFit/>
            </a:bodyPr>
            <a:lstStyle/>
            <a:p>
              <a:pPr>
                <a:lnSpc>
                  <a:spcPct val="150000"/>
                </a:lnSpc>
              </a:pPr>
              <a:r>
                <a:rPr lang="zh-CN" altLang="en-US" sz="2000" dirty="0">
                  <a:ea typeface="微软雅黑" panose="020B0503020204020204" pitchFamily="34" charset="-122"/>
                </a:rPr>
                <a:t>学院班子在学院</a:t>
              </a:r>
              <a:r>
                <a:rPr lang="en-US" altLang="zh-CN" sz="2000" dirty="0">
                  <a:ea typeface="微软雅黑" panose="020B0503020204020204" pitchFamily="34" charset="-122"/>
                </a:rPr>
                <a:t>7950</a:t>
              </a:r>
              <a:r>
                <a:rPr lang="zh-CN" altLang="en-US" sz="2000" dirty="0">
                  <a:ea typeface="微软雅黑" panose="020B0503020204020204" pitchFamily="34" charset="-122"/>
                </a:rPr>
                <a:t>会议室研究了</a:t>
              </a:r>
              <a:r>
                <a:rPr lang="zh-CN" altLang="en-US" sz="2000" dirty="0">
                  <a:solidFill>
                    <a:srgbClr val="C00000"/>
                  </a:solidFill>
                  <a:ea typeface="微软雅黑" panose="020B0503020204020204" pitchFamily="34" charset="-122"/>
                </a:rPr>
                <a:t>行政办公室分工与行政执行力问题</a:t>
              </a:r>
              <a:r>
                <a:rPr lang="zh-CN" altLang="en-US" sz="2000" dirty="0">
                  <a:ea typeface="微软雅黑" panose="020B0503020204020204" pitchFamily="34" charset="-122"/>
                </a:rPr>
                <a:t>。</a:t>
              </a:r>
            </a:p>
          </p:txBody>
        </p:sp>
      </p:grpSp>
      <p:sp>
        <p:nvSpPr>
          <p:cNvPr id="61" name="Text Box 32">
            <a:extLst>
              <a:ext uri="{FF2B5EF4-FFF2-40B4-BE49-F238E27FC236}">
                <a16:creationId xmlns="" xmlns:a16="http://schemas.microsoft.com/office/drawing/2014/main" id="{7E261C19-7E7D-4A0D-9F62-EB8ED3CAC4BC}"/>
              </a:ext>
            </a:extLst>
          </p:cNvPr>
          <p:cNvSpPr txBox="1">
            <a:spLocks noChangeArrowheads="1"/>
          </p:cNvSpPr>
          <p:nvPr/>
        </p:nvSpPr>
        <p:spPr bwMode="auto">
          <a:xfrm>
            <a:off x="9370253" y="2855303"/>
            <a:ext cx="2676601" cy="1823576"/>
          </a:xfrm>
          <a:prstGeom prst="rect">
            <a:avLst/>
          </a:prstGeom>
          <a:noFill/>
          <a:ln w="9525" algn="ctr">
            <a:noFill/>
            <a:miter lim="800000"/>
            <a:headEnd/>
            <a:tailEnd/>
          </a:ln>
        </p:spPr>
        <p:txBody>
          <a:bodyPr wrap="square">
            <a:spAutoFit/>
          </a:bodyPr>
          <a:lstStyle/>
          <a:p>
            <a:pPr>
              <a:lnSpc>
                <a:spcPct val="125000"/>
              </a:lnSpc>
            </a:pPr>
            <a:r>
              <a:rPr lang="zh-CN" altLang="en-US" dirty="0">
                <a:ea typeface="微软雅黑" panose="020B0503020204020204" pitchFamily="34" charset="-122"/>
              </a:rPr>
              <a:t>在学院</a:t>
            </a:r>
            <a:r>
              <a:rPr lang="en-US" altLang="zh-CN" dirty="0">
                <a:ea typeface="微软雅黑" panose="020B0503020204020204" pitchFamily="34" charset="-122"/>
              </a:rPr>
              <a:t>7950</a:t>
            </a:r>
            <a:r>
              <a:rPr lang="zh-CN" altLang="en-US" dirty="0">
                <a:ea typeface="微软雅黑" panose="020B0503020204020204" pitchFamily="34" charset="-122"/>
              </a:rPr>
              <a:t>会议室，对有</a:t>
            </a:r>
            <a:r>
              <a:rPr lang="zh-CN" altLang="en-US" dirty="0">
                <a:solidFill>
                  <a:srgbClr val="C00000"/>
                </a:solidFill>
                <a:ea typeface="微软雅黑" panose="020B0503020204020204" pitchFamily="34" charset="-122"/>
              </a:rPr>
              <a:t>在研重要项目负责人及近五年入职的部分教师代表</a:t>
            </a:r>
            <a:r>
              <a:rPr lang="zh-CN" altLang="en-US" dirty="0">
                <a:ea typeface="微软雅黑" panose="020B0503020204020204" pitchFamily="34" charset="-122"/>
              </a:rPr>
              <a:t>，进行了广泛调研。</a:t>
            </a:r>
          </a:p>
        </p:txBody>
      </p:sp>
      <p:grpSp>
        <p:nvGrpSpPr>
          <p:cNvPr id="62" name="组合 61">
            <a:extLst>
              <a:ext uri="{FF2B5EF4-FFF2-40B4-BE49-F238E27FC236}">
                <a16:creationId xmlns="" xmlns:a16="http://schemas.microsoft.com/office/drawing/2014/main" id="{D8BA4F8F-78C8-4EAE-AB2F-797EC5E42E04}"/>
              </a:ext>
            </a:extLst>
          </p:cNvPr>
          <p:cNvGrpSpPr/>
          <p:nvPr/>
        </p:nvGrpSpPr>
        <p:grpSpPr>
          <a:xfrm>
            <a:off x="1345109" y="1501336"/>
            <a:ext cx="10474920" cy="606181"/>
            <a:chOff x="2319300" y="2521796"/>
            <a:chExt cx="7786541" cy="562201"/>
          </a:xfrm>
        </p:grpSpPr>
        <p:sp>
          <p:nvSpPr>
            <p:cNvPr id="63" name="Pentagon 12">
              <a:extLst>
                <a:ext uri="{FF2B5EF4-FFF2-40B4-BE49-F238E27FC236}">
                  <a16:creationId xmlns="" xmlns:a16="http://schemas.microsoft.com/office/drawing/2014/main" id="{521EB670-4A91-4CA8-BDD7-6D2F6372F430}"/>
                </a:ext>
              </a:extLst>
            </p:cNvPr>
            <p:cNvSpPr>
              <a:spLocks noChangeArrowheads="1"/>
            </p:cNvSpPr>
            <p:nvPr/>
          </p:nvSpPr>
          <p:spPr bwMode="auto">
            <a:xfrm>
              <a:off x="2319300" y="2521796"/>
              <a:ext cx="7786541" cy="562201"/>
            </a:xfrm>
            <a:prstGeom prst="homePlate">
              <a:avLst>
                <a:gd name="adj" fmla="val 51672"/>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Calibri" panose="020F0502020204030204" pitchFamily="34" charset="0"/>
                <a:buAutoNum type="arabicPeriod"/>
              </a:pPr>
              <a:endParaRPr lang="zh-CN" altLang="en-US" sz="2400" noProof="1">
                <a:solidFill>
                  <a:schemeClr val="bg1"/>
                </a:solidFill>
                <a:latin typeface="微软雅黑" panose="020B0503020204020204" pitchFamily="34" charset="-122"/>
                <a:ea typeface="微软雅黑" panose="020B0503020204020204" pitchFamily="34" charset="-122"/>
              </a:endParaRPr>
            </a:p>
          </p:txBody>
        </p:sp>
        <p:sp>
          <p:nvSpPr>
            <p:cNvPr id="64" name="Text Box 5">
              <a:extLst>
                <a:ext uri="{FF2B5EF4-FFF2-40B4-BE49-F238E27FC236}">
                  <a16:creationId xmlns="" xmlns:a16="http://schemas.microsoft.com/office/drawing/2014/main" id="{65872C8A-B844-4637-BD58-CA54A3E6AA21}"/>
                </a:ext>
              </a:extLst>
            </p:cNvPr>
            <p:cNvSpPr txBox="1">
              <a:spLocks noChangeArrowheads="1"/>
            </p:cNvSpPr>
            <p:nvPr/>
          </p:nvSpPr>
          <p:spPr bwMode="auto">
            <a:xfrm>
              <a:off x="2467769" y="2590800"/>
              <a:ext cx="1016668" cy="42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2400" dirty="0">
                  <a:solidFill>
                    <a:schemeClr val="bg1"/>
                  </a:solidFill>
                  <a:latin typeface="微软雅黑" panose="020B0503020204020204" pitchFamily="34" charset="-122"/>
                  <a:ea typeface="微软雅黑" panose="020B0503020204020204" pitchFamily="34" charset="-122"/>
                </a:rPr>
                <a:t>9</a:t>
              </a:r>
              <a:r>
                <a:rPr lang="zh-CN" altLang="zh-CN" sz="2400" dirty="0">
                  <a:solidFill>
                    <a:schemeClr val="bg1"/>
                  </a:solidFill>
                  <a:latin typeface="微软雅黑" panose="020B0503020204020204" pitchFamily="34" charset="-122"/>
                  <a:ea typeface="微软雅黑" panose="020B0503020204020204" pitchFamily="34" charset="-122"/>
                </a:rPr>
                <a:t>月</a:t>
              </a:r>
              <a:r>
                <a:rPr lang="en-US" altLang="zh-CN" sz="2400" dirty="0">
                  <a:solidFill>
                    <a:schemeClr val="bg1"/>
                  </a:solidFill>
                  <a:latin typeface="微软雅黑" panose="020B0503020204020204" pitchFamily="34" charset="-122"/>
                  <a:ea typeface="微软雅黑" panose="020B0503020204020204" pitchFamily="34" charset="-122"/>
                </a:rPr>
                <a:t>23</a:t>
              </a:r>
              <a:r>
                <a:rPr lang="zh-CN" altLang="zh-CN" sz="2400" dirty="0">
                  <a:solidFill>
                    <a:schemeClr val="bg1"/>
                  </a:solidFill>
                  <a:latin typeface="微软雅黑" panose="020B0503020204020204" pitchFamily="34" charset="-122"/>
                  <a:ea typeface="微软雅黑" panose="020B0503020204020204" pitchFamily="34" charset="-122"/>
                </a:rPr>
                <a:t>日</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5" name="Text Box 8">
              <a:extLst>
                <a:ext uri="{FF2B5EF4-FFF2-40B4-BE49-F238E27FC236}">
                  <a16:creationId xmlns="" xmlns:a16="http://schemas.microsoft.com/office/drawing/2014/main" id="{C631D4FC-3EF9-4109-8B8C-88468F2F6F1E}"/>
                </a:ext>
              </a:extLst>
            </p:cNvPr>
            <p:cNvSpPr txBox="1">
              <a:spLocks noChangeArrowheads="1"/>
            </p:cNvSpPr>
            <p:nvPr/>
          </p:nvSpPr>
          <p:spPr bwMode="auto">
            <a:xfrm>
              <a:off x="4493109" y="2569969"/>
              <a:ext cx="1016668" cy="42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2400" dirty="0">
                  <a:solidFill>
                    <a:schemeClr val="bg1"/>
                  </a:solidFill>
                  <a:latin typeface="微软雅黑" panose="020B0503020204020204" pitchFamily="34" charset="-122"/>
                  <a:ea typeface="微软雅黑" panose="020B0503020204020204" pitchFamily="34" charset="-122"/>
                </a:rPr>
                <a:t>9</a:t>
              </a:r>
              <a:r>
                <a:rPr lang="zh-CN" altLang="zh-CN" sz="2400" dirty="0">
                  <a:solidFill>
                    <a:schemeClr val="bg1"/>
                  </a:solidFill>
                  <a:latin typeface="微软雅黑" panose="020B0503020204020204" pitchFamily="34" charset="-122"/>
                  <a:ea typeface="微软雅黑" panose="020B0503020204020204" pitchFamily="34" charset="-122"/>
                </a:rPr>
                <a:t>月</a:t>
              </a:r>
              <a:r>
                <a:rPr lang="en-US" altLang="zh-CN" sz="2400" dirty="0">
                  <a:solidFill>
                    <a:schemeClr val="bg1"/>
                  </a:solidFill>
                  <a:latin typeface="微软雅黑" panose="020B0503020204020204" pitchFamily="34" charset="-122"/>
                  <a:ea typeface="微软雅黑" panose="020B0503020204020204" pitchFamily="34" charset="-122"/>
                </a:rPr>
                <a:t>29</a:t>
              </a:r>
              <a:r>
                <a:rPr lang="zh-CN" altLang="zh-CN" sz="2400" dirty="0">
                  <a:solidFill>
                    <a:schemeClr val="bg1"/>
                  </a:solidFill>
                  <a:latin typeface="微软雅黑" panose="020B0503020204020204" pitchFamily="34" charset="-122"/>
                  <a:ea typeface="微软雅黑" panose="020B0503020204020204" pitchFamily="34" charset="-122"/>
                </a:rPr>
                <a:t>日</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6" name="Text Box 11">
              <a:extLst>
                <a:ext uri="{FF2B5EF4-FFF2-40B4-BE49-F238E27FC236}">
                  <a16:creationId xmlns="" xmlns:a16="http://schemas.microsoft.com/office/drawing/2014/main" id="{67A2E5FD-BC1E-44E0-9181-2E8B4AF0906E}"/>
                </a:ext>
              </a:extLst>
            </p:cNvPr>
            <p:cNvSpPr txBox="1">
              <a:spLocks noChangeArrowheads="1"/>
            </p:cNvSpPr>
            <p:nvPr/>
          </p:nvSpPr>
          <p:spPr bwMode="auto">
            <a:xfrm>
              <a:off x="6584814" y="2555906"/>
              <a:ext cx="1016668" cy="42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zh-CN" sz="2400" dirty="0">
                  <a:solidFill>
                    <a:schemeClr val="bg1"/>
                  </a:solidFill>
                  <a:latin typeface="微软雅黑" panose="020B0503020204020204" pitchFamily="34" charset="-122"/>
                  <a:ea typeface="微软雅黑" panose="020B0503020204020204" pitchFamily="34" charset="-122"/>
                </a:rPr>
                <a:t>月</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zh-CN" sz="2400" dirty="0">
                  <a:solidFill>
                    <a:schemeClr val="bg1"/>
                  </a:solidFill>
                  <a:latin typeface="微软雅黑" panose="020B0503020204020204" pitchFamily="34" charset="-122"/>
                  <a:ea typeface="微软雅黑" panose="020B0503020204020204" pitchFamily="34" charset="-122"/>
                </a:rPr>
                <a:t>日</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7" name="Text Box 12">
              <a:extLst>
                <a:ext uri="{FF2B5EF4-FFF2-40B4-BE49-F238E27FC236}">
                  <a16:creationId xmlns="" xmlns:a16="http://schemas.microsoft.com/office/drawing/2014/main" id="{9C430E2F-5110-4A03-A197-0F12554D92EC}"/>
                </a:ext>
              </a:extLst>
            </p:cNvPr>
            <p:cNvSpPr txBox="1">
              <a:spLocks noChangeArrowheads="1"/>
            </p:cNvSpPr>
            <p:nvPr/>
          </p:nvSpPr>
          <p:spPr bwMode="auto">
            <a:xfrm>
              <a:off x="8563232" y="2555906"/>
              <a:ext cx="1157275" cy="42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zh-CN" sz="2400" dirty="0">
                  <a:solidFill>
                    <a:schemeClr val="bg1"/>
                  </a:solidFill>
                  <a:latin typeface="微软雅黑" panose="020B0503020204020204" pitchFamily="34" charset="-122"/>
                  <a:ea typeface="微软雅黑" panose="020B0503020204020204" pitchFamily="34" charset="-122"/>
                </a:rPr>
                <a:t>月</a:t>
              </a:r>
              <a:r>
                <a:rPr lang="en-US" altLang="zh-CN" sz="2400" dirty="0">
                  <a:solidFill>
                    <a:schemeClr val="bg1"/>
                  </a:solidFill>
                  <a:latin typeface="微软雅黑" panose="020B0503020204020204" pitchFamily="34" charset="-122"/>
                  <a:ea typeface="微软雅黑" panose="020B0503020204020204" pitchFamily="34" charset="-122"/>
                </a:rPr>
                <a:t>11</a:t>
              </a:r>
              <a:r>
                <a:rPr lang="zh-CN" altLang="zh-CN" sz="2400" dirty="0">
                  <a:solidFill>
                    <a:schemeClr val="bg1"/>
                  </a:solidFill>
                  <a:latin typeface="微软雅黑" panose="020B0503020204020204" pitchFamily="34" charset="-122"/>
                  <a:ea typeface="微软雅黑" panose="020B0503020204020204" pitchFamily="34" charset="-122"/>
                </a:rPr>
                <a:t>日</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1453</Words>
  <Application>Microsoft Office PowerPoint</Application>
  <PresentationFormat>宽屏</PresentationFormat>
  <Paragraphs>159</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黑体</vt:lpstr>
      <vt:lpstr>楷体</vt:lpstr>
      <vt:lpstr>宋体</vt:lpstr>
      <vt:lpstr>微软雅黑</vt:lpstr>
      <vt:lpstr>Arial</vt:lpstr>
      <vt:lpstr>Calibri</vt:lpstr>
      <vt:lpstr>Calibri Light</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WeiYu</dc:creator>
  <cp:lastModifiedBy>Wei</cp:lastModifiedBy>
  <cp:revision>441</cp:revision>
  <dcterms:created xsi:type="dcterms:W3CDTF">2018-12-26T01:43:00Z</dcterms:created>
  <dcterms:modified xsi:type="dcterms:W3CDTF">2019-10-20T15:11:46Z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