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61" r:id="rId8"/>
    <p:sldId id="283" r:id="rId9"/>
    <p:sldId id="289" r:id="rId10"/>
    <p:sldId id="290" r:id="rId11"/>
    <p:sldId id="291" r:id="rId12"/>
    <p:sldId id="292" r:id="rId13"/>
    <p:sldId id="288" r:id="rId14"/>
    <p:sldId id="293" r:id="rId15"/>
    <p:sldId id="294" r:id="rId16"/>
    <p:sldId id="295" r:id="rId17"/>
    <p:sldId id="302" r:id="rId18"/>
    <p:sldId id="296" r:id="rId19"/>
    <p:sldId id="297" r:id="rId20"/>
    <p:sldId id="298" r:id="rId21"/>
    <p:sldId id="266" r:id="rId22"/>
    <p:sldId id="262" r:id="rId23"/>
    <p:sldId id="299" r:id="rId24"/>
    <p:sldId id="263" r:id="rId25"/>
    <p:sldId id="300" r:id="rId26"/>
    <p:sldId id="277" r:id="rId27"/>
    <p:sldId id="278" r:id="rId28"/>
    <p:sldId id="279" r:id="rId29"/>
    <p:sldId id="280" r:id="rId30"/>
    <p:sldId id="301" r:id="rId31"/>
    <p:sldId id="271" r:id="rId32"/>
    <p:sldId id="269" r:id="rId33"/>
    <p:sldId id="281" r:id="rId34"/>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72581" autoAdjust="0"/>
  </p:normalViewPr>
  <p:slideViewPr>
    <p:cSldViewPr>
      <p:cViewPr>
        <p:scale>
          <a:sx n="124" d="100"/>
          <a:sy n="124" d="100"/>
        </p:scale>
        <p:origin x="1416" y="-486"/>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139DD-5AAC-4F7F-9C50-1FB92AB9F9B8}" type="datetimeFigureOut">
              <a:rPr lang="zh-CN" altLang="en-US" smtClean="0"/>
              <a:pPr/>
              <a:t>2019/10/23</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B1522-D8B8-4EE2-937D-B0D68622BD2F}" type="slidenum">
              <a:rPr lang="zh-CN" altLang="en-US" smtClean="0"/>
              <a:pPr/>
              <a:t>‹#›</a:t>
            </a:fld>
            <a:endParaRPr lang="zh-CN" altLang="en-US"/>
          </a:p>
        </p:txBody>
      </p:sp>
    </p:spTree>
    <p:extLst>
      <p:ext uri="{BB962C8B-B14F-4D97-AF65-F5344CB8AC3E}">
        <p14:creationId xmlns:p14="http://schemas.microsoft.com/office/powerpoint/2010/main" val="385272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亮亮图文旗舰店</a:t>
            </a:r>
          </a:p>
          <a:p>
            <a:r>
              <a:rPr lang="en-US" altLang="zh-CN" dirty="0"/>
              <a:t>https://liangliangtuwen.tmall.com</a:t>
            </a:r>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a:t>
            </a:fld>
            <a:endParaRPr lang="zh-CN" altLang="en-US"/>
          </a:p>
        </p:txBody>
      </p:sp>
    </p:spTree>
    <p:extLst>
      <p:ext uri="{BB962C8B-B14F-4D97-AF65-F5344CB8AC3E}">
        <p14:creationId xmlns:p14="http://schemas.microsoft.com/office/powerpoint/2010/main" val="2091530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10</a:t>
            </a:fld>
            <a:endParaRPr lang="zh-CN" altLang="en-US"/>
          </a:p>
        </p:txBody>
      </p:sp>
    </p:spTree>
    <p:extLst>
      <p:ext uri="{BB962C8B-B14F-4D97-AF65-F5344CB8AC3E}">
        <p14:creationId xmlns:p14="http://schemas.microsoft.com/office/powerpoint/2010/main" val="167487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11</a:t>
            </a:fld>
            <a:endParaRPr lang="zh-CN" altLang="en-US"/>
          </a:p>
        </p:txBody>
      </p:sp>
    </p:spTree>
    <p:extLst>
      <p:ext uri="{BB962C8B-B14F-4D97-AF65-F5344CB8AC3E}">
        <p14:creationId xmlns:p14="http://schemas.microsoft.com/office/powerpoint/2010/main" val="365708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12</a:t>
            </a:fld>
            <a:endParaRPr lang="zh-CN" altLang="en-US"/>
          </a:p>
        </p:txBody>
      </p:sp>
    </p:spTree>
    <p:extLst>
      <p:ext uri="{BB962C8B-B14F-4D97-AF65-F5344CB8AC3E}">
        <p14:creationId xmlns:p14="http://schemas.microsoft.com/office/powerpoint/2010/main" val="98385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13</a:t>
            </a:fld>
            <a:endParaRPr lang="zh-CN" altLang="en-US"/>
          </a:p>
        </p:txBody>
      </p:sp>
    </p:spTree>
    <p:extLst>
      <p:ext uri="{BB962C8B-B14F-4D97-AF65-F5344CB8AC3E}">
        <p14:creationId xmlns:p14="http://schemas.microsoft.com/office/powerpoint/2010/main" val="893825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14</a:t>
            </a:fld>
            <a:endParaRPr lang="zh-CN" altLang="en-US"/>
          </a:p>
        </p:txBody>
      </p:sp>
    </p:spTree>
    <p:extLst>
      <p:ext uri="{BB962C8B-B14F-4D97-AF65-F5344CB8AC3E}">
        <p14:creationId xmlns:p14="http://schemas.microsoft.com/office/powerpoint/2010/main" val="332603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15</a:t>
            </a:fld>
            <a:endParaRPr lang="zh-CN" altLang="en-US"/>
          </a:p>
        </p:txBody>
      </p:sp>
    </p:spTree>
    <p:extLst>
      <p:ext uri="{BB962C8B-B14F-4D97-AF65-F5344CB8AC3E}">
        <p14:creationId xmlns:p14="http://schemas.microsoft.com/office/powerpoint/2010/main" val="280213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17</a:t>
            </a:fld>
            <a:endParaRPr lang="zh-CN" altLang="en-US"/>
          </a:p>
        </p:txBody>
      </p:sp>
    </p:spTree>
    <p:extLst>
      <p:ext uri="{BB962C8B-B14F-4D97-AF65-F5344CB8AC3E}">
        <p14:creationId xmlns:p14="http://schemas.microsoft.com/office/powerpoint/2010/main" val="2731888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18</a:t>
            </a:fld>
            <a:endParaRPr lang="zh-CN" altLang="en-US"/>
          </a:p>
        </p:txBody>
      </p:sp>
    </p:spTree>
    <p:extLst>
      <p:ext uri="{BB962C8B-B14F-4D97-AF65-F5344CB8AC3E}">
        <p14:creationId xmlns:p14="http://schemas.microsoft.com/office/powerpoint/2010/main" val="346625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19</a:t>
            </a:fld>
            <a:endParaRPr lang="zh-CN" altLang="en-US"/>
          </a:p>
        </p:txBody>
      </p:sp>
    </p:spTree>
    <p:extLst>
      <p:ext uri="{BB962C8B-B14F-4D97-AF65-F5344CB8AC3E}">
        <p14:creationId xmlns:p14="http://schemas.microsoft.com/office/powerpoint/2010/main" val="296852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20</a:t>
            </a:fld>
            <a:endParaRPr lang="zh-CN" altLang="en-US"/>
          </a:p>
        </p:txBody>
      </p:sp>
    </p:spTree>
    <p:extLst>
      <p:ext uri="{BB962C8B-B14F-4D97-AF65-F5344CB8AC3E}">
        <p14:creationId xmlns:p14="http://schemas.microsoft.com/office/powerpoint/2010/main" val="401022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a:t>
            </a:fld>
            <a:endParaRPr lang="zh-CN" altLang="en-US"/>
          </a:p>
        </p:txBody>
      </p:sp>
    </p:spTree>
    <p:extLst>
      <p:ext uri="{BB962C8B-B14F-4D97-AF65-F5344CB8AC3E}">
        <p14:creationId xmlns:p14="http://schemas.microsoft.com/office/powerpoint/2010/main" val="285245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21</a:t>
            </a:fld>
            <a:endParaRPr lang="zh-CN" altLang="en-US"/>
          </a:p>
        </p:txBody>
      </p:sp>
    </p:spTree>
    <p:extLst>
      <p:ext uri="{BB962C8B-B14F-4D97-AF65-F5344CB8AC3E}">
        <p14:creationId xmlns:p14="http://schemas.microsoft.com/office/powerpoint/2010/main" val="415702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22</a:t>
            </a:fld>
            <a:endParaRPr lang="zh-CN" altLang="en-US"/>
          </a:p>
        </p:txBody>
      </p:sp>
    </p:spTree>
    <p:extLst>
      <p:ext uri="{BB962C8B-B14F-4D97-AF65-F5344CB8AC3E}">
        <p14:creationId xmlns:p14="http://schemas.microsoft.com/office/powerpoint/2010/main" val="4152558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23</a:t>
            </a:fld>
            <a:endParaRPr lang="zh-CN" altLang="en-US"/>
          </a:p>
        </p:txBody>
      </p:sp>
    </p:spTree>
    <p:extLst>
      <p:ext uri="{BB962C8B-B14F-4D97-AF65-F5344CB8AC3E}">
        <p14:creationId xmlns:p14="http://schemas.microsoft.com/office/powerpoint/2010/main" val="2231895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24</a:t>
            </a:fld>
            <a:endParaRPr lang="zh-CN" altLang="en-US"/>
          </a:p>
        </p:txBody>
      </p:sp>
    </p:spTree>
    <p:extLst>
      <p:ext uri="{BB962C8B-B14F-4D97-AF65-F5344CB8AC3E}">
        <p14:creationId xmlns:p14="http://schemas.microsoft.com/office/powerpoint/2010/main" val="3661980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25</a:t>
            </a:fld>
            <a:endParaRPr lang="zh-CN" altLang="en-US"/>
          </a:p>
        </p:txBody>
      </p:sp>
    </p:spTree>
    <p:extLst>
      <p:ext uri="{BB962C8B-B14F-4D97-AF65-F5344CB8AC3E}">
        <p14:creationId xmlns:p14="http://schemas.microsoft.com/office/powerpoint/2010/main" val="264880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26</a:t>
            </a:fld>
            <a:endParaRPr lang="zh-CN" altLang="en-US"/>
          </a:p>
        </p:txBody>
      </p:sp>
    </p:spTree>
    <p:extLst>
      <p:ext uri="{BB962C8B-B14F-4D97-AF65-F5344CB8AC3E}">
        <p14:creationId xmlns:p14="http://schemas.microsoft.com/office/powerpoint/2010/main" val="391970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27</a:t>
            </a:fld>
            <a:endParaRPr lang="zh-CN" altLang="en-US"/>
          </a:p>
        </p:txBody>
      </p:sp>
    </p:spTree>
    <p:extLst>
      <p:ext uri="{BB962C8B-B14F-4D97-AF65-F5344CB8AC3E}">
        <p14:creationId xmlns:p14="http://schemas.microsoft.com/office/powerpoint/2010/main" val="2392884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28</a:t>
            </a:fld>
            <a:endParaRPr lang="zh-CN" altLang="en-US"/>
          </a:p>
        </p:txBody>
      </p:sp>
    </p:spTree>
    <p:extLst>
      <p:ext uri="{BB962C8B-B14F-4D97-AF65-F5344CB8AC3E}">
        <p14:creationId xmlns:p14="http://schemas.microsoft.com/office/powerpoint/2010/main" val="4082259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29</a:t>
            </a:fld>
            <a:endParaRPr lang="zh-CN" altLang="en-US"/>
          </a:p>
        </p:txBody>
      </p:sp>
    </p:spTree>
    <p:extLst>
      <p:ext uri="{BB962C8B-B14F-4D97-AF65-F5344CB8AC3E}">
        <p14:creationId xmlns:p14="http://schemas.microsoft.com/office/powerpoint/2010/main" val="3582822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30</a:t>
            </a:fld>
            <a:endParaRPr lang="zh-CN" altLang="en-US"/>
          </a:p>
        </p:txBody>
      </p:sp>
    </p:spTree>
    <p:extLst>
      <p:ext uri="{BB962C8B-B14F-4D97-AF65-F5344CB8AC3E}">
        <p14:creationId xmlns:p14="http://schemas.microsoft.com/office/powerpoint/2010/main" val="195309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3</a:t>
            </a:fld>
            <a:endParaRPr lang="zh-CN" altLang="en-US"/>
          </a:p>
        </p:txBody>
      </p:sp>
    </p:spTree>
    <p:extLst>
      <p:ext uri="{BB962C8B-B14F-4D97-AF65-F5344CB8AC3E}">
        <p14:creationId xmlns:p14="http://schemas.microsoft.com/office/powerpoint/2010/main" val="1630809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31</a:t>
            </a:fld>
            <a:endParaRPr lang="zh-CN" altLang="en-US"/>
          </a:p>
        </p:txBody>
      </p:sp>
    </p:spTree>
    <p:extLst>
      <p:ext uri="{BB962C8B-B14F-4D97-AF65-F5344CB8AC3E}">
        <p14:creationId xmlns:p14="http://schemas.microsoft.com/office/powerpoint/2010/main" val="649015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32</a:t>
            </a:fld>
            <a:endParaRPr lang="zh-CN" altLang="en-US"/>
          </a:p>
        </p:txBody>
      </p:sp>
    </p:spTree>
    <p:extLst>
      <p:ext uri="{BB962C8B-B14F-4D97-AF65-F5344CB8AC3E}">
        <p14:creationId xmlns:p14="http://schemas.microsoft.com/office/powerpoint/2010/main" val="105620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4</a:t>
            </a:fld>
            <a:endParaRPr lang="zh-CN" altLang="en-US"/>
          </a:p>
        </p:txBody>
      </p:sp>
    </p:spTree>
    <p:extLst>
      <p:ext uri="{BB962C8B-B14F-4D97-AF65-F5344CB8AC3E}">
        <p14:creationId xmlns:p14="http://schemas.microsoft.com/office/powerpoint/2010/main" val="129615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5</a:t>
            </a:fld>
            <a:endParaRPr lang="zh-CN" altLang="en-US"/>
          </a:p>
        </p:txBody>
      </p:sp>
    </p:spTree>
    <p:extLst>
      <p:ext uri="{BB962C8B-B14F-4D97-AF65-F5344CB8AC3E}">
        <p14:creationId xmlns:p14="http://schemas.microsoft.com/office/powerpoint/2010/main" val="121929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6</a:t>
            </a:fld>
            <a:endParaRPr lang="zh-CN" altLang="en-US"/>
          </a:p>
        </p:txBody>
      </p:sp>
    </p:spTree>
    <p:extLst>
      <p:ext uri="{BB962C8B-B14F-4D97-AF65-F5344CB8AC3E}">
        <p14:creationId xmlns:p14="http://schemas.microsoft.com/office/powerpoint/2010/main" val="381310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7</a:t>
            </a:fld>
            <a:endParaRPr lang="zh-CN" altLang="en-US"/>
          </a:p>
        </p:txBody>
      </p:sp>
    </p:spTree>
    <p:extLst>
      <p:ext uri="{BB962C8B-B14F-4D97-AF65-F5344CB8AC3E}">
        <p14:creationId xmlns:p14="http://schemas.microsoft.com/office/powerpoint/2010/main" val="228087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8</a:t>
            </a:fld>
            <a:endParaRPr lang="zh-CN" altLang="en-US"/>
          </a:p>
        </p:txBody>
      </p:sp>
    </p:spTree>
    <p:extLst>
      <p:ext uri="{BB962C8B-B14F-4D97-AF65-F5344CB8AC3E}">
        <p14:creationId xmlns:p14="http://schemas.microsoft.com/office/powerpoint/2010/main" val="270072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pPr/>
              <a:t>9</a:t>
            </a:fld>
            <a:endParaRPr lang="zh-CN" altLang="en-US"/>
          </a:p>
        </p:txBody>
      </p:sp>
    </p:spTree>
    <p:extLst>
      <p:ext uri="{BB962C8B-B14F-4D97-AF65-F5344CB8AC3E}">
        <p14:creationId xmlns:p14="http://schemas.microsoft.com/office/powerpoint/2010/main" val="2902754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90500"/>
            <a:ext cx="6019800" cy="40640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333500"/>
            <a:ext cx="8229600" cy="377163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8" name="页脚占位符 7"/>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4" name="页脚占位符 3"/>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3" name="页脚占位符 2"/>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333500"/>
            <a:ext cx="8229600" cy="377163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90500"/>
            <a:ext cx="6019800" cy="40640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5" name="页脚占位符 4"/>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8" name="页脚占位符 7"/>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4" name="页脚占位符 3"/>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3" name="页脚占位符 2"/>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p>
            <a:fld id="{24BAB4B0-0DFB-4408-B496-45B60D2270CF}" type="datetimeFigureOut">
              <a:rPr lang="zh-CN" altLang="en-US" smtClean="0"/>
              <a:pPr/>
              <a:t>2019/10/23</a:t>
            </a:fld>
            <a:endParaRPr lang="zh-CN" altLang="en-US"/>
          </a:p>
        </p:txBody>
      </p:sp>
      <p:sp>
        <p:nvSpPr>
          <p:cNvPr id="6" name="页脚占位符 5"/>
          <p:cNvSpPr>
            <a:spLocks noGrp="1"/>
          </p:cNvSpPr>
          <p:nvPr>
            <p:ph type="ftr" sz="quarter" idx="11"/>
          </p:nvPr>
        </p:nvSpPr>
        <p:spPr>
          <a:xfrm>
            <a:off x="3124200" y="5296959"/>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p>
            <a:fld id="{4BB7B66E-7FFA-4300-8439-347A5E0E252A}"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C:\Users\PC\Desktop\3.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71182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userDrawn="1"/>
        </p:nvSpPr>
        <p:spPr>
          <a:xfrm>
            <a:off x="1907704" y="510989"/>
            <a:ext cx="7236296" cy="21328"/>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0" name="矩形 9"/>
          <p:cNvSpPr/>
          <p:nvPr userDrawn="1"/>
        </p:nvSpPr>
        <p:spPr>
          <a:xfrm>
            <a:off x="0" y="5377780"/>
            <a:ext cx="9144000" cy="33722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1" name="TextBox 10"/>
          <p:cNvSpPr txBox="1"/>
          <p:nvPr userDrawn="1"/>
        </p:nvSpPr>
        <p:spPr>
          <a:xfrm>
            <a:off x="65687" y="5409529"/>
            <a:ext cx="3570209" cy="276999"/>
          </a:xfrm>
          <a:prstGeom prst="rect">
            <a:avLst/>
          </a:prstGeom>
          <a:noFill/>
        </p:spPr>
        <p:txBody>
          <a:bodyPr wrap="none" rtlCol="0">
            <a:spAutoFit/>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工程教育认证背景下的课程教学改革研究调研报告</a:t>
            </a:r>
          </a:p>
        </p:txBody>
      </p:sp>
      <p:sp>
        <p:nvSpPr>
          <p:cNvPr id="12" name="矩形 11"/>
          <p:cNvSpPr/>
          <p:nvPr userDrawn="1"/>
        </p:nvSpPr>
        <p:spPr>
          <a:xfrm>
            <a:off x="0" y="510989"/>
            <a:ext cx="734669" cy="21328"/>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pic>
        <p:nvPicPr>
          <p:cNvPr id="8" name="图片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71600" y="165304"/>
            <a:ext cx="720080" cy="69136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C:\Users\PC\Desktop\3.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e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49388"/>
            <a:ext cx="9144001" cy="2506712"/>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745076" y="1989020"/>
            <a:ext cx="5262979" cy="1200329"/>
          </a:xfrm>
          <a:prstGeom prst="rect">
            <a:avLst/>
          </a:prstGeom>
          <a:noFill/>
        </p:spPr>
        <p:txBody>
          <a:bodyPr wrap="none" rtlCol="0">
            <a:spAutoFit/>
          </a:bodyPr>
          <a:lstStyle/>
          <a:p>
            <a:pPr algn="ctr"/>
            <a:r>
              <a:rPr lang="zh-CN" altLang="en-US" sz="3600" dirty="0">
                <a:solidFill>
                  <a:schemeClr val="bg1"/>
                </a:solidFill>
                <a:cs typeface="+mn-ea"/>
                <a:sym typeface="+mn-lt"/>
              </a:rPr>
              <a:t>“不忘初心、牢记使命”</a:t>
            </a:r>
            <a:endParaRPr lang="en-US" altLang="zh-CN" sz="3600" dirty="0">
              <a:solidFill>
                <a:schemeClr val="bg1"/>
              </a:solidFill>
              <a:cs typeface="+mn-ea"/>
              <a:sym typeface="+mn-lt"/>
            </a:endParaRPr>
          </a:p>
          <a:p>
            <a:pPr algn="ctr"/>
            <a:r>
              <a:rPr lang="zh-CN" altLang="en-US" sz="3600" dirty="0">
                <a:solidFill>
                  <a:schemeClr val="bg1"/>
                </a:solidFill>
                <a:cs typeface="+mn-ea"/>
                <a:sym typeface="+mn-lt"/>
              </a:rPr>
              <a:t>主题教育调研报告</a:t>
            </a:r>
            <a:r>
              <a:rPr lang="en-US" altLang="zh-CN" sz="3600" dirty="0">
                <a:solidFill>
                  <a:schemeClr val="bg1"/>
                </a:solidFill>
                <a:cs typeface="+mn-ea"/>
                <a:sym typeface="+mn-lt"/>
              </a:rPr>
              <a:t>——</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1853365" y="3441555"/>
            <a:ext cx="7146994"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工程教育认证背景下的课程教学改革研究调研报告</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843546" y="4522870"/>
            <a:ext cx="3528530" cy="338554"/>
          </a:xfrm>
          <a:prstGeom prst="rect">
            <a:avLst/>
          </a:prstGeom>
          <a:noFill/>
        </p:spPr>
        <p:txBody>
          <a:bodyPr wrap="none" rtlCol="0">
            <a:spAutoFit/>
          </a:bodyPr>
          <a:lstStyle/>
          <a:p>
            <a:pPr algn="ctr"/>
            <a:r>
              <a:rPr lang="zh-CN" altLang="en-US" sz="1600" dirty="0">
                <a:solidFill>
                  <a:schemeClr val="tx2">
                    <a:lumMod val="50000"/>
                  </a:schemeClr>
                </a:solidFill>
                <a:latin typeface="微软雅黑" panose="020B0503020204020204" pitchFamily="34" charset="-122"/>
                <a:ea typeface="微软雅黑" panose="020B0503020204020204" pitchFamily="34" charset="-122"/>
              </a:rPr>
              <a:t>汇报人：刘瑾</a:t>
            </a:r>
            <a:r>
              <a:rPr lang="en-US" altLang="zh-CN" sz="1600" dirty="0">
                <a:solidFill>
                  <a:schemeClr val="tx2">
                    <a:lumMod val="50000"/>
                  </a:schemeClr>
                </a:solidFill>
                <a:latin typeface="微软雅黑" panose="020B0503020204020204" pitchFamily="34" charset="-122"/>
                <a:ea typeface="微软雅黑" panose="020B0503020204020204" pitchFamily="34" charset="-122"/>
              </a:rPr>
              <a:t>      </a:t>
            </a:r>
            <a:r>
              <a:rPr lang="zh-CN" altLang="en-US" sz="1600" dirty="0">
                <a:solidFill>
                  <a:schemeClr val="tx2">
                    <a:lumMod val="50000"/>
                  </a:schemeClr>
                </a:solidFill>
                <a:latin typeface="微软雅黑" panose="020B0503020204020204" pitchFamily="34" charset="-122"/>
                <a:ea typeface="微软雅黑" panose="020B0503020204020204" pitchFamily="34" charset="-122"/>
              </a:rPr>
              <a:t>时间：</a:t>
            </a:r>
            <a:r>
              <a:rPr lang="en-US" altLang="zh-CN" sz="1600" dirty="0">
                <a:solidFill>
                  <a:schemeClr val="tx2">
                    <a:lumMod val="50000"/>
                  </a:schemeClr>
                </a:solidFill>
                <a:latin typeface="微软雅黑" panose="020B0503020204020204" pitchFamily="34" charset="-122"/>
                <a:ea typeface="微软雅黑" panose="020B0503020204020204" pitchFamily="34" charset="-122"/>
              </a:rPr>
              <a:t>2019</a:t>
            </a:r>
            <a:r>
              <a:rPr lang="zh-CN" altLang="en-US" sz="1600" dirty="0">
                <a:solidFill>
                  <a:schemeClr val="tx2">
                    <a:lumMod val="50000"/>
                  </a:schemeClr>
                </a:solidFill>
                <a:latin typeface="微软雅黑" panose="020B0503020204020204" pitchFamily="34" charset="-122"/>
                <a:ea typeface="微软雅黑" panose="020B0503020204020204" pitchFamily="34" charset="-122"/>
              </a:rPr>
              <a:t>年</a:t>
            </a:r>
            <a:r>
              <a:rPr lang="en-US" altLang="zh-CN" sz="1600" dirty="0">
                <a:solidFill>
                  <a:schemeClr val="tx2">
                    <a:lumMod val="50000"/>
                  </a:schemeClr>
                </a:solidFill>
                <a:latin typeface="微软雅黑" panose="020B0503020204020204" pitchFamily="34" charset="-122"/>
                <a:ea typeface="微软雅黑" panose="020B0503020204020204" pitchFamily="34" charset="-122"/>
              </a:rPr>
              <a:t>10</a:t>
            </a:r>
            <a:r>
              <a:rPr lang="zh-CN" altLang="en-US" sz="1600" dirty="0">
                <a:solidFill>
                  <a:schemeClr val="tx2">
                    <a:lumMod val="50000"/>
                  </a:schemeClr>
                </a:solidFill>
                <a:latin typeface="微软雅黑" panose="020B0503020204020204" pitchFamily="34" charset="-122"/>
                <a:ea typeface="微软雅黑" panose="020B0503020204020204" pitchFamily="34" charset="-122"/>
              </a:rPr>
              <a:t>月</a:t>
            </a:r>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5536" y="1659980"/>
            <a:ext cx="1107587" cy="733343"/>
          </a:xfrm>
          <a:prstGeom prst="round2DiagRect">
            <a:avLst>
              <a:gd name="adj1" fmla="val 16667"/>
              <a:gd name="adj2" fmla="val 0"/>
            </a:avLst>
          </a:prstGeom>
          <a:ln w="25400" cap="sq">
            <a:solidFill>
              <a:srgbClr val="0070C0"/>
            </a:solidFill>
            <a:miter lim="800000"/>
            <a:headEnd/>
            <a:tailEnd/>
          </a:ln>
          <a:effectLst/>
        </p:spPr>
      </p:pic>
      <p:sp>
        <p:nvSpPr>
          <p:cNvPr id="11" name="对角圆角矩形 10"/>
          <p:cNvSpPr/>
          <p:nvPr/>
        </p:nvSpPr>
        <p:spPr>
          <a:xfrm>
            <a:off x="1019659" y="1119949"/>
            <a:ext cx="609538" cy="425314"/>
          </a:xfrm>
          <a:prstGeom prst="round2DiagRect">
            <a:avLst/>
          </a:prstGeom>
          <a:solidFill>
            <a:schemeClr val="bg1">
              <a:lumMod val="85000"/>
              <a:alpha val="46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2" name="对角圆角矩形 11"/>
          <p:cNvSpPr/>
          <p:nvPr/>
        </p:nvSpPr>
        <p:spPr>
          <a:xfrm>
            <a:off x="2199739" y="2636823"/>
            <a:ext cx="375087" cy="261722"/>
          </a:xfrm>
          <a:prstGeom prst="round2DiagRect">
            <a:avLst/>
          </a:prstGeom>
          <a:solidFill>
            <a:schemeClr val="bg1">
              <a:alpha val="38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3" name="对角圆角矩形 12"/>
          <p:cNvSpPr/>
          <p:nvPr/>
        </p:nvSpPr>
        <p:spPr>
          <a:xfrm>
            <a:off x="1130259" y="2491354"/>
            <a:ext cx="957263" cy="667943"/>
          </a:xfrm>
          <a:prstGeom prst="round2DiagRect">
            <a:avLst/>
          </a:prstGeom>
          <a:solidFill>
            <a:schemeClr val="bg1">
              <a:alpha val="53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91680" y="1044540"/>
            <a:ext cx="2196049" cy="1497006"/>
          </a:xfrm>
          <a:prstGeom prst="round2DiagRect">
            <a:avLst>
              <a:gd name="adj1" fmla="val 16667"/>
              <a:gd name="adj2" fmla="val 0"/>
            </a:avLst>
          </a:prstGeom>
          <a:ln w="25400" cap="sq">
            <a:solidFill>
              <a:srgbClr val="0070C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20" y="315921"/>
            <a:ext cx="1336456" cy="1283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5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400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3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250" fill="hold"/>
                                        <p:tgtEl>
                                          <p:spTgt spid="14"/>
                                        </p:tgtEl>
                                        <p:attrNameLst>
                                          <p:attrName>ppt_w</p:attrName>
                                        </p:attrNameLst>
                                      </p:cBhvr>
                                      <p:tavLst>
                                        <p:tav tm="0">
                                          <p:val>
                                            <p:fltVal val="0"/>
                                          </p:val>
                                        </p:tav>
                                        <p:tav tm="100000">
                                          <p:val>
                                            <p:strVal val="#ppt_w"/>
                                          </p:val>
                                        </p:tav>
                                      </p:tavLst>
                                    </p:anim>
                                    <p:anim calcmode="lin" valueType="num">
                                      <p:cBhvr>
                                        <p:cTn id="29" dur="1250" fill="hold"/>
                                        <p:tgtEl>
                                          <p:spTgt spid="14"/>
                                        </p:tgtEl>
                                        <p:attrNameLst>
                                          <p:attrName>ppt_h</p:attrName>
                                        </p:attrNameLst>
                                      </p:cBhvr>
                                      <p:tavLst>
                                        <p:tav tm="0">
                                          <p:val>
                                            <p:fltVal val="0"/>
                                          </p:val>
                                        </p:tav>
                                        <p:tav tm="100000">
                                          <p:val>
                                            <p:strVal val="#ppt_h"/>
                                          </p:val>
                                        </p:tav>
                                      </p:tavLst>
                                    </p:anim>
                                    <p:animEffect transition="in" filter="fade">
                                      <p:cBhvr>
                                        <p:cTn id="30" dur="1250"/>
                                        <p:tgtEl>
                                          <p:spTgt spid="14"/>
                                        </p:tgtEl>
                                      </p:cBhvr>
                                    </p:animEffect>
                                  </p:childTnLst>
                                </p:cTn>
                              </p:par>
                              <p:par>
                                <p:cTn id="31" presetID="53" presetClass="entr" presetSubtype="16" fill="hold" nodeType="withEffect">
                                  <p:stCondLst>
                                    <p:cond delay="2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250" fill="hold"/>
                                        <p:tgtEl>
                                          <p:spTgt spid="9"/>
                                        </p:tgtEl>
                                        <p:attrNameLst>
                                          <p:attrName>ppt_w</p:attrName>
                                        </p:attrNameLst>
                                      </p:cBhvr>
                                      <p:tavLst>
                                        <p:tav tm="0">
                                          <p:val>
                                            <p:fltVal val="0"/>
                                          </p:val>
                                        </p:tav>
                                        <p:tav tm="100000">
                                          <p:val>
                                            <p:strVal val="#ppt_w"/>
                                          </p:val>
                                        </p:tav>
                                      </p:tavLst>
                                    </p:anim>
                                    <p:anim calcmode="lin" valueType="num">
                                      <p:cBhvr>
                                        <p:cTn id="34" dur="1250" fill="hold"/>
                                        <p:tgtEl>
                                          <p:spTgt spid="9"/>
                                        </p:tgtEl>
                                        <p:attrNameLst>
                                          <p:attrName>ppt_h</p:attrName>
                                        </p:attrNameLst>
                                      </p:cBhvr>
                                      <p:tavLst>
                                        <p:tav tm="0">
                                          <p:val>
                                            <p:fltVal val="0"/>
                                          </p:val>
                                        </p:tav>
                                        <p:tav tm="100000">
                                          <p:val>
                                            <p:strVal val="#ppt_h"/>
                                          </p:val>
                                        </p:tav>
                                      </p:tavLst>
                                    </p:anim>
                                    <p:animEffect transition="in" filter="fade">
                                      <p:cBhvr>
                                        <p:cTn id="35" dur="1250"/>
                                        <p:tgtEl>
                                          <p:spTgt spid="9"/>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250" fill="hold"/>
                                        <p:tgtEl>
                                          <p:spTgt spid="11"/>
                                        </p:tgtEl>
                                        <p:attrNameLst>
                                          <p:attrName>ppt_w</p:attrName>
                                        </p:attrNameLst>
                                      </p:cBhvr>
                                      <p:tavLst>
                                        <p:tav tm="0">
                                          <p:val>
                                            <p:fltVal val="0"/>
                                          </p:val>
                                        </p:tav>
                                        <p:tav tm="100000">
                                          <p:val>
                                            <p:strVal val="#ppt_w"/>
                                          </p:val>
                                        </p:tav>
                                      </p:tavLst>
                                    </p:anim>
                                    <p:anim calcmode="lin" valueType="num">
                                      <p:cBhvr>
                                        <p:cTn id="39" dur="1250" fill="hold"/>
                                        <p:tgtEl>
                                          <p:spTgt spid="11"/>
                                        </p:tgtEl>
                                        <p:attrNameLst>
                                          <p:attrName>ppt_h</p:attrName>
                                        </p:attrNameLst>
                                      </p:cBhvr>
                                      <p:tavLst>
                                        <p:tav tm="0">
                                          <p:val>
                                            <p:fltVal val="0"/>
                                          </p:val>
                                        </p:tav>
                                        <p:tav tm="100000">
                                          <p:val>
                                            <p:strVal val="#ppt_h"/>
                                          </p:val>
                                        </p:tav>
                                      </p:tavLst>
                                    </p:anim>
                                    <p:animEffect transition="in" filter="fade">
                                      <p:cBhvr>
                                        <p:cTn id="40" dur="1250"/>
                                        <p:tgtEl>
                                          <p:spTgt spid="11"/>
                                        </p:tgtEl>
                                      </p:cBhvr>
                                    </p:animEffect>
                                  </p:childTnLst>
                                </p:cTn>
                              </p:par>
                              <p:par>
                                <p:cTn id="41" presetID="53" presetClass="entr" presetSubtype="16" fill="hold" grpId="0" nodeType="withEffect">
                                  <p:stCondLst>
                                    <p:cond delay="25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250" fill="hold"/>
                                        <p:tgtEl>
                                          <p:spTgt spid="12"/>
                                        </p:tgtEl>
                                        <p:attrNameLst>
                                          <p:attrName>ppt_w</p:attrName>
                                        </p:attrNameLst>
                                      </p:cBhvr>
                                      <p:tavLst>
                                        <p:tav tm="0">
                                          <p:val>
                                            <p:fltVal val="0"/>
                                          </p:val>
                                        </p:tav>
                                        <p:tav tm="100000">
                                          <p:val>
                                            <p:strVal val="#ppt_w"/>
                                          </p:val>
                                        </p:tav>
                                      </p:tavLst>
                                    </p:anim>
                                    <p:anim calcmode="lin" valueType="num">
                                      <p:cBhvr>
                                        <p:cTn id="44" dur="1250" fill="hold"/>
                                        <p:tgtEl>
                                          <p:spTgt spid="12"/>
                                        </p:tgtEl>
                                        <p:attrNameLst>
                                          <p:attrName>ppt_h</p:attrName>
                                        </p:attrNameLst>
                                      </p:cBhvr>
                                      <p:tavLst>
                                        <p:tav tm="0">
                                          <p:val>
                                            <p:fltVal val="0"/>
                                          </p:val>
                                        </p:tav>
                                        <p:tav tm="100000">
                                          <p:val>
                                            <p:strVal val="#ppt_h"/>
                                          </p:val>
                                        </p:tav>
                                      </p:tavLst>
                                    </p:anim>
                                    <p:animEffect transition="in" filter="fade">
                                      <p:cBhvr>
                                        <p:cTn id="45" dur="1250"/>
                                        <p:tgtEl>
                                          <p:spTgt spid="12"/>
                                        </p:tgtEl>
                                      </p:cBhvr>
                                    </p:animEffect>
                                  </p:childTnLst>
                                </p:cTn>
                              </p:par>
                              <p:par>
                                <p:cTn id="46" presetID="53" presetClass="entr" presetSubtype="16" fill="hold" grpId="0"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250" fill="hold"/>
                                        <p:tgtEl>
                                          <p:spTgt spid="13"/>
                                        </p:tgtEl>
                                        <p:attrNameLst>
                                          <p:attrName>ppt_w</p:attrName>
                                        </p:attrNameLst>
                                      </p:cBhvr>
                                      <p:tavLst>
                                        <p:tav tm="0">
                                          <p:val>
                                            <p:fltVal val="0"/>
                                          </p:val>
                                        </p:tav>
                                        <p:tav tm="100000">
                                          <p:val>
                                            <p:strVal val="#ppt_w"/>
                                          </p:val>
                                        </p:tav>
                                      </p:tavLst>
                                    </p:anim>
                                    <p:anim calcmode="lin" valueType="num">
                                      <p:cBhvr>
                                        <p:cTn id="49" dur="1250" fill="hold"/>
                                        <p:tgtEl>
                                          <p:spTgt spid="13"/>
                                        </p:tgtEl>
                                        <p:attrNameLst>
                                          <p:attrName>ppt_h</p:attrName>
                                        </p:attrNameLst>
                                      </p:cBhvr>
                                      <p:tavLst>
                                        <p:tav tm="0">
                                          <p:val>
                                            <p:fltVal val="0"/>
                                          </p:val>
                                        </p:tav>
                                        <p:tav tm="100000">
                                          <p:val>
                                            <p:strVal val="#ppt_h"/>
                                          </p:val>
                                        </p:tav>
                                      </p:tavLst>
                                    </p:anim>
                                    <p:animEffect transition="in" filter="fade">
                                      <p:cBhvr>
                                        <p:cTn id="50"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nvCxnSpPr>
        <p:spPr>
          <a:xfrm rot="5400000">
            <a:off x="999262" y="3451979"/>
            <a:ext cx="2144022" cy="794"/>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38"/>
          <p:cNvGrpSpPr/>
          <p:nvPr/>
        </p:nvGrpSpPr>
        <p:grpSpPr>
          <a:xfrm>
            <a:off x="1214414" y="551845"/>
            <a:ext cx="1714512" cy="1717366"/>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31690" y="1641433"/>
              <a:ext cx="1463794" cy="637097"/>
            </a:xfrm>
            <a:prstGeom prst="rect">
              <a:avLst/>
            </a:prstGeom>
          </p:spPr>
          <p:txBody>
            <a:bodyPr wrap="square">
              <a:spAutoFit/>
            </a:bodyPr>
            <a:lstStyle/>
            <a:p>
              <a:pPr lvl="0" algn="ctr"/>
              <a:r>
                <a:rPr lang="zh-CN" altLang="en-US" sz="2000" b="1" dirty="0">
                  <a:solidFill>
                    <a:prstClr val="white"/>
                  </a:solidFill>
                  <a:latin typeface="微软雅黑" panose="020B0503020204020204" pitchFamily="34" charset="-122"/>
                  <a:ea typeface="微软雅黑" panose="020B0503020204020204" pitchFamily="34" charset="-122"/>
                </a:rPr>
                <a:t>调研兄弟院校</a:t>
              </a:r>
            </a:p>
          </p:txBody>
        </p:sp>
        <p:sp>
          <p:nvSpPr>
            <p:cNvPr id="37" name="椭圆 36"/>
            <p:cNvSpPr/>
            <p:nvPr/>
          </p:nvSpPr>
          <p:spPr>
            <a:xfrm>
              <a:off x="6215074"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57937"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4</a:t>
              </a:r>
              <a:endParaRPr lang="zh-CN" altLang="en-US" dirty="0"/>
            </a:p>
          </p:txBody>
        </p:sp>
      </p:grpSp>
      <p:cxnSp>
        <p:nvCxnSpPr>
          <p:cNvPr id="29" name="直接连接符 28"/>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
          <p:cNvSpPr>
            <a:spLocks noChangeArrowheads="1"/>
          </p:cNvSpPr>
          <p:nvPr/>
        </p:nvSpPr>
        <p:spPr bwMode="auto">
          <a:xfrm>
            <a:off x="3205436" y="2891760"/>
            <a:ext cx="3524422" cy="1661609"/>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调研地点：现代交通工程中心</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7950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室</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调研对象：常熟理工学院计算机学院院长龚声容教授和张涛教授 </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调研方式：座谈交流</a:t>
            </a:r>
          </a:p>
        </p:txBody>
      </p:sp>
      <p:sp>
        <p:nvSpPr>
          <p:cNvPr id="22" name="Rectangle 23"/>
          <p:cNvSpPr/>
          <p:nvPr/>
        </p:nvSpPr>
        <p:spPr bwMode="auto">
          <a:xfrm>
            <a:off x="3275856" y="634986"/>
            <a:ext cx="3592460" cy="2280652"/>
          </a:xfrm>
          <a:prstGeom prst="rect">
            <a:avLst/>
          </a:prstGeom>
          <a:blipFill>
            <a:blip r:embed="rId3" cstate="print">
              <a:extLst>
                <a:ext uri="{28A0092B-C50C-407E-A947-70E740481C1C}">
                  <a14:useLocalDpi xmlns:a14="http://schemas.microsoft.com/office/drawing/2010/main" val="0"/>
                </a:ext>
              </a:extLst>
            </a:blip>
            <a:stretch>
              <a:fillRect/>
            </a:stretch>
          </a:blipFill>
          <a:ln w="6350" cap="flat" cmpd="sng" algn="ctr">
            <a:solidFill>
              <a:schemeClr val="bg1">
                <a:lumMod val="75000"/>
              </a:schemeClr>
            </a:solidFill>
            <a:prstDash val="solid"/>
            <a:miter lim="800000"/>
            <a:headEnd type="none" w="med" len="med"/>
            <a:tailEnd type="none" w="med" len="med"/>
          </a:ln>
          <a:effectLst/>
        </p:spPr>
        <p:txBody>
          <a:bodyPr lIns="91436" tIns="45718" rIns="91436" bIns="45718" anchor="ctr"/>
          <a:lstStyle/>
          <a:p>
            <a:pPr marL="0" marR="0" lvl="0" indent="0" algn="ctr" defTabSz="683895" eaLnBrk="1" fontAlgn="auto" latinLnBrk="0" hangingPunct="1">
              <a:lnSpc>
                <a:spcPct val="100000"/>
              </a:lnSpc>
              <a:spcBef>
                <a:spcPts val="0"/>
              </a:spcBef>
              <a:spcAft>
                <a:spcPts val="0"/>
              </a:spcAft>
              <a:buClrTx/>
              <a:buSzTx/>
              <a:buFontTx/>
              <a:buNone/>
              <a:defRPr/>
            </a:pPr>
            <a:r>
              <a:rPr kumimoji="0" lang="en-US" altLang="zh-CN" sz="17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Segoe UI" panose="020B0502040204020203" pitchFamily="34" charset="0"/>
              </a:rPr>
              <a:t> </a:t>
            </a:r>
          </a:p>
        </p:txBody>
      </p:sp>
    </p:spTree>
    <p:extLst>
      <p:ext uri="{BB962C8B-B14F-4D97-AF65-F5344CB8AC3E}">
        <p14:creationId xmlns:p14="http://schemas.microsoft.com/office/powerpoint/2010/main" val="2842939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61851"/>
              <a:ext cx="1663822" cy="830997"/>
            </a:xfrm>
            <a:prstGeom prst="rect">
              <a:avLst/>
            </a:prstGeom>
          </p:spPr>
          <p:txBody>
            <a:bodyPr wrap="square">
              <a:spAutoFit/>
            </a:bodyPr>
            <a:lstStyle/>
            <a:p>
              <a:pPr lvl="0" algn="ctr"/>
              <a:r>
                <a:rPr lang="zh-CN" altLang="en-US" b="1" dirty="0">
                  <a:solidFill>
                    <a:prstClr val="white"/>
                  </a:solidFill>
                  <a:latin typeface="微软雅黑" panose="020B0503020204020204" pitchFamily="34" charset="-122"/>
                  <a:ea typeface="微软雅黑" panose="020B0503020204020204" pitchFamily="34" charset="-122"/>
                </a:rPr>
                <a:t>近五年进校教师及重要项目负责人交流</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5</a:t>
              </a:r>
              <a:endParaRPr lang="zh-CN" altLang="en-US" dirty="0"/>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1850572" y="3000748"/>
            <a:ext cx="6079014" cy="1526187"/>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12</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调研地点：现代交通工程中心</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7950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室</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调研对象：近五年进校教师及重要项目负责人</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调研方式：座谈交流</a:t>
            </a:r>
          </a:p>
        </p:txBody>
      </p:sp>
      <p:pic>
        <p:nvPicPr>
          <p:cNvPr id="2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35139" y="625252"/>
            <a:ext cx="3318893" cy="2486174"/>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18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a:stCxn id="20" idx="4"/>
          </p:cNvCxnSpPr>
          <p:nvPr/>
        </p:nvCxnSpPr>
        <p:spPr>
          <a:xfrm flipH="1">
            <a:off x="2070876" y="2269211"/>
            <a:ext cx="794" cy="2255176"/>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8"/>
          <p:cNvGrpSpPr/>
          <p:nvPr/>
        </p:nvGrpSpPr>
        <p:grpSpPr>
          <a:xfrm>
            <a:off x="1214414" y="551845"/>
            <a:ext cx="1714512" cy="1717366"/>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93856" y="1667086"/>
              <a:ext cx="1413940" cy="360099"/>
            </a:xfrm>
            <a:prstGeom prst="rect">
              <a:avLst/>
            </a:prstGeom>
          </p:spPr>
          <p:txBody>
            <a:bodyPr wrap="square">
              <a:spAutoFit/>
            </a:bodyPr>
            <a:lstStyle/>
            <a:p>
              <a:pPr lvl="0" algn="ctr"/>
              <a:r>
                <a:rPr lang="zh-CN" altLang="en-US" sz="2000" b="1" dirty="0">
                  <a:solidFill>
                    <a:prstClr val="white"/>
                  </a:solidFill>
                  <a:latin typeface="微软雅黑" panose="020B0503020204020204" pitchFamily="34" charset="-122"/>
                  <a:ea typeface="微软雅黑" panose="020B0503020204020204" pitchFamily="34" charset="-122"/>
                </a:rPr>
                <a:t>问卷调查</a:t>
              </a:r>
            </a:p>
          </p:txBody>
        </p:sp>
        <p:sp>
          <p:nvSpPr>
            <p:cNvPr id="37" name="椭圆 36"/>
            <p:cNvSpPr/>
            <p:nvPr/>
          </p:nvSpPr>
          <p:spPr>
            <a:xfrm>
              <a:off x="6250793"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86512"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6</a:t>
              </a:r>
              <a:endParaRPr lang="zh-CN" altLang="en-US" dirty="0"/>
            </a:p>
          </p:txBody>
        </p:sp>
      </p:grpSp>
      <p:sp>
        <p:nvSpPr>
          <p:cNvPr id="18" name="Rectangle 1"/>
          <p:cNvSpPr>
            <a:spLocks noChangeArrowheads="1"/>
          </p:cNvSpPr>
          <p:nvPr/>
        </p:nvSpPr>
        <p:spPr bwMode="auto">
          <a:xfrm>
            <a:off x="2885479" y="3361556"/>
            <a:ext cx="5502945" cy="1212640"/>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rPr>
              <a:t>13</a:t>
            </a: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日</a:t>
            </a:r>
            <a:r>
              <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rPr>
              <a:t>14</a:t>
            </a: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30000"/>
              </a:lnSpc>
              <a:spcBef>
                <a:spcPct val="0"/>
              </a:spcBef>
              <a:spcAft>
                <a:spcPct val="0"/>
              </a:spcAft>
              <a:defRPr/>
            </a:pP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调研地点：问卷星网上调研</a:t>
            </a:r>
          </a:p>
          <a:p>
            <a:pPr fontAlgn="base">
              <a:lnSpc>
                <a:spcPct val="130000"/>
              </a:lnSpc>
              <a:spcBef>
                <a:spcPct val="0"/>
              </a:spcBef>
              <a:spcAft>
                <a:spcPct val="0"/>
              </a:spcAft>
              <a:defRPr/>
            </a:pP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调研对象：学院师生</a:t>
            </a:r>
          </a:p>
          <a:p>
            <a:pPr fontAlgn="base">
              <a:lnSpc>
                <a:spcPct val="130000"/>
              </a:lnSpc>
              <a:spcBef>
                <a:spcPct val="0"/>
              </a:spcBef>
              <a:spcAft>
                <a:spcPct val="0"/>
              </a:spcAft>
              <a:defRPr/>
            </a:pP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调研方式：网上问卷调研</a:t>
            </a:r>
          </a:p>
        </p:txBody>
      </p:sp>
      <p:sp>
        <p:nvSpPr>
          <p:cNvPr id="21" name="Oval 5"/>
          <p:cNvSpPr>
            <a:spLocks noChangeArrowheads="1"/>
          </p:cNvSpPr>
          <p:nvPr/>
        </p:nvSpPr>
        <p:spPr bwMode="auto">
          <a:xfrm>
            <a:off x="4359820" y="3101040"/>
            <a:ext cx="2281191" cy="227533"/>
          </a:xfrm>
          <a:prstGeom prst="ellipse">
            <a:avLst/>
          </a:prstGeom>
          <a:gradFill rotWithShape="1">
            <a:gsLst>
              <a:gs pos="0">
                <a:srgbClr val="000000">
                  <a:alpha val="8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b="1">
              <a:solidFill>
                <a:srgbClr val="000000"/>
              </a:solidFill>
              <a:latin typeface="Arial" panose="020B0604020202020204" pitchFamily="34" charset="0"/>
              <a:ea typeface="华文细黑" panose="02010600040101010101" pitchFamily="2" charset="-122"/>
            </a:endParaRPr>
          </a:p>
        </p:txBody>
      </p:sp>
      <p:grpSp>
        <p:nvGrpSpPr>
          <p:cNvPr id="22" name="组合 21"/>
          <p:cNvGrpSpPr/>
          <p:nvPr/>
        </p:nvGrpSpPr>
        <p:grpSpPr>
          <a:xfrm>
            <a:off x="4649552" y="1060551"/>
            <a:ext cx="2355723" cy="2010693"/>
            <a:chOff x="4212919" y="1756617"/>
            <a:chExt cx="2850425" cy="2676232"/>
          </a:xfrm>
        </p:grpSpPr>
        <p:sp>
          <p:nvSpPr>
            <p:cNvPr id="23" name="Freeform 6"/>
            <p:cNvSpPr/>
            <p:nvPr/>
          </p:nvSpPr>
          <p:spPr bwMode="auto">
            <a:xfrm>
              <a:off x="6365253" y="3094733"/>
              <a:ext cx="7918" cy="3959"/>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lnTo>
                    <a:pt x="0" y="0"/>
                  </a:lnTo>
                  <a:close/>
                </a:path>
              </a:pathLst>
            </a:custGeom>
            <a:gradFill rotWithShape="1">
              <a:gsLst>
                <a:gs pos="0">
                  <a:schemeClr val="accent1"/>
                </a:gs>
                <a:gs pos="100000">
                  <a:schemeClr val="hlink"/>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24" name="Freeform 7"/>
            <p:cNvSpPr/>
            <p:nvPr/>
          </p:nvSpPr>
          <p:spPr bwMode="auto">
            <a:xfrm>
              <a:off x="4653679" y="3402210"/>
              <a:ext cx="2077115" cy="1030639"/>
            </a:xfrm>
            <a:custGeom>
              <a:avLst/>
              <a:gdLst>
                <a:gd name="T0" fmla="*/ 201 w 250"/>
                <a:gd name="T1" fmla="*/ 54 h 124"/>
                <a:gd name="T2" fmla="*/ 0 w 250"/>
                <a:gd name="T3" fmla="*/ 86 h 124"/>
                <a:gd name="T4" fmla="*/ 133 w 250"/>
                <a:gd name="T5" fmla="*/ 105 h 124"/>
                <a:gd name="T6" fmla="*/ 250 w 250"/>
                <a:gd name="T7" fmla="*/ 12 h 124"/>
                <a:gd name="T8" fmla="*/ 247 w 250"/>
                <a:gd name="T9" fmla="*/ 0 h 124"/>
                <a:gd name="T10" fmla="*/ 201 w 250"/>
                <a:gd name="T11" fmla="*/ 54 h 124"/>
              </a:gdLst>
              <a:ahLst/>
              <a:cxnLst>
                <a:cxn ang="0">
                  <a:pos x="T0" y="T1"/>
                </a:cxn>
                <a:cxn ang="0">
                  <a:pos x="T2" y="T3"/>
                </a:cxn>
                <a:cxn ang="0">
                  <a:pos x="T4" y="T5"/>
                </a:cxn>
                <a:cxn ang="0">
                  <a:pos x="T6" y="T7"/>
                </a:cxn>
                <a:cxn ang="0">
                  <a:pos x="T8" y="T9"/>
                </a:cxn>
                <a:cxn ang="0">
                  <a:pos x="T10" y="T11"/>
                </a:cxn>
              </a:cxnLst>
              <a:rect l="0" t="0" r="r" b="b"/>
              <a:pathLst>
                <a:path w="250" h="124">
                  <a:moveTo>
                    <a:pt x="201" y="54"/>
                  </a:moveTo>
                  <a:cubicBezTo>
                    <a:pt x="135" y="110"/>
                    <a:pt x="51" y="122"/>
                    <a:pt x="0" y="86"/>
                  </a:cubicBezTo>
                  <a:cubicBezTo>
                    <a:pt x="26" y="108"/>
                    <a:pt x="68" y="124"/>
                    <a:pt x="133" y="105"/>
                  </a:cubicBezTo>
                  <a:cubicBezTo>
                    <a:pt x="181" y="91"/>
                    <a:pt x="223" y="55"/>
                    <a:pt x="250" y="12"/>
                  </a:cubicBezTo>
                  <a:cubicBezTo>
                    <a:pt x="247" y="0"/>
                    <a:pt x="247" y="0"/>
                    <a:pt x="247" y="0"/>
                  </a:cubicBezTo>
                  <a:cubicBezTo>
                    <a:pt x="235" y="19"/>
                    <a:pt x="219" y="38"/>
                    <a:pt x="201" y="54"/>
                  </a:cubicBezTo>
                  <a:close/>
                </a:path>
              </a:pathLst>
            </a:custGeom>
            <a:gradFill rotWithShape="1">
              <a:gsLst>
                <a:gs pos="0">
                  <a:srgbClr val="1C1C1C"/>
                </a:gs>
                <a:gs pos="100000">
                  <a:srgbClr val="333333"/>
                </a:gs>
              </a:gsLst>
              <a:lin ang="54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25" name="Freeform 8"/>
            <p:cNvSpPr/>
            <p:nvPr/>
          </p:nvSpPr>
          <p:spPr bwMode="auto">
            <a:xfrm>
              <a:off x="6622584" y="1973038"/>
              <a:ext cx="440760" cy="1404098"/>
            </a:xfrm>
            <a:custGeom>
              <a:avLst/>
              <a:gdLst>
                <a:gd name="T0" fmla="*/ 13 w 53"/>
                <a:gd name="T1" fmla="*/ 13 h 169"/>
                <a:gd name="T2" fmla="*/ 19 w 53"/>
                <a:gd name="T3" fmla="*/ 156 h 169"/>
                <a:gd name="T4" fmla="*/ 19 w 53"/>
                <a:gd name="T5" fmla="*/ 156 h 169"/>
                <a:gd name="T6" fmla="*/ 21 w 53"/>
                <a:gd name="T7" fmla="*/ 169 h 169"/>
                <a:gd name="T8" fmla="*/ 0 w 53"/>
                <a:gd name="T9" fmla="*/ 0 h 169"/>
                <a:gd name="T10" fmla="*/ 13 w 53"/>
                <a:gd name="T11" fmla="*/ 13 h 169"/>
              </a:gdLst>
              <a:ahLst/>
              <a:cxnLst>
                <a:cxn ang="0">
                  <a:pos x="T0" y="T1"/>
                </a:cxn>
                <a:cxn ang="0">
                  <a:pos x="T2" y="T3"/>
                </a:cxn>
                <a:cxn ang="0">
                  <a:pos x="T4" y="T5"/>
                </a:cxn>
                <a:cxn ang="0">
                  <a:pos x="T6" y="T7"/>
                </a:cxn>
                <a:cxn ang="0">
                  <a:pos x="T8" y="T9"/>
                </a:cxn>
                <a:cxn ang="0">
                  <a:pos x="T10" y="T11"/>
                </a:cxn>
              </a:cxnLst>
              <a:rect l="0" t="0" r="r" b="b"/>
              <a:pathLst>
                <a:path w="53" h="169">
                  <a:moveTo>
                    <a:pt x="13" y="13"/>
                  </a:moveTo>
                  <a:cubicBezTo>
                    <a:pt x="44" y="49"/>
                    <a:pt x="44" y="105"/>
                    <a:pt x="19" y="156"/>
                  </a:cubicBezTo>
                  <a:cubicBezTo>
                    <a:pt x="19" y="156"/>
                    <a:pt x="19" y="156"/>
                    <a:pt x="19" y="156"/>
                  </a:cubicBezTo>
                  <a:cubicBezTo>
                    <a:pt x="21" y="169"/>
                    <a:pt x="21" y="169"/>
                    <a:pt x="21" y="169"/>
                  </a:cubicBezTo>
                  <a:cubicBezTo>
                    <a:pt x="53" y="108"/>
                    <a:pt x="53" y="39"/>
                    <a:pt x="0" y="0"/>
                  </a:cubicBezTo>
                  <a:cubicBezTo>
                    <a:pt x="5" y="4"/>
                    <a:pt x="9" y="8"/>
                    <a:pt x="13" y="13"/>
                  </a:cubicBezTo>
                  <a:close/>
                </a:path>
              </a:pathLst>
            </a:custGeom>
            <a:gradFill rotWithShape="1">
              <a:gsLst>
                <a:gs pos="0">
                  <a:srgbClr val="1C1C1C"/>
                </a:gs>
                <a:gs pos="100000">
                  <a:srgbClr val="333333"/>
                </a:gs>
              </a:gsLst>
              <a:lin ang="54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26" name="Freeform 9"/>
            <p:cNvSpPr/>
            <p:nvPr/>
          </p:nvSpPr>
          <p:spPr bwMode="auto">
            <a:xfrm>
              <a:off x="4346202" y="3675376"/>
              <a:ext cx="3959" cy="923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rotWithShape="1">
              <a:gsLst>
                <a:gs pos="0">
                  <a:schemeClr val="accent1"/>
                </a:gs>
                <a:gs pos="100000">
                  <a:schemeClr val="hlink"/>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27" name="Freeform 10"/>
            <p:cNvSpPr/>
            <p:nvPr/>
          </p:nvSpPr>
          <p:spPr bwMode="auto">
            <a:xfrm>
              <a:off x="5425669" y="1881983"/>
              <a:ext cx="75220" cy="323312"/>
            </a:xfrm>
            <a:custGeom>
              <a:avLst/>
              <a:gdLst>
                <a:gd name="T0" fmla="*/ 6 w 9"/>
                <a:gd name="T1" fmla="*/ 39 h 39"/>
                <a:gd name="T2" fmla="*/ 9 w 9"/>
                <a:gd name="T3" fmla="*/ 11 h 39"/>
                <a:gd name="T4" fmla="*/ 4 w 9"/>
                <a:gd name="T5" fmla="*/ 0 h 39"/>
                <a:gd name="T6" fmla="*/ 4 w 9"/>
                <a:gd name="T7" fmla="*/ 1 h 39"/>
                <a:gd name="T8" fmla="*/ 0 w 9"/>
                <a:gd name="T9" fmla="*/ 31 h 39"/>
                <a:gd name="T10" fmla="*/ 6 w 9"/>
                <a:gd name="T11" fmla="*/ 39 h 39"/>
              </a:gdLst>
              <a:ahLst/>
              <a:cxnLst>
                <a:cxn ang="0">
                  <a:pos x="T0" y="T1"/>
                </a:cxn>
                <a:cxn ang="0">
                  <a:pos x="T2" y="T3"/>
                </a:cxn>
                <a:cxn ang="0">
                  <a:pos x="T4" y="T5"/>
                </a:cxn>
                <a:cxn ang="0">
                  <a:pos x="T6" y="T7"/>
                </a:cxn>
                <a:cxn ang="0">
                  <a:pos x="T8" y="T9"/>
                </a:cxn>
                <a:cxn ang="0">
                  <a:pos x="T10" y="T11"/>
                </a:cxn>
              </a:cxnLst>
              <a:rect l="0" t="0" r="r" b="b"/>
              <a:pathLst>
                <a:path w="9" h="39">
                  <a:moveTo>
                    <a:pt x="6" y="39"/>
                  </a:moveTo>
                  <a:cubicBezTo>
                    <a:pt x="9" y="11"/>
                    <a:pt x="9" y="11"/>
                    <a:pt x="9" y="11"/>
                  </a:cubicBezTo>
                  <a:cubicBezTo>
                    <a:pt x="4" y="0"/>
                    <a:pt x="4" y="0"/>
                    <a:pt x="4" y="0"/>
                  </a:cubicBezTo>
                  <a:cubicBezTo>
                    <a:pt x="4" y="1"/>
                    <a:pt x="4" y="1"/>
                    <a:pt x="4" y="1"/>
                  </a:cubicBezTo>
                  <a:cubicBezTo>
                    <a:pt x="0" y="31"/>
                    <a:pt x="0" y="31"/>
                    <a:pt x="0" y="31"/>
                  </a:cubicBezTo>
                  <a:lnTo>
                    <a:pt x="6" y="39"/>
                  </a:lnTo>
                  <a:close/>
                </a:path>
              </a:pathLst>
            </a:custGeom>
            <a:solidFill>
              <a:schemeClr val="hlink"/>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29" name="Freeform 11"/>
            <p:cNvSpPr/>
            <p:nvPr/>
          </p:nvSpPr>
          <p:spPr bwMode="auto">
            <a:xfrm>
              <a:off x="4346202" y="3510422"/>
              <a:ext cx="340467" cy="174193"/>
            </a:xfrm>
            <a:custGeom>
              <a:avLst/>
              <a:gdLst>
                <a:gd name="T0" fmla="*/ 41 w 41"/>
                <a:gd name="T1" fmla="*/ 0 h 21"/>
                <a:gd name="T2" fmla="*/ 33 w 41"/>
                <a:gd name="T3" fmla="*/ 0 h 21"/>
                <a:gd name="T4" fmla="*/ 0 w 41"/>
                <a:gd name="T5" fmla="*/ 20 h 21"/>
                <a:gd name="T6" fmla="*/ 8 w 41"/>
                <a:gd name="T7" fmla="*/ 20 h 21"/>
                <a:gd name="T8" fmla="*/ 41 w 41"/>
                <a:gd name="T9" fmla="*/ 0 h 21"/>
              </a:gdLst>
              <a:ahLst/>
              <a:cxnLst>
                <a:cxn ang="0">
                  <a:pos x="T0" y="T1"/>
                </a:cxn>
                <a:cxn ang="0">
                  <a:pos x="T2" y="T3"/>
                </a:cxn>
                <a:cxn ang="0">
                  <a:pos x="T4" y="T5"/>
                </a:cxn>
                <a:cxn ang="0">
                  <a:pos x="T6" y="T7"/>
                </a:cxn>
                <a:cxn ang="0">
                  <a:pos x="T8" y="T9"/>
                </a:cxn>
              </a:cxnLst>
              <a:rect l="0" t="0" r="r" b="b"/>
              <a:pathLst>
                <a:path w="41" h="21">
                  <a:moveTo>
                    <a:pt x="41" y="0"/>
                  </a:moveTo>
                  <a:cubicBezTo>
                    <a:pt x="33" y="0"/>
                    <a:pt x="33" y="0"/>
                    <a:pt x="33" y="0"/>
                  </a:cubicBezTo>
                  <a:cubicBezTo>
                    <a:pt x="0" y="20"/>
                    <a:pt x="0" y="20"/>
                    <a:pt x="0" y="20"/>
                  </a:cubicBezTo>
                  <a:cubicBezTo>
                    <a:pt x="0" y="21"/>
                    <a:pt x="8" y="20"/>
                    <a:pt x="8" y="20"/>
                  </a:cubicBezTo>
                  <a:lnTo>
                    <a:pt x="41" y="0"/>
                  </a:lnTo>
                  <a:close/>
                </a:path>
              </a:pathLst>
            </a:custGeom>
            <a:gradFill rotWithShape="1">
              <a:gsLst>
                <a:gs pos="0">
                  <a:schemeClr val="hlink"/>
                </a:gs>
                <a:gs pos="100000">
                  <a:schemeClr val="accent1"/>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0" name="Freeform 12"/>
            <p:cNvSpPr/>
            <p:nvPr/>
          </p:nvSpPr>
          <p:spPr bwMode="auto">
            <a:xfrm>
              <a:off x="4212919" y="1889901"/>
              <a:ext cx="1247060" cy="1785474"/>
            </a:xfrm>
            <a:custGeom>
              <a:avLst/>
              <a:gdLst>
                <a:gd name="T0" fmla="*/ 95 w 150"/>
                <a:gd name="T1" fmla="*/ 65 h 215"/>
                <a:gd name="T2" fmla="*/ 146 w 150"/>
                <a:gd name="T3" fmla="*/ 30 h 215"/>
                <a:gd name="T4" fmla="*/ 146 w 150"/>
                <a:gd name="T5" fmla="*/ 30 h 215"/>
                <a:gd name="T6" fmla="*/ 146 w 150"/>
                <a:gd name="T7" fmla="*/ 29 h 215"/>
                <a:gd name="T8" fmla="*/ 150 w 150"/>
                <a:gd name="T9" fmla="*/ 0 h 215"/>
                <a:gd name="T10" fmla="*/ 85 w 150"/>
                <a:gd name="T11" fmla="*/ 39 h 215"/>
                <a:gd name="T12" fmla="*/ 16 w 150"/>
                <a:gd name="T13" fmla="*/ 215 h 215"/>
                <a:gd name="T14" fmla="*/ 49 w 150"/>
                <a:gd name="T15" fmla="*/ 195 h 215"/>
                <a:gd name="T16" fmla="*/ 95 w 150"/>
                <a:gd name="T17" fmla="*/ 6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15">
                  <a:moveTo>
                    <a:pt x="95" y="65"/>
                  </a:moveTo>
                  <a:cubicBezTo>
                    <a:pt x="111" y="49"/>
                    <a:pt x="128" y="38"/>
                    <a:pt x="146" y="30"/>
                  </a:cubicBezTo>
                  <a:cubicBezTo>
                    <a:pt x="146" y="30"/>
                    <a:pt x="146" y="30"/>
                    <a:pt x="146" y="30"/>
                  </a:cubicBezTo>
                  <a:cubicBezTo>
                    <a:pt x="146" y="29"/>
                    <a:pt x="146" y="29"/>
                    <a:pt x="146" y="29"/>
                  </a:cubicBezTo>
                  <a:cubicBezTo>
                    <a:pt x="150" y="0"/>
                    <a:pt x="150" y="0"/>
                    <a:pt x="150" y="0"/>
                  </a:cubicBezTo>
                  <a:cubicBezTo>
                    <a:pt x="128" y="8"/>
                    <a:pt x="105" y="22"/>
                    <a:pt x="85" y="39"/>
                  </a:cubicBezTo>
                  <a:cubicBezTo>
                    <a:pt x="26" y="90"/>
                    <a:pt x="0" y="161"/>
                    <a:pt x="16" y="215"/>
                  </a:cubicBezTo>
                  <a:cubicBezTo>
                    <a:pt x="49" y="195"/>
                    <a:pt x="49" y="195"/>
                    <a:pt x="49" y="195"/>
                  </a:cubicBezTo>
                  <a:cubicBezTo>
                    <a:pt x="37" y="157"/>
                    <a:pt x="54" y="104"/>
                    <a:pt x="95" y="65"/>
                  </a:cubicBezTo>
                  <a:close/>
                </a:path>
              </a:pathLst>
            </a:custGeom>
            <a:gradFill rotWithShape="1">
              <a:gsLst>
                <a:gs pos="0">
                  <a:srgbClr val="0070C0">
                    <a:lumMod val="38000"/>
                    <a:lumOff val="62000"/>
                  </a:srgbClr>
                </a:gs>
                <a:gs pos="100000">
                  <a:srgbClr val="00B0F0"/>
                </a:gs>
              </a:gsLst>
              <a:lin ang="0" scaled="1"/>
            </a:gradFill>
            <a:ln>
              <a:noFill/>
            </a:ln>
            <a:effec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1" name="Freeform 13"/>
            <p:cNvSpPr/>
            <p:nvPr/>
          </p:nvSpPr>
          <p:spPr bwMode="auto">
            <a:xfrm>
              <a:off x="4379194" y="3228018"/>
              <a:ext cx="2326527" cy="1188996"/>
            </a:xfrm>
            <a:custGeom>
              <a:avLst/>
              <a:gdLst>
                <a:gd name="T0" fmla="*/ 234 w 280"/>
                <a:gd name="T1" fmla="*/ 75 h 143"/>
                <a:gd name="T2" fmla="*/ 280 w 280"/>
                <a:gd name="T3" fmla="*/ 21 h 143"/>
                <a:gd name="T4" fmla="*/ 280 w 280"/>
                <a:gd name="T5" fmla="*/ 21 h 143"/>
                <a:gd name="T6" fmla="*/ 231 w 280"/>
                <a:gd name="T7" fmla="*/ 0 h 143"/>
                <a:gd name="T8" fmla="*/ 203 w 280"/>
                <a:gd name="T9" fmla="*/ 35 h 143"/>
                <a:gd name="T10" fmla="*/ 71 w 280"/>
                <a:gd name="T11" fmla="*/ 77 h 143"/>
                <a:gd name="T12" fmla="*/ 45 w 280"/>
                <a:gd name="T13" fmla="*/ 61 h 143"/>
                <a:gd name="T14" fmla="*/ 32 w 280"/>
                <a:gd name="T15" fmla="*/ 43 h 143"/>
                <a:gd name="T16" fmla="*/ 0 w 280"/>
                <a:gd name="T17" fmla="*/ 63 h 143"/>
                <a:gd name="T18" fmla="*/ 33 w 280"/>
                <a:gd name="T19" fmla="*/ 107 h 143"/>
                <a:gd name="T20" fmla="*/ 234 w 280"/>
                <a:gd name="T21" fmla="*/ 7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143">
                  <a:moveTo>
                    <a:pt x="234" y="75"/>
                  </a:moveTo>
                  <a:cubicBezTo>
                    <a:pt x="252" y="59"/>
                    <a:pt x="268" y="40"/>
                    <a:pt x="280" y="21"/>
                  </a:cubicBezTo>
                  <a:cubicBezTo>
                    <a:pt x="280" y="21"/>
                    <a:pt x="280" y="21"/>
                    <a:pt x="280" y="21"/>
                  </a:cubicBezTo>
                  <a:cubicBezTo>
                    <a:pt x="280" y="21"/>
                    <a:pt x="242" y="5"/>
                    <a:pt x="231" y="0"/>
                  </a:cubicBezTo>
                  <a:cubicBezTo>
                    <a:pt x="223" y="12"/>
                    <a:pt x="214" y="24"/>
                    <a:pt x="203" y="35"/>
                  </a:cubicBezTo>
                  <a:cubicBezTo>
                    <a:pt x="161" y="75"/>
                    <a:pt x="108" y="91"/>
                    <a:pt x="71" y="77"/>
                  </a:cubicBezTo>
                  <a:cubicBezTo>
                    <a:pt x="61" y="74"/>
                    <a:pt x="52" y="68"/>
                    <a:pt x="45" y="61"/>
                  </a:cubicBezTo>
                  <a:cubicBezTo>
                    <a:pt x="39" y="56"/>
                    <a:pt x="35" y="50"/>
                    <a:pt x="32" y="43"/>
                  </a:cubicBezTo>
                  <a:cubicBezTo>
                    <a:pt x="0" y="63"/>
                    <a:pt x="0" y="63"/>
                    <a:pt x="0" y="63"/>
                  </a:cubicBezTo>
                  <a:cubicBezTo>
                    <a:pt x="4" y="72"/>
                    <a:pt x="14" y="91"/>
                    <a:pt x="33" y="107"/>
                  </a:cubicBezTo>
                  <a:cubicBezTo>
                    <a:pt x="84" y="143"/>
                    <a:pt x="168" y="131"/>
                    <a:pt x="234" y="75"/>
                  </a:cubicBezTo>
                  <a:close/>
                </a:path>
              </a:pathLst>
            </a:custGeom>
            <a:gradFill rotWithShape="1">
              <a:gsLst>
                <a:gs pos="0">
                  <a:srgbClr val="C0C0C0"/>
                </a:gs>
                <a:gs pos="100000">
                  <a:srgbClr val="EAEAEA"/>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2" name="Freeform 14"/>
            <p:cNvSpPr/>
            <p:nvPr/>
          </p:nvSpPr>
          <p:spPr bwMode="auto">
            <a:xfrm>
              <a:off x="6365253" y="3094733"/>
              <a:ext cx="432842" cy="282403"/>
            </a:xfrm>
            <a:custGeom>
              <a:avLst/>
              <a:gdLst>
                <a:gd name="T0" fmla="*/ 52 w 52"/>
                <a:gd name="T1" fmla="*/ 34 h 34"/>
                <a:gd name="T2" fmla="*/ 50 w 52"/>
                <a:gd name="T3" fmla="*/ 21 h 34"/>
                <a:gd name="T4" fmla="*/ 1 w 52"/>
                <a:gd name="T5" fmla="*/ 0 h 34"/>
                <a:gd name="T6" fmla="*/ 0 w 52"/>
                <a:gd name="T7" fmla="*/ 0 h 34"/>
                <a:gd name="T8" fmla="*/ 3 w 52"/>
                <a:gd name="T9" fmla="*/ 10 h 34"/>
                <a:gd name="T10" fmla="*/ 52 w 52"/>
                <a:gd name="T11" fmla="*/ 34 h 34"/>
              </a:gdLst>
              <a:ahLst/>
              <a:cxnLst>
                <a:cxn ang="0">
                  <a:pos x="T0" y="T1"/>
                </a:cxn>
                <a:cxn ang="0">
                  <a:pos x="T2" y="T3"/>
                </a:cxn>
                <a:cxn ang="0">
                  <a:pos x="T4" y="T5"/>
                </a:cxn>
                <a:cxn ang="0">
                  <a:pos x="T6" y="T7"/>
                </a:cxn>
                <a:cxn ang="0">
                  <a:pos x="T8" y="T9"/>
                </a:cxn>
                <a:cxn ang="0">
                  <a:pos x="T10" y="T11"/>
                </a:cxn>
              </a:cxnLst>
              <a:rect l="0" t="0" r="r" b="b"/>
              <a:pathLst>
                <a:path w="52" h="34">
                  <a:moveTo>
                    <a:pt x="52" y="34"/>
                  </a:moveTo>
                  <a:cubicBezTo>
                    <a:pt x="50" y="21"/>
                    <a:pt x="50" y="21"/>
                    <a:pt x="50" y="21"/>
                  </a:cubicBezTo>
                  <a:cubicBezTo>
                    <a:pt x="1" y="0"/>
                    <a:pt x="1" y="0"/>
                    <a:pt x="1" y="0"/>
                  </a:cubicBezTo>
                  <a:cubicBezTo>
                    <a:pt x="1" y="0"/>
                    <a:pt x="0" y="0"/>
                    <a:pt x="0" y="0"/>
                  </a:cubicBezTo>
                  <a:cubicBezTo>
                    <a:pt x="3" y="10"/>
                    <a:pt x="3" y="10"/>
                    <a:pt x="3" y="10"/>
                  </a:cubicBezTo>
                  <a:lnTo>
                    <a:pt x="52" y="34"/>
                  </a:lnTo>
                  <a:close/>
                </a:path>
              </a:pathLst>
            </a:custGeom>
            <a:gradFill rotWithShape="1">
              <a:gsLst>
                <a:gs pos="0">
                  <a:srgbClr val="333333"/>
                </a:gs>
                <a:gs pos="100000">
                  <a:srgbClr val="B2B2B2"/>
                </a:gs>
              </a:gsLst>
              <a:lin ang="54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3" name="Freeform 15"/>
            <p:cNvSpPr/>
            <p:nvPr/>
          </p:nvSpPr>
          <p:spPr bwMode="auto">
            <a:xfrm>
              <a:off x="5533879" y="1756617"/>
              <a:ext cx="1455565" cy="1512310"/>
            </a:xfrm>
            <a:custGeom>
              <a:avLst/>
              <a:gdLst>
                <a:gd name="T0" fmla="*/ 144 w 175"/>
                <a:gd name="T1" fmla="*/ 39 h 182"/>
                <a:gd name="T2" fmla="*/ 131 w 175"/>
                <a:gd name="T3" fmla="*/ 26 h 182"/>
                <a:gd name="T4" fmla="*/ 89 w 175"/>
                <a:gd name="T5" fmla="*/ 6 h 182"/>
                <a:gd name="T6" fmla="*/ 2 w 175"/>
                <a:gd name="T7" fmla="*/ 12 h 182"/>
                <a:gd name="T8" fmla="*/ 0 w 175"/>
                <a:gd name="T9" fmla="*/ 40 h 182"/>
                <a:gd name="T10" fmla="*/ 94 w 175"/>
                <a:gd name="T11" fmla="*/ 55 h 182"/>
                <a:gd name="T12" fmla="*/ 107 w 175"/>
                <a:gd name="T13" fmla="*/ 74 h 182"/>
                <a:gd name="T14" fmla="*/ 101 w 175"/>
                <a:gd name="T15" fmla="*/ 161 h 182"/>
                <a:gd name="T16" fmla="*/ 150 w 175"/>
                <a:gd name="T17" fmla="*/ 182 h 182"/>
                <a:gd name="T18" fmla="*/ 144 w 175"/>
                <a:gd name="T19" fmla="*/ 3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82">
                  <a:moveTo>
                    <a:pt x="144" y="39"/>
                  </a:moveTo>
                  <a:cubicBezTo>
                    <a:pt x="140" y="34"/>
                    <a:pt x="136" y="30"/>
                    <a:pt x="131" y="26"/>
                  </a:cubicBezTo>
                  <a:cubicBezTo>
                    <a:pt x="119" y="18"/>
                    <a:pt x="105" y="11"/>
                    <a:pt x="89" y="6"/>
                  </a:cubicBezTo>
                  <a:cubicBezTo>
                    <a:pt x="62" y="0"/>
                    <a:pt x="32" y="2"/>
                    <a:pt x="2" y="12"/>
                  </a:cubicBezTo>
                  <a:cubicBezTo>
                    <a:pt x="0" y="40"/>
                    <a:pt x="0" y="40"/>
                    <a:pt x="0" y="40"/>
                  </a:cubicBezTo>
                  <a:cubicBezTo>
                    <a:pt x="37" y="28"/>
                    <a:pt x="72" y="32"/>
                    <a:pt x="94" y="55"/>
                  </a:cubicBezTo>
                  <a:cubicBezTo>
                    <a:pt x="100" y="60"/>
                    <a:pt x="104" y="67"/>
                    <a:pt x="107" y="74"/>
                  </a:cubicBezTo>
                  <a:cubicBezTo>
                    <a:pt x="118" y="98"/>
                    <a:pt x="115" y="130"/>
                    <a:pt x="101" y="161"/>
                  </a:cubicBezTo>
                  <a:cubicBezTo>
                    <a:pt x="150" y="182"/>
                    <a:pt x="150" y="182"/>
                    <a:pt x="150" y="182"/>
                  </a:cubicBezTo>
                  <a:cubicBezTo>
                    <a:pt x="175" y="131"/>
                    <a:pt x="175" y="75"/>
                    <a:pt x="144" y="39"/>
                  </a:cubicBezTo>
                  <a:close/>
                </a:path>
              </a:pathLst>
            </a:custGeom>
            <a:gradFill rotWithShape="1">
              <a:gsLst>
                <a:gs pos="0">
                  <a:srgbClr val="C0C0C0"/>
                </a:gs>
                <a:gs pos="100000">
                  <a:srgbClr val="EAEAEA"/>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4" name="Freeform 16"/>
            <p:cNvSpPr/>
            <p:nvPr/>
          </p:nvSpPr>
          <p:spPr bwMode="auto">
            <a:xfrm>
              <a:off x="5425669" y="1889901"/>
              <a:ext cx="34311" cy="249412"/>
            </a:xfrm>
            <a:custGeom>
              <a:avLst/>
              <a:gdLst>
                <a:gd name="T0" fmla="*/ 0 w 8"/>
                <a:gd name="T1" fmla="*/ 60 h 60"/>
                <a:gd name="T2" fmla="*/ 8 w 8"/>
                <a:gd name="T3" fmla="*/ 0 h 60"/>
                <a:gd name="T4" fmla="*/ 0 w 8"/>
                <a:gd name="T5" fmla="*/ 58 h 60"/>
                <a:gd name="T6" fmla="*/ 0 w 8"/>
                <a:gd name="T7" fmla="*/ 60 h 60"/>
              </a:gdLst>
              <a:ahLst/>
              <a:cxnLst>
                <a:cxn ang="0">
                  <a:pos x="T0" y="T1"/>
                </a:cxn>
                <a:cxn ang="0">
                  <a:pos x="T2" y="T3"/>
                </a:cxn>
                <a:cxn ang="0">
                  <a:pos x="T4" y="T5"/>
                </a:cxn>
                <a:cxn ang="0">
                  <a:pos x="T6" y="T7"/>
                </a:cxn>
              </a:cxnLst>
              <a:rect l="0" t="0" r="r" b="b"/>
              <a:pathLst>
                <a:path w="8" h="60">
                  <a:moveTo>
                    <a:pt x="0" y="60"/>
                  </a:moveTo>
                  <a:lnTo>
                    <a:pt x="8" y="0"/>
                  </a:lnTo>
                  <a:lnTo>
                    <a:pt x="0" y="58"/>
                  </a:lnTo>
                  <a:lnTo>
                    <a:pt x="0" y="60"/>
                  </a:lnTo>
                  <a:close/>
                </a:path>
              </a:pathLst>
            </a:custGeom>
            <a:gradFill rotWithShape="1">
              <a:gsLst>
                <a:gs pos="0">
                  <a:schemeClr val="accent1"/>
                </a:gs>
                <a:gs pos="100000">
                  <a:schemeClr val="hlink"/>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5" name="Freeform 17"/>
            <p:cNvSpPr/>
            <p:nvPr/>
          </p:nvSpPr>
          <p:spPr bwMode="auto">
            <a:xfrm>
              <a:off x="4520395" y="2139313"/>
              <a:ext cx="947502" cy="1371108"/>
            </a:xfrm>
            <a:custGeom>
              <a:avLst/>
              <a:gdLst>
                <a:gd name="T0" fmla="*/ 12 w 114"/>
                <a:gd name="T1" fmla="*/ 165 h 165"/>
                <a:gd name="T2" fmla="*/ 12 w 114"/>
                <a:gd name="T3" fmla="*/ 165 h 165"/>
                <a:gd name="T4" fmla="*/ 20 w 114"/>
                <a:gd name="T5" fmla="*/ 165 h 165"/>
                <a:gd name="T6" fmla="*/ 20 w 114"/>
                <a:gd name="T7" fmla="*/ 112 h 165"/>
                <a:gd name="T8" fmla="*/ 114 w 114"/>
                <a:gd name="T9" fmla="*/ 8 h 165"/>
                <a:gd name="T10" fmla="*/ 109 w 114"/>
                <a:gd name="T11" fmla="*/ 0 h 165"/>
                <a:gd name="T12" fmla="*/ 58 w 114"/>
                <a:gd name="T13" fmla="*/ 35 h 165"/>
                <a:gd name="T14" fmla="*/ 12 w 114"/>
                <a:gd name="T15" fmla="*/ 165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65">
                  <a:moveTo>
                    <a:pt x="12" y="165"/>
                  </a:moveTo>
                  <a:cubicBezTo>
                    <a:pt x="12" y="165"/>
                    <a:pt x="12" y="165"/>
                    <a:pt x="12" y="165"/>
                  </a:cubicBezTo>
                  <a:cubicBezTo>
                    <a:pt x="20" y="165"/>
                    <a:pt x="20" y="165"/>
                    <a:pt x="20" y="165"/>
                  </a:cubicBezTo>
                  <a:cubicBezTo>
                    <a:pt x="12" y="142"/>
                    <a:pt x="20" y="112"/>
                    <a:pt x="20" y="112"/>
                  </a:cubicBezTo>
                  <a:cubicBezTo>
                    <a:pt x="20" y="112"/>
                    <a:pt x="38" y="41"/>
                    <a:pt x="114" y="8"/>
                  </a:cubicBezTo>
                  <a:cubicBezTo>
                    <a:pt x="109" y="0"/>
                    <a:pt x="109" y="0"/>
                    <a:pt x="109" y="0"/>
                  </a:cubicBezTo>
                  <a:cubicBezTo>
                    <a:pt x="91" y="8"/>
                    <a:pt x="74" y="19"/>
                    <a:pt x="58" y="35"/>
                  </a:cubicBezTo>
                  <a:cubicBezTo>
                    <a:pt x="17" y="74"/>
                    <a:pt x="0" y="127"/>
                    <a:pt x="12" y="165"/>
                  </a:cubicBezTo>
                  <a:close/>
                </a:path>
              </a:pathLst>
            </a:custGeom>
            <a:solidFill>
              <a:schemeClr val="hlink"/>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39" name="Freeform 18"/>
            <p:cNvSpPr/>
            <p:nvPr/>
          </p:nvSpPr>
          <p:spPr bwMode="auto">
            <a:xfrm>
              <a:off x="4644441" y="3585641"/>
              <a:ext cx="325952" cy="282403"/>
            </a:xfrm>
            <a:custGeom>
              <a:avLst/>
              <a:gdLst>
                <a:gd name="T0" fmla="*/ 39 w 39"/>
                <a:gd name="T1" fmla="*/ 34 h 34"/>
                <a:gd name="T2" fmla="*/ 6 w 39"/>
                <a:gd name="T3" fmla="*/ 0 h 34"/>
                <a:gd name="T4" fmla="*/ 1 w 39"/>
                <a:gd name="T5" fmla="*/ 0 h 34"/>
                <a:gd name="T6" fmla="*/ 0 w 39"/>
                <a:gd name="T7" fmla="*/ 0 h 34"/>
                <a:gd name="T8" fmla="*/ 13 w 39"/>
                <a:gd name="T9" fmla="*/ 18 h 34"/>
                <a:gd name="T10" fmla="*/ 39 w 39"/>
                <a:gd name="T11" fmla="*/ 34 h 34"/>
              </a:gdLst>
              <a:ahLst/>
              <a:cxnLst>
                <a:cxn ang="0">
                  <a:pos x="T0" y="T1"/>
                </a:cxn>
                <a:cxn ang="0">
                  <a:pos x="T2" y="T3"/>
                </a:cxn>
                <a:cxn ang="0">
                  <a:pos x="T4" y="T5"/>
                </a:cxn>
                <a:cxn ang="0">
                  <a:pos x="T6" y="T7"/>
                </a:cxn>
                <a:cxn ang="0">
                  <a:pos x="T8" y="T9"/>
                </a:cxn>
                <a:cxn ang="0">
                  <a:pos x="T10" y="T11"/>
                </a:cxn>
              </a:cxnLst>
              <a:rect l="0" t="0" r="r" b="b"/>
              <a:pathLst>
                <a:path w="39" h="34">
                  <a:moveTo>
                    <a:pt x="39" y="34"/>
                  </a:moveTo>
                  <a:cubicBezTo>
                    <a:pt x="20" y="25"/>
                    <a:pt x="12" y="13"/>
                    <a:pt x="6" y="0"/>
                  </a:cubicBezTo>
                  <a:cubicBezTo>
                    <a:pt x="1" y="0"/>
                    <a:pt x="1" y="0"/>
                    <a:pt x="1" y="0"/>
                  </a:cubicBezTo>
                  <a:cubicBezTo>
                    <a:pt x="0" y="0"/>
                    <a:pt x="0" y="0"/>
                    <a:pt x="0" y="0"/>
                  </a:cubicBezTo>
                  <a:cubicBezTo>
                    <a:pt x="3" y="7"/>
                    <a:pt x="7" y="13"/>
                    <a:pt x="13" y="18"/>
                  </a:cubicBezTo>
                  <a:cubicBezTo>
                    <a:pt x="20" y="25"/>
                    <a:pt x="29" y="31"/>
                    <a:pt x="39" y="34"/>
                  </a:cubicBezTo>
                  <a:close/>
                </a:path>
              </a:pathLst>
            </a:custGeom>
            <a:gradFill rotWithShape="1">
              <a:gsLst>
                <a:gs pos="0">
                  <a:srgbClr val="808080"/>
                </a:gs>
                <a:gs pos="100000">
                  <a:srgbClr val="B2B2B2"/>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40" name="Freeform 19"/>
            <p:cNvSpPr/>
            <p:nvPr/>
          </p:nvSpPr>
          <p:spPr bwMode="auto">
            <a:xfrm>
              <a:off x="5533879" y="1988874"/>
              <a:ext cx="890758" cy="382696"/>
            </a:xfrm>
            <a:custGeom>
              <a:avLst/>
              <a:gdLst>
                <a:gd name="T0" fmla="*/ 0 w 107"/>
                <a:gd name="T1" fmla="*/ 12 h 46"/>
                <a:gd name="T2" fmla="*/ 0 w 107"/>
                <a:gd name="T3" fmla="*/ 12 h 46"/>
                <a:gd name="T4" fmla="*/ 6 w 107"/>
                <a:gd name="T5" fmla="*/ 21 h 46"/>
                <a:gd name="T6" fmla="*/ 107 w 107"/>
                <a:gd name="T7" fmla="*/ 46 h 46"/>
                <a:gd name="T8" fmla="*/ 94 w 107"/>
                <a:gd name="T9" fmla="*/ 27 h 46"/>
                <a:gd name="T10" fmla="*/ 0 w 107"/>
                <a:gd name="T11" fmla="*/ 12 h 46"/>
              </a:gdLst>
              <a:ahLst/>
              <a:cxnLst>
                <a:cxn ang="0">
                  <a:pos x="T0" y="T1"/>
                </a:cxn>
                <a:cxn ang="0">
                  <a:pos x="T2" y="T3"/>
                </a:cxn>
                <a:cxn ang="0">
                  <a:pos x="T4" y="T5"/>
                </a:cxn>
                <a:cxn ang="0">
                  <a:pos x="T6" y="T7"/>
                </a:cxn>
                <a:cxn ang="0">
                  <a:pos x="T8" y="T9"/>
                </a:cxn>
                <a:cxn ang="0">
                  <a:pos x="T10" y="T11"/>
                </a:cxn>
              </a:cxnLst>
              <a:rect l="0" t="0" r="r" b="b"/>
              <a:pathLst>
                <a:path w="107" h="46">
                  <a:moveTo>
                    <a:pt x="0" y="12"/>
                  </a:moveTo>
                  <a:cubicBezTo>
                    <a:pt x="0" y="12"/>
                    <a:pt x="0" y="12"/>
                    <a:pt x="0" y="12"/>
                  </a:cubicBezTo>
                  <a:cubicBezTo>
                    <a:pt x="6" y="21"/>
                    <a:pt x="6" y="21"/>
                    <a:pt x="6" y="21"/>
                  </a:cubicBezTo>
                  <a:cubicBezTo>
                    <a:pt x="60" y="3"/>
                    <a:pt x="92" y="27"/>
                    <a:pt x="107" y="46"/>
                  </a:cubicBezTo>
                  <a:cubicBezTo>
                    <a:pt x="104" y="39"/>
                    <a:pt x="100" y="32"/>
                    <a:pt x="94" y="27"/>
                  </a:cubicBezTo>
                  <a:cubicBezTo>
                    <a:pt x="72" y="4"/>
                    <a:pt x="37" y="0"/>
                    <a:pt x="0" y="12"/>
                  </a:cubicBezTo>
                  <a:close/>
                </a:path>
              </a:pathLst>
            </a:custGeom>
            <a:gradFill rotWithShape="1">
              <a:gsLst>
                <a:gs pos="0">
                  <a:srgbClr val="333333"/>
                </a:gs>
                <a:gs pos="100000">
                  <a:srgbClr val="B2B2B2"/>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grpSp>
      <p:sp>
        <p:nvSpPr>
          <p:cNvPr id="42" name="Rectangle 20"/>
          <p:cNvSpPr>
            <a:spLocks noChangeArrowheads="1"/>
          </p:cNvSpPr>
          <p:nvPr/>
        </p:nvSpPr>
        <p:spPr bwMode="auto">
          <a:xfrm>
            <a:off x="6925189" y="841276"/>
            <a:ext cx="1284212" cy="63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20000"/>
              </a:lnSpc>
            </a:pPr>
            <a:r>
              <a:rPr lang="zh-CN" altLang="en-US" sz="1600" b="1" dirty="0">
                <a:solidFill>
                  <a:schemeClr val="tx1">
                    <a:lumMod val="95000"/>
                    <a:lumOff val="5000"/>
                  </a:schemeClr>
                </a:solidFill>
                <a:latin typeface="Arial" panose="020B0604020202020204" pitchFamily="34" charset="0"/>
                <a:ea typeface="微软雅黑" panose="020B0503020204020204" pitchFamily="34" charset="-122"/>
              </a:rPr>
              <a:t>选择题</a:t>
            </a:r>
          </a:p>
        </p:txBody>
      </p:sp>
      <p:sp>
        <p:nvSpPr>
          <p:cNvPr id="45" name="Line 21"/>
          <p:cNvSpPr>
            <a:spLocks noChangeShapeType="1"/>
          </p:cNvSpPr>
          <p:nvPr/>
        </p:nvSpPr>
        <p:spPr bwMode="auto">
          <a:xfrm>
            <a:off x="3271020" y="1708205"/>
            <a:ext cx="1633103" cy="0"/>
          </a:xfrm>
          <a:prstGeom prst="line">
            <a:avLst/>
          </a:prstGeom>
          <a:noFill/>
          <a:ln w="1270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46" name="Line 22"/>
          <p:cNvSpPr>
            <a:spLocks noChangeShapeType="1"/>
          </p:cNvSpPr>
          <p:nvPr/>
        </p:nvSpPr>
        <p:spPr bwMode="auto">
          <a:xfrm>
            <a:off x="6295357" y="2827425"/>
            <a:ext cx="1932284" cy="0"/>
          </a:xfrm>
          <a:prstGeom prst="line">
            <a:avLst/>
          </a:prstGeom>
          <a:noFill/>
          <a:ln w="12700">
            <a:solidFill>
              <a:schemeClr val="tx1">
                <a:lumMod val="95000"/>
                <a:lumOff val="5000"/>
              </a:schemeClr>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47" name="Line 23"/>
          <p:cNvSpPr>
            <a:spLocks noChangeShapeType="1"/>
          </p:cNvSpPr>
          <p:nvPr/>
        </p:nvSpPr>
        <p:spPr bwMode="auto">
          <a:xfrm>
            <a:off x="6820620" y="1360776"/>
            <a:ext cx="1423788" cy="0"/>
          </a:xfrm>
          <a:prstGeom prst="line">
            <a:avLst/>
          </a:prstGeom>
          <a:noFill/>
          <a:ln w="12700">
            <a:solidFill>
              <a:schemeClr val="tx1">
                <a:lumMod val="95000"/>
                <a:lumOff val="5000"/>
              </a:schemeClr>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solidFill>
                <a:srgbClr val="000000"/>
              </a:solidFill>
              <a:latin typeface="Arial" panose="020B0604020202020204" pitchFamily="34" charset="0"/>
              <a:ea typeface="华文细黑" panose="02010600040101010101" pitchFamily="2" charset="-122"/>
            </a:endParaRPr>
          </a:p>
        </p:txBody>
      </p:sp>
      <p:sp>
        <p:nvSpPr>
          <p:cNvPr id="50" name="Rectangle 25"/>
          <p:cNvSpPr>
            <a:spLocks noChangeArrowheads="1"/>
          </p:cNvSpPr>
          <p:nvPr/>
        </p:nvSpPr>
        <p:spPr bwMode="auto">
          <a:xfrm>
            <a:off x="6845325" y="2309653"/>
            <a:ext cx="1284212" cy="63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20000"/>
              </a:lnSpc>
            </a:pPr>
            <a:r>
              <a:rPr lang="zh-CN" altLang="en-US" sz="1600" b="1" dirty="0">
                <a:solidFill>
                  <a:schemeClr val="tx1">
                    <a:lumMod val="95000"/>
                    <a:lumOff val="5000"/>
                  </a:schemeClr>
                </a:solidFill>
                <a:latin typeface="Arial" panose="020B0604020202020204" pitchFamily="34" charset="0"/>
                <a:ea typeface="微软雅黑" panose="020B0503020204020204" pitchFamily="34" charset="-122"/>
              </a:rPr>
              <a:t>留言建议</a:t>
            </a:r>
          </a:p>
        </p:txBody>
      </p:sp>
      <p:sp>
        <p:nvSpPr>
          <p:cNvPr id="51" name="Rectangle 26"/>
          <p:cNvSpPr>
            <a:spLocks noChangeArrowheads="1"/>
          </p:cNvSpPr>
          <p:nvPr/>
        </p:nvSpPr>
        <p:spPr bwMode="auto">
          <a:xfrm>
            <a:off x="3238999" y="1330044"/>
            <a:ext cx="13449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1600" b="1" dirty="0">
                <a:solidFill>
                  <a:srgbClr val="0070C0"/>
                </a:solidFill>
                <a:latin typeface="Arial" panose="020B0604020202020204" pitchFamily="34" charset="0"/>
                <a:ea typeface="微软雅黑" panose="020B0503020204020204" pitchFamily="34" charset="-122"/>
              </a:rPr>
              <a:t>问卷星调研</a:t>
            </a:r>
          </a:p>
        </p:txBody>
      </p:sp>
      <p:sp>
        <p:nvSpPr>
          <p:cNvPr id="57" name="矩形 56"/>
          <p:cNvSpPr/>
          <p:nvPr/>
        </p:nvSpPr>
        <p:spPr>
          <a:xfrm>
            <a:off x="5080720" y="1750596"/>
            <a:ext cx="1415772" cy="461665"/>
          </a:xfrm>
          <a:prstGeom prst="rect">
            <a:avLst/>
          </a:prstGeom>
        </p:spPr>
        <p:txBody>
          <a:bodyPr wrap="none">
            <a:spAutoFit/>
          </a:bodyPr>
          <a:lstStyle/>
          <a:p>
            <a:pPr lvl="0" defTabSz="1028700" fontAlgn="auto">
              <a:spcAft>
                <a:spcPts val="0"/>
              </a:spcAft>
              <a:defRPr/>
            </a:pPr>
            <a:r>
              <a:rPr lang="zh-CN" altLang="en-US" sz="2400" b="1" dirty="0">
                <a:solidFill>
                  <a:srgbClr val="0070C0"/>
                </a:solidFill>
                <a:latin typeface="微软雅黑" panose="020B0503020204020204" pitchFamily="34" charset="-122"/>
                <a:ea typeface="微软雅黑" panose="020B0503020204020204" pitchFamily="34" charset="-122"/>
              </a:rPr>
              <a:t>问题类型</a:t>
            </a:r>
          </a:p>
        </p:txBody>
      </p:sp>
      <p:cxnSp>
        <p:nvCxnSpPr>
          <p:cNvPr id="48" name="直接连接符 47">
            <a:extLst>
              <a:ext uri="{FF2B5EF4-FFF2-40B4-BE49-F238E27FC236}">
                <a16:creationId xmlns:a16="http://schemas.microsoft.com/office/drawing/2014/main" xmlns="" id="{D43AA642-939D-42CF-8D38-DC1F6C9318D1}"/>
              </a:ext>
            </a:extLst>
          </p:cNvPr>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7952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left)">
                                      <p:cBhvr>
                                        <p:cTn id="18" dur="500"/>
                                        <p:tgtEl>
                                          <p:spTgt spid="5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anim calcmode="lin" valueType="num">
                                      <p:cBhvr>
                                        <p:cTn id="43" dur="500" fill="hold"/>
                                        <p:tgtEl>
                                          <p:spTgt spid="50"/>
                                        </p:tgtEl>
                                        <p:attrNameLst>
                                          <p:attrName>ppt_x</p:attrName>
                                        </p:attrNameLst>
                                      </p:cBhvr>
                                      <p:tavLst>
                                        <p:tav tm="0">
                                          <p:val>
                                            <p:strVal val="#ppt_x"/>
                                          </p:val>
                                        </p:tav>
                                        <p:tav tm="100000">
                                          <p:val>
                                            <p:strVal val="#ppt_x"/>
                                          </p:val>
                                        </p:tav>
                                      </p:tavLst>
                                    </p:anim>
                                    <p:anim calcmode="lin" valueType="num">
                                      <p:cBhvr>
                                        <p:cTn id="44" dur="500" fill="hold"/>
                                        <p:tgtEl>
                                          <p:spTgt spid="50"/>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42" grpId="0"/>
      <p:bldP spid="45" grpId="0" animBg="1"/>
      <p:bldP spid="46" grpId="0" animBg="1"/>
      <p:bldP spid="47" grpId="0" animBg="1"/>
      <p:bldP spid="50" grpId="0"/>
      <p:bldP spid="51"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61851"/>
              <a:ext cx="1663822" cy="858696"/>
            </a:xfrm>
            <a:prstGeom prst="rect">
              <a:avLst/>
            </a:prstGeom>
          </p:spPr>
          <p:txBody>
            <a:bodyPr wrap="square">
              <a:spAutoFit/>
            </a:bodyPr>
            <a:lstStyle/>
            <a:p>
              <a:pPr lvl="0" algn="ctr"/>
              <a:r>
                <a:rPr lang="zh-CN" altLang="en-US" sz="1400" b="1" dirty="0">
                  <a:solidFill>
                    <a:prstClr val="white"/>
                  </a:solidFill>
                  <a:latin typeface="微软雅黑" panose="020B0503020204020204" pitchFamily="34" charset="-122"/>
                  <a:ea typeface="微软雅黑" panose="020B0503020204020204" pitchFamily="34" charset="-122"/>
                </a:rPr>
                <a:t>与电气系相关老师交流大类招生、工程认证和实验室建设等相关事宜</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7</a:t>
              </a:r>
              <a:endParaRPr lang="zh-CN" altLang="en-US" dirty="0"/>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1772596" y="2931596"/>
            <a:ext cx="6079014" cy="1526187"/>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14</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调研地点：现代交通工程中心</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7848</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室</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调研对象：电气工程系教师代表</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调研方式：座谈交流</a:t>
            </a:r>
          </a:p>
        </p:txBody>
      </p:sp>
      <p:pic>
        <p:nvPicPr>
          <p:cNvPr id="2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881916" y="628450"/>
            <a:ext cx="3068077" cy="230105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01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nvCxnSpPr>
        <p:spPr>
          <a:xfrm rot="5400000">
            <a:off x="999262" y="3451979"/>
            <a:ext cx="2144022" cy="794"/>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38"/>
          <p:cNvGrpSpPr/>
          <p:nvPr/>
        </p:nvGrpSpPr>
        <p:grpSpPr>
          <a:xfrm>
            <a:off x="1214414" y="551845"/>
            <a:ext cx="1714512" cy="1717366"/>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31690" y="1641433"/>
              <a:ext cx="1463794" cy="415498"/>
            </a:xfrm>
            <a:prstGeom prst="rect">
              <a:avLst/>
            </a:prstGeom>
          </p:spPr>
          <p:txBody>
            <a:bodyPr wrap="square">
              <a:spAutoFit/>
            </a:bodyPr>
            <a:lstStyle/>
            <a:p>
              <a:pPr lvl="0" algn="ctr"/>
              <a:r>
                <a:rPr lang="zh-CN" altLang="en-US" sz="2400" b="1" dirty="0">
                  <a:solidFill>
                    <a:srgbClr val="92D050"/>
                  </a:solidFill>
                  <a:latin typeface="微软雅黑" panose="020B0503020204020204" pitchFamily="34" charset="-122"/>
                  <a:ea typeface="微软雅黑" panose="020B0503020204020204" pitchFamily="34" charset="-122"/>
                </a:rPr>
                <a:t>调研总览</a:t>
              </a:r>
            </a:p>
          </p:txBody>
        </p:sp>
        <p:sp>
          <p:nvSpPr>
            <p:cNvPr id="37" name="椭圆 36"/>
            <p:cNvSpPr/>
            <p:nvPr/>
          </p:nvSpPr>
          <p:spPr>
            <a:xfrm>
              <a:off x="6215074"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57937"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92D050"/>
                  </a:solidFill>
                </a:rPr>
                <a:t>0</a:t>
              </a:r>
              <a:endParaRPr lang="zh-CN" altLang="en-US" dirty="0">
                <a:solidFill>
                  <a:srgbClr val="92D050"/>
                </a:solidFill>
              </a:endParaRPr>
            </a:p>
          </p:txBody>
        </p:sp>
      </p:grpSp>
      <p:cxnSp>
        <p:nvCxnSpPr>
          <p:cNvPr id="29" name="直接连接符 28"/>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
          <p:cNvSpPr>
            <a:spLocks noChangeArrowheads="1"/>
          </p:cNvSpPr>
          <p:nvPr/>
        </p:nvSpPr>
        <p:spPr bwMode="auto">
          <a:xfrm>
            <a:off x="2483768" y="3036223"/>
            <a:ext cx="5616624" cy="1372683"/>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本次调研针对校外认证专家、兄弟院校专家、学院中层、教师代表和学生代表等进行了调研，参与网上调研的师生共计</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45</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人，其中教师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31</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名，占</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68.69%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；行政人员</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名，占</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4.44%</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；学生</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12</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名，占</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26.67%</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a:t>
            </a:r>
            <a:endPar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2" name="Rectangle 23"/>
          <p:cNvSpPr/>
          <p:nvPr/>
        </p:nvSpPr>
        <p:spPr bwMode="auto">
          <a:xfrm>
            <a:off x="3275856" y="1489348"/>
            <a:ext cx="4152076" cy="1426290"/>
          </a:xfrm>
          <a:prstGeom prst="rect">
            <a:avLst/>
          </a:prstGeom>
          <a:blipFill>
            <a:blip r:embed="rId3" cstate="print">
              <a:extLst>
                <a:ext uri="{28A0092B-C50C-407E-A947-70E740481C1C}">
                  <a14:useLocalDpi xmlns:a14="http://schemas.microsoft.com/office/drawing/2010/main" val="0"/>
                </a:ext>
              </a:extLst>
            </a:blip>
            <a:stretch>
              <a:fillRect/>
            </a:stretch>
          </a:blipFill>
          <a:ln w="6350" cap="flat" cmpd="sng" algn="ctr">
            <a:solidFill>
              <a:schemeClr val="bg1">
                <a:lumMod val="75000"/>
              </a:schemeClr>
            </a:solidFill>
            <a:prstDash val="solid"/>
            <a:miter lim="800000"/>
            <a:headEnd type="none" w="med" len="med"/>
            <a:tailEnd type="none" w="med" len="med"/>
          </a:ln>
          <a:effectLst/>
        </p:spPr>
        <p:txBody>
          <a:bodyPr lIns="91436" tIns="45718" rIns="91436" bIns="45718" anchor="ctr"/>
          <a:lstStyle/>
          <a:p>
            <a:pPr marL="0" marR="0" lvl="0" indent="0" algn="ctr" defTabSz="683895" eaLnBrk="1" fontAlgn="auto" latinLnBrk="0" hangingPunct="1">
              <a:lnSpc>
                <a:spcPct val="100000"/>
              </a:lnSpc>
              <a:spcBef>
                <a:spcPts val="0"/>
              </a:spcBef>
              <a:spcAft>
                <a:spcPts val="0"/>
              </a:spcAft>
              <a:buClrTx/>
              <a:buSzTx/>
              <a:buFontTx/>
              <a:buNone/>
              <a:defRPr/>
            </a:pPr>
            <a:r>
              <a:rPr kumimoji="0" lang="en-US" altLang="zh-CN" sz="17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Segoe UI" panose="020B0502040204020203" pitchFamily="34" charset="0"/>
              </a:rPr>
              <a:t> </a:t>
            </a:r>
          </a:p>
        </p:txBody>
      </p:sp>
      <p:sp>
        <p:nvSpPr>
          <p:cNvPr id="23" name="矩形 22">
            <a:extLst>
              <a:ext uri="{FF2B5EF4-FFF2-40B4-BE49-F238E27FC236}">
                <a16:creationId xmlns:a16="http://schemas.microsoft.com/office/drawing/2014/main" xmlns="" id="{0AD8FB3B-B2F2-40E0-A597-75CD7C182952}"/>
              </a:ext>
            </a:extLst>
          </p:cNvPr>
          <p:cNvSpPr/>
          <p:nvPr/>
        </p:nvSpPr>
        <p:spPr>
          <a:xfrm>
            <a:off x="8154898" y="578"/>
            <a:ext cx="989102" cy="126881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a:solidFill>
                <a:srgbClr val="4092EC"/>
              </a:solidFill>
              <a:latin typeface="微软雅黑" panose="020B0503020204020204" pitchFamily="34" charset="-122"/>
              <a:ea typeface="微软雅黑" panose="020B0503020204020204" pitchFamily="34" charset="-122"/>
            </a:endParaRPr>
          </a:p>
        </p:txBody>
      </p:sp>
      <p:sp>
        <p:nvSpPr>
          <p:cNvPr id="24" name="TextBox 23">
            <a:extLst>
              <a:ext uri="{FF2B5EF4-FFF2-40B4-BE49-F238E27FC236}">
                <a16:creationId xmlns:a16="http://schemas.microsoft.com/office/drawing/2014/main" xmlns="" id="{D7775B67-B456-4C78-9167-2456EA3D98E2}"/>
              </a:ext>
            </a:extLst>
          </p:cNvPr>
          <p:cNvSpPr txBox="1"/>
          <p:nvPr/>
        </p:nvSpPr>
        <p:spPr>
          <a:xfrm>
            <a:off x="8118386" y="45257"/>
            <a:ext cx="1025614" cy="1077218"/>
          </a:xfrm>
          <a:prstGeom prst="rect">
            <a:avLst/>
          </a:prstGeom>
          <a:noFill/>
        </p:spPr>
        <p:txBody>
          <a:bodyPr vert="horz" wrap="square" rtlCol="0">
            <a:spAutoFit/>
          </a:bodyPr>
          <a:lstStyle/>
          <a:p>
            <a:pPr algn="ctr" fontAlgn="b"/>
            <a:r>
              <a:rPr lang="zh-CN" altLang="en-US" sz="3200" b="1" dirty="0">
                <a:solidFill>
                  <a:schemeClr val="bg1"/>
                </a:solidFill>
                <a:latin typeface="微软雅黑" panose="020B0503020204020204" pitchFamily="34" charset="-122"/>
                <a:ea typeface="微软雅黑" panose="020B0503020204020204" pitchFamily="34" charset="-122"/>
              </a:rPr>
              <a:t>发现问题</a:t>
            </a:r>
            <a:endParaRPr lang="zh-CN" altLang="zh-CN" sz="3200" b="1" dirty="0">
              <a:solidFill>
                <a:schemeClr val="bg1"/>
              </a:solidFill>
              <a:latin typeface="微软雅黑" panose="020B0503020204020204" pitchFamily="34" charset="-122"/>
              <a:ea typeface="微软雅黑" panose="020B0503020204020204" pitchFamily="34" charset="-122"/>
            </a:endParaRPr>
          </a:p>
        </p:txBody>
      </p:sp>
      <p:pic>
        <p:nvPicPr>
          <p:cNvPr id="1030" name="图片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338"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图片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7038"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图片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325"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图片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954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50838"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98538"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01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22775"/>
              <a:ext cx="1663822" cy="830997"/>
            </a:xfrm>
            <a:prstGeom prst="rect">
              <a:avLst/>
            </a:prstGeom>
          </p:spPr>
          <p:txBody>
            <a:bodyPr wrap="square">
              <a:spAutoFit/>
            </a:bodyPr>
            <a:lstStyle/>
            <a:p>
              <a:pPr lvl="0" algn="ctr"/>
              <a:r>
                <a:rPr lang="zh-CN" altLang="en-US" b="1" dirty="0">
                  <a:solidFill>
                    <a:srgbClr val="FF0000"/>
                  </a:solidFill>
                  <a:latin typeface="微软雅黑" panose="020B0503020204020204" pitchFamily="34" charset="-122"/>
                  <a:ea typeface="微软雅黑" panose="020B0503020204020204" pitchFamily="34" charset="-122"/>
                </a:rPr>
                <a:t>思想重视情况一般，工程理念不够强</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0000"/>
                  </a:solidFill>
                </a:rPr>
                <a:t>1</a:t>
              </a:r>
              <a:endParaRPr lang="zh-CN" altLang="en-US" dirty="0">
                <a:solidFill>
                  <a:srgbClr val="FF0000"/>
                </a:solidFill>
              </a:endParaRPr>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108770" y="2229115"/>
            <a:ext cx="7115409" cy="2677656"/>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5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从</a:t>
            </a:r>
            <a:r>
              <a:rPr lang="zh-CN" altLang="en-US" sz="1400" kern="0" dirty="0">
                <a:solidFill>
                  <a:prstClr val="black">
                    <a:lumMod val="95000"/>
                    <a:lumOff val="5000"/>
                  </a:prstClr>
                </a:solidFill>
                <a:latin typeface="+mn-ea"/>
              </a:rPr>
              <a:t>网上调研结果来看，对于工程理念较重视</a:t>
            </a:r>
            <a:r>
              <a:rPr lang="zh-CN" altLang="en-US" sz="1400" kern="0" dirty="0" smtClean="0">
                <a:solidFill>
                  <a:prstClr val="black">
                    <a:lumMod val="95000"/>
                    <a:lumOff val="5000"/>
                  </a:prstClr>
                </a:solidFill>
                <a:latin typeface="+mn-ea"/>
              </a:rPr>
              <a:t>。</a:t>
            </a:r>
            <a:endParaRPr lang="en-US" altLang="zh-CN" sz="14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课程</a:t>
            </a:r>
            <a:r>
              <a:rPr lang="zh-CN" altLang="en-US" sz="1400" kern="0" dirty="0">
                <a:solidFill>
                  <a:prstClr val="black">
                    <a:lumMod val="95000"/>
                    <a:lumOff val="5000"/>
                  </a:prstClr>
                </a:solidFill>
                <a:latin typeface="+mn-ea"/>
              </a:rPr>
              <a:t>教学过程中缺乏“大工程”观念，解决复杂工程问题的能力培养还不到位</a:t>
            </a:r>
            <a:r>
              <a:rPr lang="zh-CN" altLang="en-US" sz="1400" kern="0" dirty="0" smtClean="0">
                <a:solidFill>
                  <a:prstClr val="black">
                    <a:lumMod val="95000"/>
                    <a:lumOff val="5000"/>
                  </a:prstClr>
                </a:solidFill>
                <a:latin typeface="+mn-ea"/>
              </a:rPr>
              <a:t>。</a:t>
            </a:r>
            <a:endParaRPr lang="en-US" altLang="zh-CN" sz="14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对</a:t>
            </a:r>
            <a:r>
              <a:rPr lang="zh-CN" altLang="en-US" sz="1400" kern="0" dirty="0">
                <a:solidFill>
                  <a:prstClr val="black">
                    <a:lumMod val="95000"/>
                    <a:lumOff val="5000"/>
                  </a:prstClr>
                </a:solidFill>
                <a:latin typeface="+mn-ea"/>
              </a:rPr>
              <a:t>人才培养方案进行顶层设计和完善时，需制定明确的结果：如毕业</a:t>
            </a:r>
            <a:r>
              <a:rPr lang="en-US" altLang="zh-CN" sz="1400" kern="0" dirty="0">
                <a:solidFill>
                  <a:prstClr val="black">
                    <a:lumMod val="95000"/>
                    <a:lumOff val="5000"/>
                  </a:prstClr>
                </a:solidFill>
                <a:latin typeface="+mn-ea"/>
              </a:rPr>
              <a:t>5</a:t>
            </a:r>
            <a:r>
              <a:rPr lang="zh-CN" altLang="en-US" sz="1400" kern="0" dirty="0">
                <a:solidFill>
                  <a:prstClr val="black">
                    <a:lumMod val="95000"/>
                    <a:lumOff val="5000"/>
                  </a:prstClr>
                </a:solidFill>
                <a:latin typeface="+mn-ea"/>
              </a:rPr>
              <a:t>年后学生能干什么，在校学习</a:t>
            </a:r>
            <a:r>
              <a:rPr lang="en-US" altLang="zh-CN" sz="1400" kern="0" dirty="0">
                <a:solidFill>
                  <a:prstClr val="black">
                    <a:lumMod val="95000"/>
                    <a:lumOff val="5000"/>
                  </a:prstClr>
                </a:solidFill>
                <a:latin typeface="+mn-ea"/>
              </a:rPr>
              <a:t>4</a:t>
            </a:r>
            <a:r>
              <a:rPr lang="zh-CN" altLang="en-US" sz="1400" kern="0" dirty="0">
                <a:solidFill>
                  <a:prstClr val="black">
                    <a:lumMod val="95000"/>
                    <a:lumOff val="5000"/>
                  </a:prstClr>
                </a:solidFill>
                <a:latin typeface="+mn-ea"/>
              </a:rPr>
              <a:t>年能具有什么知识能力等，以及每门课程、每个教学环节让学生学到什么等都要做详细的规定</a:t>
            </a:r>
            <a:r>
              <a:rPr lang="zh-CN" altLang="en-US" sz="1400" kern="0" dirty="0" smtClean="0">
                <a:solidFill>
                  <a:prstClr val="black">
                    <a:lumMod val="95000"/>
                    <a:lumOff val="5000"/>
                  </a:prstClr>
                </a:solidFill>
                <a:latin typeface="+mn-ea"/>
              </a:rPr>
              <a:t>。</a:t>
            </a:r>
            <a:endParaRPr lang="en-US" altLang="zh-CN" sz="14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按照</a:t>
            </a:r>
            <a:r>
              <a:rPr lang="zh-CN" altLang="en-US" sz="1400" kern="0" dirty="0">
                <a:solidFill>
                  <a:prstClr val="black">
                    <a:lumMod val="95000"/>
                    <a:lumOff val="5000"/>
                  </a:prstClr>
                </a:solidFill>
                <a:latin typeface="+mn-ea"/>
              </a:rPr>
              <a:t>这一结果</a:t>
            </a:r>
            <a:r>
              <a:rPr lang="zh-CN" altLang="en-US" sz="1400" b="1" kern="0" dirty="0">
                <a:solidFill>
                  <a:srgbClr val="FF0000"/>
                </a:solidFill>
                <a:latin typeface="+mn-ea"/>
              </a:rPr>
              <a:t>反向设计</a:t>
            </a:r>
            <a:r>
              <a:rPr lang="zh-CN" altLang="en-US" sz="1400" kern="0" dirty="0">
                <a:solidFill>
                  <a:prstClr val="black">
                    <a:lumMod val="95000"/>
                    <a:lumOff val="5000"/>
                  </a:prstClr>
                </a:solidFill>
                <a:latin typeface="+mn-ea"/>
              </a:rPr>
              <a:t>人才培养方案和培养过程。尽管在工程认证的申请和撰写过程中，课程在不断的完善，但目前的教学大纲内容无法反映专业行业最新的学术动态、新成就、新经验、新问题</a:t>
            </a:r>
            <a:r>
              <a:rPr lang="zh-CN" altLang="en-US" sz="1400" kern="0" dirty="0" smtClean="0">
                <a:solidFill>
                  <a:prstClr val="black">
                    <a:lumMod val="95000"/>
                    <a:lumOff val="5000"/>
                  </a:prstClr>
                </a:solidFill>
                <a:latin typeface="+mn-ea"/>
              </a:rPr>
              <a:t>。</a:t>
            </a:r>
            <a:endParaRPr lang="en-US" altLang="zh-CN" sz="1400" kern="0" dirty="0">
              <a:solidFill>
                <a:prstClr val="black">
                  <a:lumMod val="95000"/>
                  <a:lumOff val="5000"/>
                </a:prstClr>
              </a:solidFill>
              <a:latin typeface="+mn-ea"/>
            </a:endParaRPr>
          </a:p>
        </p:txBody>
      </p:sp>
      <p:pic>
        <p:nvPicPr>
          <p:cNvPr id="27" name="Picture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440"/>
          <a:stretch/>
        </p:blipFill>
        <p:spPr bwMode="auto">
          <a:xfrm>
            <a:off x="108770" y="907859"/>
            <a:ext cx="3068719" cy="1300236"/>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203848" y="907859"/>
            <a:ext cx="3627809" cy="129630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5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75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54816"/>
            <a:ext cx="9144000" cy="6556695"/>
            <a:chOff x="0" y="-805"/>
            <a:chExt cx="14400" cy="11605"/>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4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
              <a:ext cx="1440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5"/>
              <a:ext cx="14400" cy="1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3" y="469"/>
              <a:ext cx="6351" cy="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7"/>
          <p:cNvGrpSpPr>
            <a:grpSpLocks/>
          </p:cNvGrpSpPr>
          <p:nvPr/>
        </p:nvGrpSpPr>
        <p:grpSpPr bwMode="auto">
          <a:xfrm>
            <a:off x="4834741" y="267659"/>
            <a:ext cx="3409667" cy="5038151"/>
            <a:chOff x="0" y="0"/>
            <a:chExt cx="14400" cy="10800"/>
          </a:xfrm>
        </p:grpSpPr>
        <p:pic>
          <p:nvPicPr>
            <p:cNvPr id="1052"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4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
              <a:ext cx="1440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440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580" cy="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4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0" y="3948"/>
              <a:ext cx="176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0" y="3948"/>
              <a:ext cx="2139"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20" y="6108"/>
              <a:ext cx="2292"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60" y="5988"/>
              <a:ext cx="960"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4" y="3600"/>
              <a:ext cx="4032" cy="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0" y="1080"/>
              <a:ext cx="3672"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2" y="1080"/>
              <a:ext cx="3672"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92" y="1080"/>
              <a:ext cx="3672"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36" y="2376"/>
              <a:ext cx="2808"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68" y="2304"/>
              <a:ext cx="295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08" y="8568"/>
              <a:ext cx="1281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4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44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4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80" y="432"/>
              <a:ext cx="8136" cy="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5730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a:stCxn id="20" idx="4"/>
          </p:cNvCxnSpPr>
          <p:nvPr/>
        </p:nvCxnSpPr>
        <p:spPr>
          <a:xfrm flipH="1">
            <a:off x="2070876" y="2269211"/>
            <a:ext cx="794" cy="2255176"/>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8"/>
          <p:cNvGrpSpPr/>
          <p:nvPr/>
        </p:nvGrpSpPr>
        <p:grpSpPr>
          <a:xfrm>
            <a:off x="1214414" y="551845"/>
            <a:ext cx="1714512" cy="1729590"/>
            <a:chOff x="5643570" y="1068163"/>
            <a:chExt cx="1714512" cy="1556630"/>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93856" y="1544498"/>
              <a:ext cx="1413940" cy="1080295"/>
            </a:xfrm>
            <a:prstGeom prst="rect">
              <a:avLst/>
            </a:prstGeom>
          </p:spPr>
          <p:txBody>
            <a:bodyPr wrap="square">
              <a:spAutoFit/>
            </a:bodyPr>
            <a:lstStyle/>
            <a:p>
              <a:pPr lvl="0" algn="ctr"/>
              <a:r>
                <a:rPr lang="zh-CN" altLang="en-US" b="1" dirty="0">
                  <a:solidFill>
                    <a:srgbClr val="FF0000"/>
                  </a:solidFill>
                  <a:latin typeface="微软雅黑" panose="020B0503020204020204" pitchFamily="34" charset="-122"/>
                  <a:ea typeface="微软雅黑" panose="020B0503020204020204" pitchFamily="34" charset="-122"/>
                </a:rPr>
                <a:t>教学手段不够先进，教学体系不够健全</a:t>
              </a:r>
            </a:p>
          </p:txBody>
        </p:sp>
        <p:sp>
          <p:nvSpPr>
            <p:cNvPr id="37" name="椭圆 36"/>
            <p:cNvSpPr/>
            <p:nvPr/>
          </p:nvSpPr>
          <p:spPr>
            <a:xfrm>
              <a:off x="6250793"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86512"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0000"/>
                  </a:solidFill>
                </a:rPr>
                <a:t>2</a:t>
              </a:r>
              <a:endParaRPr lang="zh-CN" altLang="en-US" dirty="0">
                <a:solidFill>
                  <a:srgbClr val="FF0000"/>
                </a:solidFill>
              </a:endParaRPr>
            </a:p>
          </p:txBody>
        </p:sp>
      </p:grpSp>
      <p:sp>
        <p:nvSpPr>
          <p:cNvPr id="18" name="Rectangle 1"/>
          <p:cNvSpPr>
            <a:spLocks noChangeArrowheads="1"/>
          </p:cNvSpPr>
          <p:nvPr/>
        </p:nvSpPr>
        <p:spPr bwMode="auto">
          <a:xfrm>
            <a:off x="2777846" y="2262928"/>
            <a:ext cx="6104979" cy="2332946"/>
          </a:xfrm>
          <a:prstGeom prst="rect">
            <a:avLst/>
          </a:prstGeom>
          <a:noFill/>
          <a:ln w="9525">
            <a:noFill/>
            <a:miter lim="800000"/>
          </a:ln>
          <a:effectLst/>
        </p:spPr>
        <p:txBody>
          <a:bodyPr vert="horz" wrap="square" lIns="91440" tIns="45720" rIns="91440" bIns="45720" numCol="1" anchor="ctr" anchorCtr="0" compatLnSpc="1">
            <a:spAutoFit/>
          </a:bodyPr>
          <a:lstStyle/>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讨论</a:t>
            </a:r>
            <a:r>
              <a:rPr lang="zh-CN" altLang="en-US" sz="1600" kern="0" dirty="0">
                <a:solidFill>
                  <a:prstClr val="black">
                    <a:lumMod val="95000"/>
                    <a:lumOff val="5000"/>
                  </a:prstClr>
                </a:solidFill>
                <a:latin typeface="+mn-ea"/>
              </a:rPr>
              <a:t>的机会较少，限制了其自主学习能力的培养</a:t>
            </a:r>
            <a:r>
              <a:rPr lang="zh-CN" altLang="en-US" sz="1600" kern="0" dirty="0" smtClean="0">
                <a:solidFill>
                  <a:prstClr val="black">
                    <a:lumMod val="95000"/>
                    <a:lumOff val="5000"/>
                  </a:prstClr>
                </a:solidFill>
                <a:latin typeface="+mn-ea"/>
              </a:rPr>
              <a:t>。</a:t>
            </a:r>
            <a:endParaRPr lang="en-US" altLang="zh-CN" sz="1600" kern="0" dirty="0" smtClean="0">
              <a:solidFill>
                <a:prstClr val="black">
                  <a:lumMod val="95000"/>
                  <a:lumOff val="5000"/>
                </a:prstClr>
              </a:solidFill>
              <a:latin typeface="+mn-ea"/>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教师</a:t>
            </a:r>
            <a:r>
              <a:rPr lang="zh-CN" altLang="en-US" sz="1600" kern="0" dirty="0">
                <a:solidFill>
                  <a:prstClr val="black">
                    <a:lumMod val="95000"/>
                    <a:lumOff val="5000"/>
                  </a:prstClr>
                </a:solidFill>
                <a:latin typeface="+mn-ea"/>
              </a:rPr>
              <a:t>讲课时也都把完成教学任务作为目标，重点不是很突出，教学过程相对单一</a:t>
            </a:r>
            <a:r>
              <a:rPr lang="zh-CN" altLang="en-US" sz="1600" kern="0" dirty="0" smtClean="0">
                <a:solidFill>
                  <a:prstClr val="black">
                    <a:lumMod val="95000"/>
                    <a:lumOff val="5000"/>
                  </a:prstClr>
                </a:solidFill>
                <a:latin typeface="+mn-ea"/>
              </a:rPr>
              <a:t>。</a:t>
            </a:r>
            <a:endParaRPr lang="en-US" altLang="zh-CN" sz="1600" kern="0" dirty="0" smtClean="0">
              <a:solidFill>
                <a:prstClr val="black">
                  <a:lumMod val="95000"/>
                  <a:lumOff val="5000"/>
                </a:prstClr>
              </a:solidFill>
              <a:latin typeface="+mn-ea"/>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从</a:t>
            </a:r>
            <a:r>
              <a:rPr lang="zh-CN" altLang="en-US" sz="1600" kern="0" dirty="0">
                <a:solidFill>
                  <a:prstClr val="black">
                    <a:lumMod val="95000"/>
                    <a:lumOff val="5000"/>
                  </a:prstClr>
                </a:solidFill>
                <a:latin typeface="+mn-ea"/>
              </a:rPr>
              <a:t>调研得结果看，大部分师生即</a:t>
            </a:r>
            <a:r>
              <a:rPr lang="en-US" altLang="zh-CN" sz="1600" kern="0" dirty="0">
                <a:solidFill>
                  <a:prstClr val="black">
                    <a:lumMod val="95000"/>
                    <a:lumOff val="5000"/>
                  </a:prstClr>
                </a:solidFill>
                <a:latin typeface="+mn-ea"/>
              </a:rPr>
              <a:t>60%</a:t>
            </a:r>
            <a:r>
              <a:rPr lang="zh-CN" altLang="en-US" sz="1600" kern="0" dirty="0">
                <a:solidFill>
                  <a:prstClr val="black">
                    <a:lumMod val="95000"/>
                    <a:lumOff val="5000"/>
                  </a:prstClr>
                </a:solidFill>
                <a:latin typeface="+mn-ea"/>
              </a:rPr>
              <a:t>认为目前教学手段和教学体系一般，不够先进</a:t>
            </a:r>
            <a:r>
              <a:rPr lang="zh-CN" altLang="en-US" sz="1600" kern="0" dirty="0" smtClean="0">
                <a:solidFill>
                  <a:prstClr val="black">
                    <a:lumMod val="95000"/>
                    <a:lumOff val="5000"/>
                  </a:prstClr>
                </a:solidFill>
                <a:latin typeface="+mn-ea"/>
              </a:rPr>
              <a:t>。</a:t>
            </a:r>
            <a:endParaRPr lang="en-US" altLang="zh-CN" sz="1600" kern="0" dirty="0" smtClean="0">
              <a:solidFill>
                <a:prstClr val="black">
                  <a:lumMod val="95000"/>
                  <a:lumOff val="5000"/>
                </a:prstClr>
              </a:solidFill>
              <a:latin typeface="+mn-ea"/>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课堂</a:t>
            </a:r>
            <a:r>
              <a:rPr lang="zh-CN" altLang="en-US" sz="1600" kern="0" dirty="0">
                <a:solidFill>
                  <a:prstClr val="black">
                    <a:lumMod val="95000"/>
                    <a:lumOff val="5000"/>
                  </a:prstClr>
                </a:solidFill>
                <a:latin typeface="+mn-ea"/>
              </a:rPr>
              <a:t>也成为了“填鸭式”的灌输知识、复制知识的过程，使其失去对该门课程的学习兴趣</a:t>
            </a:r>
            <a:r>
              <a:rPr lang="zh-CN" altLang="en-US" sz="1600" kern="0" dirty="0" smtClean="0">
                <a:solidFill>
                  <a:prstClr val="black">
                    <a:lumMod val="95000"/>
                    <a:lumOff val="5000"/>
                  </a:prstClr>
                </a:solidFill>
                <a:latin typeface="+mn-ea"/>
              </a:rPr>
              <a:t>。</a:t>
            </a:r>
            <a:endParaRPr lang="zh-CN" altLang="en-US" sz="1600" kern="0" dirty="0">
              <a:solidFill>
                <a:prstClr val="black">
                  <a:lumMod val="95000"/>
                  <a:lumOff val="5000"/>
                </a:prstClr>
              </a:solidFill>
              <a:latin typeface="+mn-ea"/>
            </a:endParaRPr>
          </a:p>
        </p:txBody>
      </p:sp>
      <p:cxnSp>
        <p:nvCxnSpPr>
          <p:cNvPr id="56" name="直接连接符 55">
            <a:extLst>
              <a:ext uri="{FF2B5EF4-FFF2-40B4-BE49-F238E27FC236}">
                <a16:creationId xmlns:a16="http://schemas.microsoft.com/office/drawing/2014/main" xmlns="" id="{476F6279-9595-43A9-AE0D-22EF3F634DE7}"/>
              </a:ext>
            </a:extLst>
          </p:cNvPr>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8" name="Picture 14">
            <a:extLst>
              <a:ext uri="{FF2B5EF4-FFF2-40B4-BE49-F238E27FC236}">
                <a16:creationId xmlns:a16="http://schemas.microsoft.com/office/drawing/2014/main" xmlns="" id="{2320B0E8-CEBE-4F43-830A-CC71EDD25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71296" y="612342"/>
            <a:ext cx="4717798" cy="149657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214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750"/>
                                  </p:stCondLst>
                                  <p:childTnLst>
                                    <p:set>
                                      <p:cBhvr>
                                        <p:cTn id="9" dur="1" fill="hold">
                                          <p:stCondLst>
                                            <p:cond delay="0"/>
                                          </p:stCondLst>
                                        </p:cTn>
                                        <p:tgtEl>
                                          <p:spTgt spid="58"/>
                                        </p:tgtEl>
                                        <p:attrNameLst>
                                          <p:attrName>style.visibility</p:attrName>
                                        </p:attrNameLst>
                                      </p:cBhvr>
                                      <p:to>
                                        <p:strVal val="visible"/>
                                      </p:to>
                                    </p:set>
                                    <p:anim calcmode="lin" valueType="num">
                                      <p:cBhvr>
                                        <p:cTn id="10" dur="500" fill="hold"/>
                                        <p:tgtEl>
                                          <p:spTgt spid="58"/>
                                        </p:tgtEl>
                                        <p:attrNameLst>
                                          <p:attrName>ppt_w</p:attrName>
                                        </p:attrNameLst>
                                      </p:cBhvr>
                                      <p:tavLst>
                                        <p:tav tm="0">
                                          <p:val>
                                            <p:fltVal val="0"/>
                                          </p:val>
                                        </p:tav>
                                        <p:tav tm="100000">
                                          <p:val>
                                            <p:strVal val="#ppt_w"/>
                                          </p:val>
                                        </p:tav>
                                      </p:tavLst>
                                    </p:anim>
                                    <p:anim calcmode="lin" valueType="num">
                                      <p:cBhvr>
                                        <p:cTn id="11" dur="500" fill="hold"/>
                                        <p:tgtEl>
                                          <p:spTgt spid="58"/>
                                        </p:tgtEl>
                                        <p:attrNameLst>
                                          <p:attrName>ppt_h</p:attrName>
                                        </p:attrNameLst>
                                      </p:cBhvr>
                                      <p:tavLst>
                                        <p:tav tm="0">
                                          <p:val>
                                            <p:fltVal val="0"/>
                                          </p:val>
                                        </p:tav>
                                        <p:tav tm="100000">
                                          <p:val>
                                            <p:strVal val="#ppt_h"/>
                                          </p:val>
                                        </p:tav>
                                      </p:tavLst>
                                    </p:anim>
                                    <p:animEffect transition="in" filter="fade">
                                      <p:cBhvr>
                                        <p:cTn id="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599"/>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22775"/>
              <a:ext cx="1663822" cy="969497"/>
            </a:xfrm>
            <a:prstGeom prst="rect">
              <a:avLst/>
            </a:prstGeom>
          </p:spPr>
          <p:txBody>
            <a:bodyPr wrap="square">
              <a:spAutoFit/>
            </a:bodyPr>
            <a:lstStyle/>
            <a:p>
              <a:pPr lvl="0" algn="ctr"/>
              <a:r>
                <a:rPr lang="zh-CN" altLang="en-US" sz="1600" b="1" dirty="0">
                  <a:solidFill>
                    <a:srgbClr val="FF0000"/>
                  </a:solidFill>
                  <a:latin typeface="微软雅黑" panose="020B0503020204020204" pitchFamily="34" charset="-122"/>
                  <a:ea typeface="微软雅黑" panose="020B0503020204020204" pitchFamily="34" charset="-122"/>
                </a:rPr>
                <a:t>教学内容缺乏创新 </a:t>
              </a:r>
              <a:r>
                <a:rPr lang="en-US" altLang="zh-CN" sz="1600" b="1" dirty="0">
                  <a:solidFill>
                    <a:srgbClr val="FF0000"/>
                  </a:solidFill>
                  <a:latin typeface="微软雅黑" panose="020B0503020204020204" pitchFamily="34" charset="-122"/>
                  <a:ea typeface="微软雅黑" panose="020B0503020204020204" pitchFamily="34" charset="-122"/>
                </a:rPr>
                <a:t>, </a:t>
              </a:r>
              <a:r>
                <a:rPr lang="zh-CN" altLang="en-US" sz="1600" b="1" dirty="0">
                  <a:solidFill>
                    <a:srgbClr val="FF0000"/>
                  </a:solidFill>
                  <a:latin typeface="微软雅黑" panose="020B0503020204020204" pitchFamily="34" charset="-122"/>
                  <a:ea typeface="微软雅黑" panose="020B0503020204020204" pitchFamily="34" charset="-122"/>
                </a:rPr>
                <a:t>教学内容过于依附理论课教学</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0000"/>
                  </a:solidFill>
                </a:rPr>
                <a:t>3</a:t>
              </a:r>
              <a:endParaRPr lang="zh-CN" altLang="en-US" dirty="0">
                <a:solidFill>
                  <a:srgbClr val="FF0000"/>
                </a:solidFill>
              </a:endParaRPr>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846581" y="2587937"/>
            <a:ext cx="6537801" cy="1938992"/>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50000"/>
              </a:lnSpc>
              <a:spcBef>
                <a:spcPct val="0"/>
              </a:spcBef>
              <a:spcAft>
                <a:spcPct val="0"/>
              </a:spcAft>
              <a:buFont typeface="Wingdings" panose="05000000000000000000" pitchFamily="2" charset="2"/>
              <a:buChar char="u"/>
              <a:defRPr/>
            </a:pPr>
            <a:r>
              <a:rPr lang="en-US" altLang="zh-CN" sz="1600" kern="0" dirty="0" smtClean="0">
                <a:solidFill>
                  <a:prstClr val="black">
                    <a:lumMod val="95000"/>
                    <a:lumOff val="5000"/>
                  </a:prstClr>
                </a:solidFill>
                <a:latin typeface="+mn-ea"/>
              </a:rPr>
              <a:t>62.22</a:t>
            </a:r>
            <a:r>
              <a:rPr lang="en-US" altLang="zh-CN" sz="1600" kern="0" dirty="0">
                <a:solidFill>
                  <a:prstClr val="black">
                    <a:lumMod val="95000"/>
                    <a:lumOff val="5000"/>
                  </a:prstClr>
                </a:solidFill>
                <a:latin typeface="+mn-ea"/>
              </a:rPr>
              <a:t>%+15</a:t>
            </a:r>
            <a:r>
              <a:rPr lang="zh-CN" altLang="en-US" sz="1600" kern="0" dirty="0">
                <a:solidFill>
                  <a:prstClr val="black">
                    <a:lumMod val="95000"/>
                    <a:lumOff val="5000"/>
                  </a:prstClr>
                </a:solidFill>
                <a:latin typeface="+mn-ea"/>
              </a:rPr>
              <a:t>，</a:t>
            </a:r>
            <a:r>
              <a:rPr lang="en-US" altLang="zh-CN" sz="1600" kern="0" dirty="0">
                <a:solidFill>
                  <a:prstClr val="black">
                    <a:lumMod val="95000"/>
                    <a:lumOff val="5000"/>
                  </a:prstClr>
                </a:solidFill>
                <a:latin typeface="+mn-ea"/>
              </a:rPr>
              <a:t>56%</a:t>
            </a:r>
            <a:r>
              <a:rPr lang="zh-CN" altLang="en-US" sz="1600" kern="0" dirty="0">
                <a:solidFill>
                  <a:prstClr val="black">
                    <a:lumMod val="95000"/>
                    <a:lumOff val="5000"/>
                  </a:prstClr>
                </a:solidFill>
                <a:latin typeface="+mn-ea"/>
              </a:rPr>
              <a:t>被调研师生认为，当前教学内容创新性不够</a:t>
            </a:r>
            <a:r>
              <a:rPr lang="zh-CN" altLang="en-US" sz="1600" kern="0" dirty="0" smtClean="0">
                <a:solidFill>
                  <a:prstClr val="black">
                    <a:lumMod val="95000"/>
                    <a:lumOff val="5000"/>
                  </a:prstClr>
                </a:solidFill>
                <a:latin typeface="+mn-ea"/>
              </a:rPr>
              <a:t>强</a:t>
            </a:r>
            <a:endParaRPr lang="en-US" altLang="zh-CN" sz="16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在</a:t>
            </a:r>
            <a:r>
              <a:rPr lang="zh-CN" altLang="en-US" sz="1600" kern="0" dirty="0">
                <a:solidFill>
                  <a:prstClr val="black">
                    <a:lumMod val="95000"/>
                    <a:lumOff val="5000"/>
                  </a:prstClr>
                </a:solidFill>
                <a:latin typeface="+mn-ea"/>
              </a:rPr>
              <a:t>课程教学期间，教师一般预先设定实验方法、步骤及内容，学生知识被动学习</a:t>
            </a:r>
            <a:r>
              <a:rPr lang="zh-CN" altLang="en-US" sz="1600" kern="0" dirty="0" smtClean="0">
                <a:solidFill>
                  <a:prstClr val="black">
                    <a:lumMod val="95000"/>
                    <a:lumOff val="5000"/>
                  </a:prstClr>
                </a:solidFill>
                <a:latin typeface="+mn-ea"/>
              </a:rPr>
              <a:t>接受</a:t>
            </a:r>
            <a:endParaRPr lang="en-US" altLang="zh-CN" sz="16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课程</a:t>
            </a:r>
            <a:r>
              <a:rPr lang="zh-CN" altLang="en-US" sz="1600" kern="0" dirty="0">
                <a:solidFill>
                  <a:prstClr val="black">
                    <a:lumMod val="95000"/>
                    <a:lumOff val="5000"/>
                  </a:prstClr>
                </a:solidFill>
                <a:latin typeface="+mn-ea"/>
              </a:rPr>
              <a:t>的实践教学环节投入不足，实验设备型号陈旧</a:t>
            </a:r>
            <a:r>
              <a:rPr lang="zh-CN" altLang="en-US" sz="1600" kern="0" dirty="0" smtClean="0">
                <a:solidFill>
                  <a:prstClr val="black">
                    <a:lumMod val="95000"/>
                    <a:lumOff val="5000"/>
                  </a:prstClr>
                </a:solidFill>
                <a:latin typeface="+mn-ea"/>
              </a:rPr>
              <a:t>，且</a:t>
            </a:r>
            <a:r>
              <a:rPr lang="zh-CN" altLang="en-US" sz="1600" kern="0" dirty="0">
                <a:solidFill>
                  <a:prstClr val="black">
                    <a:lumMod val="95000"/>
                    <a:lumOff val="5000"/>
                  </a:prstClr>
                </a:solidFill>
                <a:latin typeface="+mn-ea"/>
              </a:rPr>
              <a:t>仅涉及经典理论部分，无法支撑日后的教学大纲改革需求</a:t>
            </a:r>
            <a:r>
              <a:rPr lang="zh-CN" altLang="en-US" sz="1600" kern="0" dirty="0" smtClean="0">
                <a:solidFill>
                  <a:prstClr val="black">
                    <a:lumMod val="95000"/>
                    <a:lumOff val="5000"/>
                  </a:prstClr>
                </a:solidFill>
                <a:latin typeface="+mn-ea"/>
              </a:rPr>
              <a:t>。</a:t>
            </a:r>
            <a:endParaRPr lang="en-US" altLang="zh-CN" sz="1600" kern="0" dirty="0">
              <a:solidFill>
                <a:prstClr val="black">
                  <a:lumMod val="95000"/>
                  <a:lumOff val="5000"/>
                </a:prstClr>
              </a:solidFill>
              <a:latin typeface="+mn-ea"/>
            </a:endParaRPr>
          </a:p>
        </p:txBody>
      </p:sp>
      <p:pic>
        <p:nvPicPr>
          <p:cNvPr id="2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99592" y="985292"/>
            <a:ext cx="4723798" cy="1359072"/>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1745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a:stCxn id="20" idx="4"/>
          </p:cNvCxnSpPr>
          <p:nvPr/>
        </p:nvCxnSpPr>
        <p:spPr>
          <a:xfrm flipH="1">
            <a:off x="2070876" y="2269211"/>
            <a:ext cx="794" cy="2255176"/>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8"/>
          <p:cNvGrpSpPr/>
          <p:nvPr/>
        </p:nvGrpSpPr>
        <p:grpSpPr>
          <a:xfrm>
            <a:off x="1214414" y="551845"/>
            <a:ext cx="1714512" cy="1717366"/>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93856" y="1587880"/>
              <a:ext cx="1413940" cy="914097"/>
            </a:xfrm>
            <a:prstGeom prst="rect">
              <a:avLst/>
            </a:prstGeom>
          </p:spPr>
          <p:txBody>
            <a:bodyPr wrap="square">
              <a:spAutoFit/>
            </a:bodyPr>
            <a:lstStyle/>
            <a:p>
              <a:pPr lvl="0" algn="ctr"/>
              <a:r>
                <a:rPr lang="zh-CN" altLang="en-US" sz="2000" b="1" dirty="0">
                  <a:solidFill>
                    <a:srgbClr val="FF0000"/>
                  </a:solidFill>
                  <a:latin typeface="微软雅黑" panose="020B0503020204020204" pitchFamily="34" charset="-122"/>
                  <a:ea typeface="微软雅黑" panose="020B0503020204020204" pitchFamily="34" charset="-122"/>
                </a:rPr>
                <a:t>集中式实践教学流于形式</a:t>
              </a:r>
            </a:p>
          </p:txBody>
        </p:sp>
        <p:sp>
          <p:nvSpPr>
            <p:cNvPr id="37" name="椭圆 36"/>
            <p:cNvSpPr/>
            <p:nvPr/>
          </p:nvSpPr>
          <p:spPr>
            <a:xfrm>
              <a:off x="6250793"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86512"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0000"/>
                  </a:solidFill>
                </a:rPr>
                <a:t>4</a:t>
              </a:r>
              <a:endParaRPr lang="zh-CN" altLang="en-US" dirty="0">
                <a:solidFill>
                  <a:srgbClr val="FF0000"/>
                </a:solidFill>
              </a:endParaRPr>
            </a:p>
          </p:txBody>
        </p:sp>
      </p:grpSp>
      <p:sp>
        <p:nvSpPr>
          <p:cNvPr id="18" name="Rectangle 1"/>
          <p:cNvSpPr>
            <a:spLocks noChangeArrowheads="1"/>
          </p:cNvSpPr>
          <p:nvPr/>
        </p:nvSpPr>
        <p:spPr bwMode="auto">
          <a:xfrm>
            <a:off x="2954633" y="2215678"/>
            <a:ext cx="5793831" cy="2052870"/>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30000"/>
              </a:lnSpc>
              <a:spcBef>
                <a:spcPct val="0"/>
              </a:spcBef>
              <a:spcAft>
                <a:spcPct val="0"/>
              </a:spcAft>
              <a:buFont typeface="Wingdings" panose="05000000000000000000" pitchFamily="2" charset="2"/>
              <a:buChar char="u"/>
              <a:defRPr/>
            </a:pPr>
            <a:r>
              <a:rPr lang="en-US" altLang="zh-CN" sz="1400" kern="0" dirty="0" smtClean="0">
                <a:solidFill>
                  <a:prstClr val="black">
                    <a:lumMod val="95000"/>
                    <a:lumOff val="5000"/>
                  </a:prstClr>
                </a:solidFill>
                <a:latin typeface="+mn-ea"/>
              </a:rPr>
              <a:t>37.78</a:t>
            </a:r>
            <a:r>
              <a:rPr lang="en-US" altLang="zh-CN" sz="1400" kern="0" dirty="0">
                <a:solidFill>
                  <a:prstClr val="black">
                    <a:lumMod val="95000"/>
                    <a:lumOff val="5000"/>
                  </a:prstClr>
                </a:solidFill>
                <a:latin typeface="+mn-ea"/>
              </a:rPr>
              <a:t>%</a:t>
            </a:r>
            <a:r>
              <a:rPr lang="zh-CN" altLang="en-US" sz="1400" kern="0" dirty="0">
                <a:solidFill>
                  <a:prstClr val="black">
                    <a:lumMod val="95000"/>
                    <a:lumOff val="5000"/>
                  </a:prstClr>
                </a:solidFill>
                <a:latin typeface="+mn-ea"/>
              </a:rPr>
              <a:t>被调研师生认为实践教学流于形式，</a:t>
            </a:r>
            <a:r>
              <a:rPr lang="en-US" altLang="zh-CN" sz="1400" kern="0" dirty="0">
                <a:solidFill>
                  <a:prstClr val="black">
                    <a:lumMod val="95000"/>
                    <a:lumOff val="5000"/>
                  </a:prstClr>
                </a:solidFill>
                <a:latin typeface="+mn-ea"/>
              </a:rPr>
              <a:t>24.44%</a:t>
            </a:r>
            <a:r>
              <a:rPr lang="zh-CN" altLang="en-US" sz="1400" kern="0" dirty="0">
                <a:solidFill>
                  <a:prstClr val="black">
                    <a:lumMod val="95000"/>
                    <a:lumOff val="5000"/>
                  </a:prstClr>
                </a:solidFill>
                <a:latin typeface="+mn-ea"/>
              </a:rPr>
              <a:t>认为实践教学进行情况一般</a:t>
            </a:r>
            <a:r>
              <a:rPr lang="zh-CN" altLang="en-US" sz="1400" kern="0" dirty="0" smtClean="0">
                <a:solidFill>
                  <a:prstClr val="black">
                    <a:lumMod val="95000"/>
                    <a:lumOff val="5000"/>
                  </a:prstClr>
                </a:solidFill>
                <a:latin typeface="+mn-ea"/>
              </a:rPr>
              <a:t>。</a:t>
            </a:r>
            <a:endParaRPr lang="en-US" altLang="zh-CN" sz="1400" kern="0" dirty="0" smtClean="0">
              <a:solidFill>
                <a:prstClr val="black">
                  <a:lumMod val="95000"/>
                  <a:lumOff val="5000"/>
                </a:prstClr>
              </a:solidFill>
              <a:latin typeface="+mn-ea"/>
            </a:endParaRPr>
          </a:p>
          <a:p>
            <a:pPr marL="171450" indent="-171450" fontAlgn="base">
              <a:lnSpc>
                <a:spcPct val="13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认识</a:t>
            </a:r>
            <a:r>
              <a:rPr lang="zh-CN" altLang="en-US" sz="1400" kern="0" dirty="0">
                <a:solidFill>
                  <a:prstClr val="black">
                    <a:lumMod val="95000"/>
                    <a:lumOff val="5000"/>
                  </a:prstClr>
                </a:solidFill>
                <a:latin typeface="+mn-ea"/>
              </a:rPr>
              <a:t>学习、生产实习、课程设计以及毕业设计等均属于集中式实践教学环节的组成部分</a:t>
            </a:r>
            <a:r>
              <a:rPr lang="zh-CN" altLang="en-US" sz="1400" kern="0" dirty="0" smtClean="0">
                <a:solidFill>
                  <a:prstClr val="black">
                    <a:lumMod val="95000"/>
                    <a:lumOff val="5000"/>
                  </a:prstClr>
                </a:solidFill>
                <a:latin typeface="+mn-ea"/>
              </a:rPr>
              <a:t>，实习</a:t>
            </a:r>
            <a:r>
              <a:rPr lang="zh-CN" altLang="en-US" sz="1400" kern="0" dirty="0">
                <a:solidFill>
                  <a:prstClr val="black">
                    <a:lumMod val="95000"/>
                    <a:lumOff val="5000"/>
                  </a:prstClr>
                </a:solidFill>
                <a:latin typeface="+mn-ea"/>
              </a:rPr>
              <a:t>单位并不愿接受大量的实习生，加之学校的经费</a:t>
            </a:r>
            <a:r>
              <a:rPr lang="zh-CN" altLang="en-US" sz="1400" kern="0" dirty="0" smtClean="0">
                <a:solidFill>
                  <a:prstClr val="black">
                    <a:lumMod val="95000"/>
                    <a:lumOff val="5000"/>
                  </a:prstClr>
                </a:solidFill>
                <a:latin typeface="+mn-ea"/>
              </a:rPr>
              <a:t>较少，</a:t>
            </a:r>
            <a:r>
              <a:rPr lang="zh-CN" altLang="en-US" sz="1400" kern="0" dirty="0">
                <a:solidFill>
                  <a:prstClr val="black">
                    <a:lumMod val="95000"/>
                    <a:lumOff val="5000"/>
                  </a:prstClr>
                </a:solidFill>
                <a:latin typeface="+mn-ea"/>
              </a:rPr>
              <a:t>以致大多实习课程流于形式</a:t>
            </a:r>
            <a:r>
              <a:rPr lang="zh-CN" altLang="en-US" sz="1400" kern="0" dirty="0" smtClean="0">
                <a:solidFill>
                  <a:prstClr val="black">
                    <a:lumMod val="95000"/>
                    <a:lumOff val="5000"/>
                  </a:prstClr>
                </a:solidFill>
                <a:latin typeface="+mn-ea"/>
              </a:rPr>
              <a:t>。</a:t>
            </a:r>
            <a:endParaRPr lang="en-US" altLang="zh-CN" sz="1400" kern="0" dirty="0" smtClean="0">
              <a:solidFill>
                <a:prstClr val="black">
                  <a:lumMod val="95000"/>
                  <a:lumOff val="5000"/>
                </a:prstClr>
              </a:solidFill>
              <a:latin typeface="+mn-ea"/>
            </a:endParaRPr>
          </a:p>
          <a:p>
            <a:pPr marL="171450" indent="-171450" fontAlgn="base">
              <a:lnSpc>
                <a:spcPct val="130000"/>
              </a:lnSpc>
              <a:spcBef>
                <a:spcPct val="0"/>
              </a:spcBef>
              <a:spcAft>
                <a:spcPct val="0"/>
              </a:spcAft>
              <a:buFont typeface="Wingdings" panose="05000000000000000000" pitchFamily="2" charset="2"/>
              <a:buChar char="u"/>
              <a:defRPr/>
            </a:pPr>
            <a:r>
              <a:rPr lang="zh-CN" altLang="en-US" sz="1400" kern="0" dirty="0" smtClean="0">
                <a:solidFill>
                  <a:prstClr val="black">
                    <a:lumMod val="95000"/>
                    <a:lumOff val="5000"/>
                  </a:prstClr>
                </a:solidFill>
                <a:latin typeface="+mn-ea"/>
              </a:rPr>
              <a:t>同时</a:t>
            </a:r>
            <a:r>
              <a:rPr lang="zh-CN" altLang="en-US" sz="1400" kern="0" dirty="0">
                <a:solidFill>
                  <a:prstClr val="black">
                    <a:lumMod val="95000"/>
                    <a:lumOff val="5000"/>
                  </a:prstClr>
                </a:solidFill>
                <a:latin typeface="+mn-ea"/>
              </a:rPr>
              <a:t>，部分毕业设计题目较为陈旧，没有契合相关工程专业的教育主题，无法达到预期的综合训练效果。</a:t>
            </a:r>
            <a:endParaRPr lang="en-US" altLang="zh-CN" sz="1400" kern="0" dirty="0">
              <a:solidFill>
                <a:prstClr val="black">
                  <a:lumMod val="95000"/>
                  <a:lumOff val="5000"/>
                </a:prstClr>
              </a:solidFill>
              <a:latin typeface="+mn-ea"/>
            </a:endParaRPr>
          </a:p>
        </p:txBody>
      </p:sp>
      <p:pic>
        <p:nvPicPr>
          <p:cNvPr id="48" name="Picture 14">
            <a:extLst>
              <a:ext uri="{FF2B5EF4-FFF2-40B4-BE49-F238E27FC236}">
                <a16:creationId xmlns:a16="http://schemas.microsoft.com/office/drawing/2014/main" xmlns="" id="{1D1A4F6D-F645-4C05-A5E0-618D82E9C0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142446" y="660406"/>
            <a:ext cx="4983305" cy="145645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02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75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1381" y="1273324"/>
            <a:ext cx="677108" cy="1323439"/>
          </a:xfrm>
          <a:prstGeom prst="rect">
            <a:avLst/>
          </a:prstGeom>
          <a:noFill/>
        </p:spPr>
        <p:txBody>
          <a:bodyPr vert="eaVert" wrap="none" rtlCol="0">
            <a:spAutoFit/>
          </a:bodyPr>
          <a:lstStyle/>
          <a:p>
            <a:r>
              <a:rPr lang="zh-CN" altLang="en-US" sz="3200" b="1" dirty="0">
                <a:solidFill>
                  <a:schemeClr val="tx2">
                    <a:lumMod val="75000"/>
                  </a:schemeClr>
                </a:solidFill>
                <a:latin typeface="微软雅黑" panose="020B0503020204020204" pitchFamily="34" charset="-122"/>
                <a:ea typeface="微软雅黑" panose="020B0503020204020204" pitchFamily="34" charset="-122"/>
              </a:rPr>
              <a:t>目录页</a:t>
            </a:r>
          </a:p>
        </p:txBody>
      </p:sp>
      <p:cxnSp>
        <p:nvCxnSpPr>
          <p:cNvPr id="8" name="直接连接符 7"/>
          <p:cNvCxnSpPr/>
          <p:nvPr/>
        </p:nvCxnSpPr>
        <p:spPr>
          <a:xfrm>
            <a:off x="2166481" y="1339602"/>
            <a:ext cx="0" cy="324036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274493" y="1339602"/>
            <a:ext cx="5400600" cy="3240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a:off x="7783105" y="1339602"/>
            <a:ext cx="0" cy="324036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4"/>
          <p:cNvSpPr txBox="1">
            <a:spLocks noChangeArrowheads="1"/>
          </p:cNvSpPr>
          <p:nvPr/>
        </p:nvSpPr>
        <p:spPr bwMode="auto">
          <a:xfrm>
            <a:off x="467544" y="2512318"/>
            <a:ext cx="1693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a:solidFill>
                  <a:schemeClr val="bg1">
                    <a:lumMod val="85000"/>
                  </a:schemeClr>
                </a:solidFill>
                <a:latin typeface="Stencil" panose="040409050D0802020404" pitchFamily="82" charset="0"/>
              </a:rPr>
              <a:t>contents</a:t>
            </a:r>
            <a:endParaRPr lang="zh-CN" altLang="en-US" sz="2400" dirty="0">
              <a:solidFill>
                <a:schemeClr val="bg1">
                  <a:lumMod val="85000"/>
                </a:schemeClr>
              </a:solidFill>
              <a:latin typeface="Stencil" panose="040409050D0802020404" pitchFamily="82" charset="0"/>
            </a:endParaRPr>
          </a:p>
        </p:txBody>
      </p:sp>
      <p:sp>
        <p:nvSpPr>
          <p:cNvPr id="12" name="TextBox 11"/>
          <p:cNvSpPr txBox="1"/>
          <p:nvPr/>
        </p:nvSpPr>
        <p:spPr>
          <a:xfrm>
            <a:off x="3721621" y="1670168"/>
            <a:ext cx="2794595" cy="523220"/>
          </a:xfrm>
          <a:prstGeom prst="rect">
            <a:avLst/>
          </a:prstGeom>
          <a:noFill/>
        </p:spPr>
        <p:txBody>
          <a:bodyPr vert="horz" wrap="square" rtlCol="0">
            <a:spAutoFit/>
          </a:bodyPr>
          <a:lstStyle/>
          <a:p>
            <a:pPr fontAlgn="b"/>
            <a:r>
              <a:rPr lang="zh-CN" altLang="en-US" sz="2800" b="1" dirty="0">
                <a:solidFill>
                  <a:schemeClr val="tx2">
                    <a:lumMod val="75000"/>
                  </a:schemeClr>
                </a:solidFill>
                <a:latin typeface="微软雅黑" panose="020B0503020204020204" pitchFamily="34" charset="-122"/>
                <a:ea typeface="微软雅黑" panose="020B0503020204020204" pitchFamily="34" charset="-122"/>
              </a:rPr>
              <a:t>调研目的及意义</a:t>
            </a:r>
            <a:endParaRPr lang="zh-CN" altLang="zh-CN" sz="2800"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3" name="泪滴形 12"/>
          <p:cNvSpPr/>
          <p:nvPr/>
        </p:nvSpPr>
        <p:spPr>
          <a:xfrm>
            <a:off x="2866101" y="1719103"/>
            <a:ext cx="486905" cy="486905"/>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14" name="泪滴形 13"/>
          <p:cNvSpPr/>
          <p:nvPr/>
        </p:nvSpPr>
        <p:spPr>
          <a:xfrm>
            <a:off x="2866101" y="2376006"/>
            <a:ext cx="486905" cy="486905"/>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15" name="泪滴形 14"/>
          <p:cNvSpPr/>
          <p:nvPr/>
        </p:nvSpPr>
        <p:spPr>
          <a:xfrm>
            <a:off x="2866101" y="3032909"/>
            <a:ext cx="486905" cy="486905"/>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16" name="泪滴形 15"/>
          <p:cNvSpPr/>
          <p:nvPr/>
        </p:nvSpPr>
        <p:spPr>
          <a:xfrm>
            <a:off x="2866101" y="3689812"/>
            <a:ext cx="486905" cy="486905"/>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sp>
        <p:nvSpPr>
          <p:cNvPr id="17" name="TextBox 16"/>
          <p:cNvSpPr txBox="1"/>
          <p:nvPr/>
        </p:nvSpPr>
        <p:spPr>
          <a:xfrm>
            <a:off x="3721621" y="3640877"/>
            <a:ext cx="2160240" cy="523220"/>
          </a:xfrm>
          <a:prstGeom prst="rect">
            <a:avLst/>
          </a:prstGeom>
          <a:noFill/>
        </p:spPr>
        <p:txBody>
          <a:bodyPr vert="horz" wrap="square" rtlCol="0">
            <a:spAutoFit/>
          </a:bodyPr>
          <a:lstStyle/>
          <a:p>
            <a:pPr fontAlgn="b"/>
            <a:r>
              <a:rPr lang="zh-CN" altLang="zh-CN" sz="2800" b="1" dirty="0">
                <a:solidFill>
                  <a:schemeClr val="tx2">
                    <a:lumMod val="75000"/>
                  </a:schemeClr>
                </a:solidFill>
                <a:latin typeface="微软雅黑" panose="020B0503020204020204" pitchFamily="34" charset="-122"/>
                <a:ea typeface="微软雅黑" panose="020B0503020204020204" pitchFamily="34" charset="-122"/>
              </a:rPr>
              <a:t>结论分析</a:t>
            </a:r>
            <a:endParaRPr lang="zh-CN" altLang="zh-CN" sz="2800"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721620" y="2327071"/>
            <a:ext cx="3989453" cy="523220"/>
          </a:xfrm>
          <a:prstGeom prst="rect">
            <a:avLst/>
          </a:prstGeom>
          <a:noFill/>
        </p:spPr>
        <p:txBody>
          <a:bodyPr vert="horz" wrap="square" rtlCol="0">
            <a:spAutoFit/>
          </a:bodyPr>
          <a:lstStyle/>
          <a:p>
            <a:pPr fontAlgn="b"/>
            <a:r>
              <a:rPr lang="zh-CN" altLang="en-US" sz="2800" b="1" dirty="0">
                <a:solidFill>
                  <a:schemeClr val="tx2">
                    <a:lumMod val="75000"/>
                  </a:schemeClr>
                </a:solidFill>
                <a:latin typeface="微软雅黑" panose="020B0503020204020204" pitchFamily="34" charset="-122"/>
                <a:ea typeface="微软雅黑" panose="020B0503020204020204" pitchFamily="34" charset="-122"/>
              </a:rPr>
              <a:t>调研过程及发现的问题</a:t>
            </a:r>
            <a:endParaRPr lang="zh-CN" altLang="zh-CN" sz="2800"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3721620" y="2983974"/>
            <a:ext cx="3802707" cy="523220"/>
          </a:xfrm>
          <a:prstGeom prst="rect">
            <a:avLst/>
          </a:prstGeom>
          <a:noFill/>
        </p:spPr>
        <p:txBody>
          <a:bodyPr vert="horz" wrap="square" rtlCol="0">
            <a:spAutoFit/>
          </a:bodyPr>
          <a:lstStyle/>
          <a:p>
            <a:pPr fontAlgn="b"/>
            <a:r>
              <a:rPr lang="zh-CN" altLang="en-US" sz="2800" b="1" dirty="0">
                <a:solidFill>
                  <a:schemeClr val="tx2">
                    <a:lumMod val="75000"/>
                  </a:schemeClr>
                </a:solidFill>
                <a:latin typeface="微软雅黑" panose="020B0503020204020204" pitchFamily="34" charset="-122"/>
                <a:ea typeface="微软雅黑" panose="020B0503020204020204" pitchFamily="34" charset="-122"/>
              </a:rPr>
              <a:t>调研成果及改进的措施</a:t>
            </a:r>
            <a:endParaRPr lang="zh-CN" altLang="zh-CN" sz="2800" b="1" dirty="0">
              <a:solidFill>
                <a:schemeClr val="tx2">
                  <a:lumMod val="7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50" fill="hold"/>
                                        <p:tgtEl>
                                          <p:spTgt spid="10"/>
                                        </p:tgtEl>
                                        <p:attrNameLst>
                                          <p:attrName>ppt_x</p:attrName>
                                        </p:attrNameLst>
                                      </p:cBhvr>
                                      <p:tavLst>
                                        <p:tav tm="0">
                                          <p:val>
                                            <p:strVal val="#ppt_x"/>
                                          </p:val>
                                        </p:tav>
                                        <p:tav tm="100000">
                                          <p:val>
                                            <p:strVal val="#ppt_x"/>
                                          </p:val>
                                        </p:tav>
                                      </p:tavLst>
                                    </p:anim>
                                    <p:anim calcmode="lin" valueType="num">
                                      <p:cBhvr additive="base">
                                        <p:cTn id="22" dur="250" fill="hold"/>
                                        <p:tgtEl>
                                          <p:spTgt spid="10"/>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6" presetClass="emph" presetSubtype="0" repeatCount="3000" fill="hold" nodeType="afterEffect">
                                  <p:stCondLst>
                                    <p:cond delay="0"/>
                                  </p:stCondLst>
                                  <p:childTnLst>
                                    <p:animEffect transition="out" filter="fade">
                                      <p:cBhvr>
                                        <p:cTn id="25" dur="150" tmFilter="0, 0; .2, .5; .8, .5; 1, 0"/>
                                        <p:tgtEl>
                                          <p:spTgt spid="8"/>
                                        </p:tgtEl>
                                      </p:cBhvr>
                                    </p:animEffect>
                                    <p:animScale>
                                      <p:cBhvr>
                                        <p:cTn id="26" dur="75" autoRev="1" fill="hold"/>
                                        <p:tgtEl>
                                          <p:spTgt spid="8"/>
                                        </p:tgtEl>
                                      </p:cBhvr>
                                      <p:by x="105000" y="105000"/>
                                    </p:animScale>
                                  </p:childTnLst>
                                </p:cTn>
                              </p:par>
                              <p:par>
                                <p:cTn id="27" presetID="26" presetClass="emph" presetSubtype="0" repeatCount="3000" fill="hold" nodeType="withEffect">
                                  <p:stCondLst>
                                    <p:cond delay="0"/>
                                  </p:stCondLst>
                                  <p:childTnLst>
                                    <p:animEffect transition="out" filter="fade">
                                      <p:cBhvr>
                                        <p:cTn id="28" dur="150" tmFilter="0, 0; .2, .5; .8, .5; 1, 0"/>
                                        <p:tgtEl>
                                          <p:spTgt spid="10"/>
                                        </p:tgtEl>
                                      </p:cBhvr>
                                    </p:animEffect>
                                    <p:animScale>
                                      <p:cBhvr>
                                        <p:cTn id="29" dur="75" autoRev="1" fill="hold"/>
                                        <p:tgtEl>
                                          <p:spTgt spid="10"/>
                                        </p:tgtEl>
                                      </p:cBhvr>
                                      <p:by x="105000" y="105000"/>
                                    </p:animScale>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lide(fromBottom)">
                                      <p:cBhvr>
                                        <p:cTn id="37" dur="250"/>
                                        <p:tgtEl>
                                          <p:spTgt spid="13"/>
                                        </p:tgtEl>
                                      </p:cBhvr>
                                    </p:animEffect>
                                  </p:childTnLst>
                                </p:cTn>
                              </p:par>
                            </p:childTnLst>
                          </p:cTn>
                        </p:par>
                        <p:par>
                          <p:cTn id="38" fill="hold">
                            <p:stCondLst>
                              <p:cond delay="2500"/>
                            </p:stCondLst>
                            <p:childTnLst>
                              <p:par>
                                <p:cTn id="39" presetID="1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lide(fromBottom)">
                                      <p:cBhvr>
                                        <p:cTn id="41" dur="250"/>
                                        <p:tgtEl>
                                          <p:spTgt spid="14"/>
                                        </p:tgtEl>
                                      </p:cBhvr>
                                    </p:animEffect>
                                  </p:childTnLst>
                                </p:cTn>
                              </p:par>
                            </p:childTnLst>
                          </p:cTn>
                        </p:par>
                        <p:par>
                          <p:cTn id="42" fill="hold">
                            <p:stCondLst>
                              <p:cond delay="3000"/>
                            </p:stCondLst>
                            <p:childTnLst>
                              <p:par>
                                <p:cTn id="43" presetID="12" presetClass="entr" presetSubtype="4"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lide(fromBottom)">
                                      <p:cBhvr>
                                        <p:cTn id="45" dur="250"/>
                                        <p:tgtEl>
                                          <p:spTgt spid="15"/>
                                        </p:tgtEl>
                                      </p:cBhvr>
                                    </p:animEffect>
                                  </p:childTnLst>
                                </p:cTn>
                              </p:par>
                            </p:childTnLst>
                          </p:cTn>
                        </p:par>
                        <p:par>
                          <p:cTn id="46" fill="hold">
                            <p:stCondLst>
                              <p:cond delay="3500"/>
                            </p:stCondLst>
                            <p:childTnLst>
                              <p:par>
                                <p:cTn id="47" presetID="12" presetClass="entr" presetSubtype="4"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slide(fromBottom)">
                                      <p:cBhvr>
                                        <p:cTn id="49" dur="250"/>
                                        <p:tgtEl>
                                          <p:spTgt spid="16"/>
                                        </p:tgtEl>
                                      </p:cBhvr>
                                    </p:animEffect>
                                  </p:childTnLst>
                                </p:cTn>
                              </p:par>
                            </p:childTnLst>
                          </p:cTn>
                        </p:par>
                        <p:par>
                          <p:cTn id="50" fill="hold">
                            <p:stCondLst>
                              <p:cond delay="4000"/>
                            </p:stCondLst>
                            <p:childTnLst>
                              <p:par>
                                <p:cTn id="51" presetID="52"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Scale>
                                      <p:cBhvr>
                                        <p:cTn id="53"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2"/>
                                        </p:tgtEl>
                                        <p:attrNameLst>
                                          <p:attrName>ppt_x</p:attrName>
                                          <p:attrName>ppt_y</p:attrName>
                                        </p:attrNameLst>
                                      </p:cBhvr>
                                    </p:animMotion>
                                    <p:animEffect transition="in" filter="fade">
                                      <p:cBhvr>
                                        <p:cTn id="55" dur="1000"/>
                                        <p:tgtEl>
                                          <p:spTgt spid="12"/>
                                        </p:tgtEl>
                                      </p:cBhvr>
                                    </p:animEffect>
                                  </p:childTnLst>
                                </p:cTn>
                              </p:par>
                              <p:par>
                                <p:cTn id="56" presetID="52" presetClass="entr" presetSubtype="0" fill="hold" grpId="0" nodeType="withEffect">
                                  <p:stCondLst>
                                    <p:cond delay="250"/>
                                  </p:stCondLst>
                                  <p:childTnLst>
                                    <p:set>
                                      <p:cBhvr>
                                        <p:cTn id="57" dur="1" fill="hold">
                                          <p:stCondLst>
                                            <p:cond delay="0"/>
                                          </p:stCondLst>
                                        </p:cTn>
                                        <p:tgtEl>
                                          <p:spTgt spid="18"/>
                                        </p:tgtEl>
                                        <p:attrNameLst>
                                          <p:attrName>style.visibility</p:attrName>
                                        </p:attrNameLst>
                                      </p:cBhvr>
                                      <p:to>
                                        <p:strVal val="visible"/>
                                      </p:to>
                                    </p:set>
                                    <p:animScale>
                                      <p:cBhvr>
                                        <p:cTn id="58"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18"/>
                                        </p:tgtEl>
                                        <p:attrNameLst>
                                          <p:attrName>ppt_x</p:attrName>
                                          <p:attrName>ppt_y</p:attrName>
                                        </p:attrNameLst>
                                      </p:cBhvr>
                                    </p:animMotion>
                                    <p:animEffect transition="in" filter="fade">
                                      <p:cBhvr>
                                        <p:cTn id="60" dur="1000"/>
                                        <p:tgtEl>
                                          <p:spTgt spid="18"/>
                                        </p:tgtEl>
                                      </p:cBhvr>
                                    </p:animEffect>
                                  </p:childTnLst>
                                </p:cTn>
                              </p:par>
                              <p:par>
                                <p:cTn id="61" presetID="52" presetClass="entr" presetSubtype="0" fill="hold" grpId="0" nodeType="withEffect">
                                  <p:stCondLst>
                                    <p:cond delay="500"/>
                                  </p:stCondLst>
                                  <p:childTnLst>
                                    <p:set>
                                      <p:cBhvr>
                                        <p:cTn id="62" dur="1" fill="hold">
                                          <p:stCondLst>
                                            <p:cond delay="0"/>
                                          </p:stCondLst>
                                        </p:cTn>
                                        <p:tgtEl>
                                          <p:spTgt spid="19"/>
                                        </p:tgtEl>
                                        <p:attrNameLst>
                                          <p:attrName>style.visibility</p:attrName>
                                        </p:attrNameLst>
                                      </p:cBhvr>
                                      <p:to>
                                        <p:strVal val="visible"/>
                                      </p:to>
                                    </p:set>
                                    <p:animScale>
                                      <p:cBhvr>
                                        <p:cTn id="6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19"/>
                                        </p:tgtEl>
                                        <p:attrNameLst>
                                          <p:attrName>ppt_x</p:attrName>
                                          <p:attrName>ppt_y</p:attrName>
                                        </p:attrNameLst>
                                      </p:cBhvr>
                                    </p:animMotion>
                                    <p:animEffect transition="in" filter="fade">
                                      <p:cBhvr>
                                        <p:cTn id="65" dur="1000"/>
                                        <p:tgtEl>
                                          <p:spTgt spid="19"/>
                                        </p:tgtEl>
                                      </p:cBhvr>
                                    </p:animEffect>
                                  </p:childTnLst>
                                </p:cTn>
                              </p:par>
                              <p:par>
                                <p:cTn id="66" presetID="52" presetClass="entr" presetSubtype="0" fill="hold" grpId="0" nodeType="withEffect">
                                  <p:stCondLst>
                                    <p:cond delay="750"/>
                                  </p:stCondLst>
                                  <p:childTnLst>
                                    <p:set>
                                      <p:cBhvr>
                                        <p:cTn id="67" dur="1" fill="hold">
                                          <p:stCondLst>
                                            <p:cond delay="0"/>
                                          </p:stCondLst>
                                        </p:cTn>
                                        <p:tgtEl>
                                          <p:spTgt spid="17"/>
                                        </p:tgtEl>
                                        <p:attrNameLst>
                                          <p:attrName>style.visibility</p:attrName>
                                        </p:attrNameLst>
                                      </p:cBhvr>
                                      <p:to>
                                        <p:strVal val="visible"/>
                                      </p:to>
                                    </p:set>
                                    <p:animScale>
                                      <p:cBhvr>
                                        <p:cTn id="6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7"/>
                                        </p:tgtEl>
                                        <p:attrNameLst>
                                          <p:attrName>ppt_x</p:attrName>
                                          <p:attrName>ppt_y</p:attrName>
                                        </p:attrNameLst>
                                      </p:cBhvr>
                                    </p:animMotion>
                                    <p:animEffect transition="in" filter="fade">
                                      <p:cBhvr>
                                        <p:cTn id="7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p:bldP spid="12" grpId="0"/>
      <p:bldP spid="13" grpId="0" animBg="1"/>
      <p:bldP spid="14" grpId="0" animBg="1"/>
      <p:bldP spid="15" grpId="0" animBg="1"/>
      <p:bldP spid="16" grpId="0" animBg="1"/>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27784" y="2067570"/>
            <a:ext cx="6192688" cy="92333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TextBox 5"/>
          <p:cNvSpPr txBox="1"/>
          <p:nvPr/>
        </p:nvSpPr>
        <p:spPr>
          <a:xfrm>
            <a:off x="2411760" y="2118370"/>
            <a:ext cx="6552728" cy="830997"/>
          </a:xfrm>
          <a:prstGeom prst="rect">
            <a:avLst/>
          </a:prstGeom>
          <a:noFill/>
        </p:spPr>
        <p:txBody>
          <a:bodyPr vert="horz" wrap="square" rtlCol="0">
            <a:spAutoFit/>
          </a:bodyPr>
          <a:lstStyle/>
          <a:p>
            <a:pPr algn="ctr" fontAlgn="b"/>
            <a:r>
              <a:rPr lang="zh-CN" altLang="en-US" sz="4800" b="1" dirty="0">
                <a:solidFill>
                  <a:schemeClr val="bg1"/>
                </a:solidFill>
                <a:latin typeface="微软雅黑" panose="020B0503020204020204" pitchFamily="34" charset="-122"/>
                <a:ea typeface="微软雅黑" panose="020B0503020204020204" pitchFamily="34" charset="-122"/>
              </a:rPr>
              <a:t>调研成果及改进的措施</a:t>
            </a:r>
          </a:p>
        </p:txBody>
      </p:sp>
      <p:sp>
        <p:nvSpPr>
          <p:cNvPr id="7" name="泪滴形 6"/>
          <p:cNvSpPr/>
          <p:nvPr/>
        </p:nvSpPr>
        <p:spPr>
          <a:xfrm>
            <a:off x="1475656" y="2067570"/>
            <a:ext cx="1043726" cy="1043726"/>
          </a:xfrm>
          <a:prstGeom prst="teardrop">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t>3</a:t>
            </a:r>
            <a:endParaRPr lang="zh-CN" altLang="en-US" sz="6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bwMode="auto">
          <a:xfrm>
            <a:off x="6497837" y="1715351"/>
            <a:ext cx="2322635" cy="2208761"/>
          </a:xfrm>
          <a:prstGeom prst="rect">
            <a:avLst/>
          </a:prstGeom>
          <a:solidFill>
            <a:schemeClr val="accent5">
              <a:lumMod val="75000"/>
            </a:schemeClr>
          </a:solidFill>
          <a:ln w="25400" cap="flat" cmpd="sng" algn="ctr">
            <a:noFill/>
            <a:prstDash val="solid"/>
            <a:headEnd type="none" w="med" len="med"/>
            <a:tailEnd type="none" w="med" len="med"/>
          </a:ln>
          <a:effectLst/>
        </p:spPr>
        <p:txBody>
          <a:bodyPr vert="horz" wrap="square" lIns="51458" tIns="25729" rIns="51458" bIns="25729" numCol="1" rtlCol="0" anchor="t" anchorCtr="0" compatLnSpc="1"/>
          <a:lstStyle/>
          <a:p>
            <a:pPr defTabSz="514350"/>
            <a:r>
              <a:rPr lang="en-US" altLang="zh-CN" sz="6000" b="1" kern="0" dirty="0">
                <a:solidFill>
                  <a:srgbClr val="FFC000"/>
                </a:solidFill>
                <a:latin typeface="Segoe UI Light" panose="020B0502040204020203" pitchFamily="34" charset="0"/>
                <a:ea typeface="+mn-ea"/>
              </a:rPr>
              <a:t> </a:t>
            </a:r>
          </a:p>
          <a:p>
            <a:pPr defTabSz="514350"/>
            <a:endParaRPr lang="en-US" altLang="zh-CN" sz="6000" b="1" kern="0" dirty="0">
              <a:solidFill>
                <a:srgbClr val="FFC000"/>
              </a:solidFill>
              <a:latin typeface="Segoe UI Light" panose="020B0502040204020203" pitchFamily="34" charset="0"/>
              <a:ea typeface="+mn-ea"/>
            </a:endParaRPr>
          </a:p>
          <a:p>
            <a:pPr defTabSz="514350"/>
            <a:endParaRPr lang="en-US" altLang="zh-CN" sz="6000" b="1" kern="0" dirty="0">
              <a:solidFill>
                <a:srgbClr val="FFC000"/>
              </a:solidFill>
              <a:latin typeface="Segoe UI Light" panose="020B0502040204020203" pitchFamily="34" charset="0"/>
              <a:ea typeface="+mn-ea"/>
            </a:endParaRPr>
          </a:p>
          <a:p>
            <a:pPr defTabSz="514350"/>
            <a:endParaRPr lang="en-US" altLang="zh-CN" sz="6000" b="1" kern="0" dirty="0">
              <a:solidFill>
                <a:srgbClr val="FFC000"/>
              </a:solidFill>
              <a:latin typeface="Segoe UI Light" panose="020B0502040204020203" pitchFamily="34" charset="0"/>
              <a:ea typeface="+mn-ea"/>
            </a:endParaRPr>
          </a:p>
          <a:p>
            <a:pPr defTabSz="514350"/>
            <a:endParaRPr lang="en-US" altLang="zh-CN" sz="6000" b="1" kern="0" dirty="0">
              <a:solidFill>
                <a:srgbClr val="FFC000"/>
              </a:solidFill>
              <a:latin typeface="Segoe UI Light" panose="020B0502040204020203" pitchFamily="34" charset="0"/>
              <a:ea typeface="+mn-ea"/>
            </a:endParaRPr>
          </a:p>
          <a:p>
            <a:pPr defTabSz="514350"/>
            <a:endParaRPr lang="en-US" altLang="zh-CN" sz="6000" b="1" kern="0" dirty="0">
              <a:solidFill>
                <a:srgbClr val="FFC000"/>
              </a:solidFill>
              <a:latin typeface="Segoe UI Light" panose="020B0502040204020203" pitchFamily="34" charset="0"/>
              <a:ea typeface="+mn-ea"/>
            </a:endParaRPr>
          </a:p>
        </p:txBody>
      </p:sp>
      <p:sp>
        <p:nvSpPr>
          <p:cNvPr id="5" name="Rectangle 3"/>
          <p:cNvSpPr/>
          <p:nvPr/>
        </p:nvSpPr>
        <p:spPr bwMode="auto">
          <a:xfrm>
            <a:off x="3561997" y="1715351"/>
            <a:ext cx="2322635" cy="2208761"/>
          </a:xfrm>
          <a:prstGeom prst="rect">
            <a:avLst/>
          </a:prstGeom>
          <a:solidFill>
            <a:srgbClr val="ED5326"/>
          </a:solidFill>
          <a:ln w="25400" cap="flat" cmpd="sng" algn="ctr">
            <a:noFill/>
            <a:prstDash val="solid"/>
            <a:headEnd type="none" w="med" len="med"/>
            <a:tailEnd type="none" w="med" len="med"/>
          </a:ln>
          <a:effectLst/>
        </p:spPr>
        <p:txBody>
          <a:bodyPr vert="horz" wrap="square" lIns="51458" tIns="25729" rIns="51458" bIns="25729" numCol="1" rtlCol="0" anchor="t" anchorCtr="0" compatLnSpc="1"/>
          <a:lstStyle/>
          <a:p>
            <a:pPr marL="0" marR="0" lvl="0" indent="0" defTabSz="514350" eaLnBrk="1" fontAlgn="auto" latinLnBrk="0" hangingPunct="1">
              <a:lnSpc>
                <a:spcPct val="100000"/>
              </a:lnSpc>
              <a:spcBef>
                <a:spcPts val="0"/>
              </a:spcBef>
              <a:spcAft>
                <a:spcPts val="0"/>
              </a:spcAft>
              <a:buClrTx/>
              <a:buSzTx/>
              <a:buFontTx/>
              <a:buNone/>
              <a:defRPr/>
            </a:pPr>
            <a:endPar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endParaRPr>
          </a:p>
          <a:p>
            <a:pPr marL="0" marR="0" lvl="0" indent="0" defTabSz="514350" eaLnBrk="1" fontAlgn="auto" latinLnBrk="0" hangingPunct="1">
              <a:lnSpc>
                <a:spcPct val="100000"/>
              </a:lnSpc>
              <a:spcBef>
                <a:spcPts val="0"/>
              </a:spcBef>
              <a:spcAft>
                <a:spcPts val="0"/>
              </a:spcAft>
              <a:buClrTx/>
              <a:buSzTx/>
              <a:buFontTx/>
              <a:buNone/>
              <a:defRPr/>
            </a:pPr>
            <a:endPar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endParaRPr>
          </a:p>
          <a:p>
            <a:pPr marL="0" marR="0" lvl="0" indent="0" defTabSz="514350" eaLnBrk="1" fontAlgn="auto" latinLnBrk="0" hangingPunct="1">
              <a:lnSpc>
                <a:spcPct val="100000"/>
              </a:lnSpc>
              <a:spcBef>
                <a:spcPts val="0"/>
              </a:spcBef>
              <a:spcAft>
                <a:spcPts val="0"/>
              </a:spcAft>
              <a:buClrTx/>
              <a:buSzTx/>
              <a:buFontTx/>
              <a:buNone/>
              <a:defRPr/>
            </a:pPr>
            <a:endPar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endParaRPr>
          </a:p>
          <a:p>
            <a:pPr marL="0" marR="0" lvl="0" indent="0" defTabSz="514350" eaLnBrk="1" fontAlgn="auto" latinLnBrk="0" hangingPunct="1">
              <a:lnSpc>
                <a:spcPct val="100000"/>
              </a:lnSpc>
              <a:spcBef>
                <a:spcPts val="0"/>
              </a:spcBef>
              <a:spcAft>
                <a:spcPts val="0"/>
              </a:spcAft>
              <a:buClrTx/>
              <a:buSzTx/>
              <a:buFontTx/>
              <a:buNone/>
              <a:defRPr/>
            </a:pPr>
            <a:endPar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endParaRPr>
          </a:p>
          <a:p>
            <a:pPr marL="0" marR="0" lvl="0" indent="0" defTabSz="514350" eaLnBrk="1" fontAlgn="auto" latinLnBrk="0" hangingPunct="1">
              <a:lnSpc>
                <a:spcPct val="100000"/>
              </a:lnSpc>
              <a:spcBef>
                <a:spcPts val="0"/>
              </a:spcBef>
              <a:spcAft>
                <a:spcPts val="0"/>
              </a:spcAft>
              <a:buClrTx/>
              <a:buSzTx/>
              <a:buFontTx/>
              <a:buNone/>
              <a:defRPr/>
            </a:pPr>
            <a:endParaRPr kumimoji="0" lang="en-US" altLang="zh-CN" sz="1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endParaRPr>
          </a:p>
        </p:txBody>
      </p:sp>
      <p:sp>
        <p:nvSpPr>
          <p:cNvPr id="6" name="TextBox 5"/>
          <p:cNvSpPr txBox="1"/>
          <p:nvPr/>
        </p:nvSpPr>
        <p:spPr>
          <a:xfrm>
            <a:off x="3828250" y="1966498"/>
            <a:ext cx="1790129" cy="984885"/>
          </a:xfrm>
          <a:prstGeom prst="rect">
            <a:avLst/>
          </a:prstGeom>
          <a:noFill/>
        </p:spPr>
        <p:txBody>
          <a:bodyPr wrap="square" lIns="0" tIns="0" rIns="0" bIns="0" rtlCol="0">
            <a:spAutoFit/>
          </a:bodyPr>
          <a:lstStyle/>
          <a:p>
            <a:pPr defTabSz="685165" fontAlgn="auto">
              <a:spcBef>
                <a:spcPts val="0"/>
              </a:spcBef>
              <a:spcAft>
                <a:spcPts val="0"/>
              </a:spcAft>
            </a:pPr>
            <a:r>
              <a:rPr lang="en-US" altLang="zh-CN" sz="1600" b="1" dirty="0">
                <a:solidFill>
                  <a:schemeClr val="bg1">
                    <a:alpha val="99000"/>
                  </a:schemeClr>
                </a:solidFill>
                <a:latin typeface="微软雅黑" panose="020B0503020204020204" pitchFamily="34" charset="-122"/>
                <a:ea typeface="微软雅黑" panose="020B0503020204020204" pitchFamily="34" charset="-122"/>
              </a:rPr>
              <a:t>(1) </a:t>
            </a:r>
            <a:r>
              <a:rPr lang="zh-CN" altLang="en-US" sz="1600" b="1" dirty="0">
                <a:solidFill>
                  <a:schemeClr val="bg1">
                    <a:alpha val="99000"/>
                  </a:schemeClr>
                </a:solidFill>
                <a:latin typeface="微软雅黑" panose="020B0503020204020204" pitchFamily="34" charset="-122"/>
                <a:ea typeface="微软雅黑" panose="020B0503020204020204" pitchFamily="34" charset="-122"/>
              </a:rPr>
              <a:t>通过此次调研，了解到对标工程认证标准，理论和实践存在的不足。</a:t>
            </a:r>
          </a:p>
        </p:txBody>
      </p:sp>
      <p:sp>
        <p:nvSpPr>
          <p:cNvPr id="7" name="TextBox 6"/>
          <p:cNvSpPr txBox="1"/>
          <p:nvPr/>
        </p:nvSpPr>
        <p:spPr>
          <a:xfrm>
            <a:off x="6660232" y="1966498"/>
            <a:ext cx="2125190" cy="1969770"/>
          </a:xfrm>
          <a:prstGeom prst="rect">
            <a:avLst/>
          </a:prstGeom>
          <a:noFill/>
        </p:spPr>
        <p:txBody>
          <a:bodyPr wrap="square" lIns="0" tIns="0" rIns="0" bIns="0" rtlCol="0">
            <a:spAutoFit/>
          </a:bodyPr>
          <a:lstStyle/>
          <a:p>
            <a:pPr defTabSz="685165" fontAlgn="auto">
              <a:spcBef>
                <a:spcPts val="0"/>
              </a:spcBef>
              <a:spcAft>
                <a:spcPts val="0"/>
              </a:spcAft>
            </a:pPr>
            <a:r>
              <a:rPr lang="en-US" altLang="zh-CN" sz="1600" b="1" dirty="0">
                <a:solidFill>
                  <a:schemeClr val="bg1">
                    <a:alpha val="99000"/>
                  </a:schemeClr>
                </a:solidFill>
                <a:latin typeface="微软雅黑" panose="020B0503020204020204" pitchFamily="34" charset="-122"/>
                <a:ea typeface="微软雅黑" panose="020B0503020204020204" pitchFamily="34" charset="-122"/>
              </a:rPr>
              <a:t>(3) </a:t>
            </a:r>
            <a:r>
              <a:rPr lang="zh-CN" altLang="en-US" sz="1600" b="1" dirty="0">
                <a:solidFill>
                  <a:schemeClr val="bg1">
                    <a:alpha val="99000"/>
                  </a:schemeClr>
                </a:solidFill>
                <a:latin typeface="微软雅黑" panose="020B0503020204020204" pitchFamily="34" charset="-122"/>
                <a:ea typeface="微软雅黑" panose="020B0503020204020204" pitchFamily="34" charset="-122"/>
              </a:rPr>
              <a:t>加强了与师生间的交流，师生为学院发展、制度建设、工程认证推进和课程改革等方面提供了很好的意见和建议，为工程教育认证背景下的课程教学改革提供了有效支撑。</a:t>
            </a:r>
          </a:p>
        </p:txBody>
      </p:sp>
      <p:sp>
        <p:nvSpPr>
          <p:cNvPr id="8" name="Rectangle 7"/>
          <p:cNvSpPr/>
          <p:nvPr/>
        </p:nvSpPr>
        <p:spPr bwMode="auto">
          <a:xfrm>
            <a:off x="542685" y="1715351"/>
            <a:ext cx="2372171" cy="2208761"/>
          </a:xfrm>
          <a:prstGeom prst="rect">
            <a:avLst/>
          </a:prstGeom>
          <a:solidFill>
            <a:srgbClr val="0070C0"/>
          </a:solidFill>
          <a:ln w="25400" cap="flat" cmpd="sng" algn="ctr">
            <a:noFill/>
            <a:prstDash val="solid"/>
            <a:headEnd type="none" w="med" len="med"/>
            <a:tailEnd type="none" w="med" len="med"/>
          </a:ln>
          <a:effectLst/>
        </p:spPr>
        <p:txBody>
          <a:bodyPr vert="horz" wrap="square" lIns="51458" tIns="25729" rIns="51458" bIns="25729" numCol="1" rtlCol="0" anchor="t" anchorCtr="0" compatLnSpc="1"/>
          <a:lstStyle/>
          <a:p>
            <a:pPr defTabSz="514350">
              <a:defRPr/>
            </a:pPr>
            <a:endParaRPr lang="en-US" altLang="zh-CN" sz="800" kern="0" dirty="0">
              <a:gradFill>
                <a:gsLst>
                  <a:gs pos="0">
                    <a:srgbClr val="FFFFFF"/>
                  </a:gs>
                  <a:gs pos="100000">
                    <a:srgbClr val="FFFFFF"/>
                  </a:gs>
                </a:gsLst>
                <a:lin ang="5400000" scaled="0"/>
              </a:gradFill>
              <a:latin typeface="Segoe UI Light" panose="020B0502040204020203" pitchFamily="34" charset="0"/>
              <a:ea typeface="+mn-ea"/>
            </a:endParaRPr>
          </a:p>
          <a:p>
            <a:pPr defTabSz="514350">
              <a:defRPr/>
            </a:pPr>
            <a:endParaRPr lang="en-US" altLang="zh-CN" sz="800" kern="0" dirty="0">
              <a:gradFill>
                <a:gsLst>
                  <a:gs pos="0">
                    <a:srgbClr val="FFFFFF"/>
                  </a:gs>
                  <a:gs pos="100000">
                    <a:srgbClr val="FFFFFF"/>
                  </a:gs>
                </a:gsLst>
                <a:lin ang="5400000" scaled="0"/>
              </a:gradFill>
              <a:latin typeface="Segoe UI Light" panose="020B0502040204020203" pitchFamily="34" charset="0"/>
              <a:ea typeface="+mn-ea"/>
            </a:endParaRPr>
          </a:p>
          <a:p>
            <a:pPr defTabSz="514350">
              <a:defRPr/>
            </a:pPr>
            <a:endParaRPr lang="en-US" altLang="zh-CN" sz="800" kern="0" dirty="0">
              <a:gradFill>
                <a:gsLst>
                  <a:gs pos="0">
                    <a:srgbClr val="FFFFFF"/>
                  </a:gs>
                  <a:gs pos="100000">
                    <a:srgbClr val="FFFFFF"/>
                  </a:gs>
                </a:gsLst>
                <a:lin ang="5400000" scaled="0"/>
              </a:gradFill>
              <a:latin typeface="Segoe UI Light" panose="020B0502040204020203" pitchFamily="34" charset="0"/>
              <a:ea typeface="+mn-ea"/>
            </a:endParaRPr>
          </a:p>
          <a:p>
            <a:pPr defTabSz="514350">
              <a:defRPr/>
            </a:pPr>
            <a:endParaRPr lang="en-US" altLang="zh-CN" sz="800" kern="0" dirty="0">
              <a:gradFill>
                <a:gsLst>
                  <a:gs pos="0">
                    <a:srgbClr val="FFFFFF"/>
                  </a:gs>
                  <a:gs pos="100000">
                    <a:srgbClr val="FFFFFF"/>
                  </a:gs>
                </a:gsLst>
                <a:lin ang="5400000" scaled="0"/>
              </a:gradFill>
              <a:latin typeface="Segoe UI Light" panose="020B0502040204020203" pitchFamily="34" charset="0"/>
              <a:ea typeface="+mn-ea"/>
            </a:endParaRPr>
          </a:p>
        </p:txBody>
      </p:sp>
      <p:sp>
        <p:nvSpPr>
          <p:cNvPr id="9" name="TextBox 8"/>
          <p:cNvSpPr txBox="1"/>
          <p:nvPr/>
        </p:nvSpPr>
        <p:spPr>
          <a:xfrm>
            <a:off x="833706" y="1966498"/>
            <a:ext cx="1790129" cy="1231106"/>
          </a:xfrm>
          <a:prstGeom prst="rect">
            <a:avLst/>
          </a:prstGeom>
          <a:noFill/>
        </p:spPr>
        <p:txBody>
          <a:bodyPr wrap="square" lIns="0" tIns="0" rIns="0" bIns="0" rtlCol="0">
            <a:spAutoFit/>
          </a:bodyPr>
          <a:lstStyle/>
          <a:p>
            <a:pPr defTabSz="685165" fontAlgn="auto">
              <a:spcBef>
                <a:spcPts val="0"/>
              </a:spcBef>
              <a:spcAft>
                <a:spcPts val="0"/>
              </a:spcAft>
            </a:pPr>
            <a:r>
              <a:rPr lang="en-US" altLang="zh-CN" sz="1600" b="1" dirty="0">
                <a:solidFill>
                  <a:schemeClr val="bg1">
                    <a:alpha val="99000"/>
                  </a:schemeClr>
                </a:solidFill>
                <a:latin typeface="微软雅黑" panose="020B0503020204020204" pitchFamily="34" charset="-122"/>
                <a:ea typeface="微软雅黑" panose="020B0503020204020204" pitchFamily="34" charset="-122"/>
              </a:rPr>
              <a:t>(2) </a:t>
            </a:r>
            <a:r>
              <a:rPr lang="zh-CN" altLang="en-US" sz="1600" b="1" dirty="0">
                <a:solidFill>
                  <a:schemeClr val="bg1">
                    <a:alpha val="99000"/>
                  </a:schemeClr>
                </a:solidFill>
                <a:latin typeface="微软雅黑" panose="020B0503020204020204" pitchFamily="34" charset="-122"/>
                <a:ea typeface="微软雅黑" panose="020B0503020204020204" pitchFamily="34" charset="-122"/>
              </a:rPr>
              <a:t>了解到认证通过院校及兄弟院校在课程改革、实验室管理方面好的做法，可以借鉴。</a:t>
            </a:r>
          </a:p>
        </p:txBody>
      </p:sp>
      <p:sp>
        <p:nvSpPr>
          <p:cNvPr id="10" name="手杖形箭头 9"/>
          <p:cNvSpPr/>
          <p:nvPr/>
        </p:nvSpPr>
        <p:spPr>
          <a:xfrm flipH="1">
            <a:off x="1477702" y="984340"/>
            <a:ext cx="3245611" cy="649024"/>
          </a:xfrm>
          <a:prstGeom prst="uturnArrow">
            <a:avLst>
              <a:gd name="adj1" fmla="val 23277"/>
              <a:gd name="adj2" fmla="val 25000"/>
              <a:gd name="adj3" fmla="val 28448"/>
              <a:gd name="adj4" fmla="val 37717"/>
              <a:gd name="adj5" fmla="val 99132"/>
            </a:avLst>
          </a:prstGeom>
          <a:solidFill>
            <a:srgbClr val="ED5326"/>
          </a:solidFill>
          <a:ln w="25400" cap="flat" cmpd="sng" algn="ctr">
            <a:noFill/>
            <a:prstDash val="solid"/>
          </a:ln>
          <a:effectLst/>
        </p:spPr>
        <p:txBody>
          <a:bodyPr bIns="91440" anchor="b"/>
          <a:lstStyle/>
          <a:p>
            <a:pPr algn="ctr" defTabSz="685165" fontAlgn="auto">
              <a:spcBef>
                <a:spcPts val="0"/>
              </a:spcBef>
              <a:spcAft>
                <a:spcPts val="0"/>
              </a:spcAft>
            </a:pPr>
            <a:endParaRPr lang="zh-CN" altLang="en-US" sz="2000" kern="0">
              <a:solidFill>
                <a:srgbClr val="FFFFFF"/>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1" name="手杖形箭头 10"/>
          <p:cNvSpPr/>
          <p:nvPr/>
        </p:nvSpPr>
        <p:spPr>
          <a:xfrm flipV="1">
            <a:off x="1496305" y="4081636"/>
            <a:ext cx="6316055" cy="594659"/>
          </a:xfrm>
          <a:prstGeom prst="uturnArrow">
            <a:avLst>
              <a:gd name="adj1" fmla="val 29328"/>
              <a:gd name="adj2" fmla="val 25000"/>
              <a:gd name="adj3" fmla="val 30212"/>
              <a:gd name="adj4" fmla="val 37717"/>
              <a:gd name="adj5" fmla="val 97354"/>
            </a:avLst>
          </a:prstGeom>
          <a:solidFill>
            <a:srgbClr val="00B0F0"/>
          </a:solidFill>
          <a:ln>
            <a:noFill/>
          </a:ln>
          <a:effectLst/>
        </p:spPr>
        <p:txBody>
          <a:bodyPr wrap="none" anchor="ctr"/>
          <a:lstStyle/>
          <a:p>
            <a:pPr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17" name="TextBox 16"/>
          <p:cNvSpPr txBox="1"/>
          <p:nvPr/>
        </p:nvSpPr>
        <p:spPr>
          <a:xfrm>
            <a:off x="6829648" y="145579"/>
            <a:ext cx="2088232"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调研成果</a:t>
            </a:r>
          </a:p>
        </p:txBody>
      </p:sp>
      <p:sp>
        <p:nvSpPr>
          <p:cNvPr id="18" name="TextBox 25">
            <a:extLst>
              <a:ext uri="{FF2B5EF4-FFF2-40B4-BE49-F238E27FC236}">
                <a16:creationId xmlns:a16="http://schemas.microsoft.com/office/drawing/2014/main" xmlns="" id="{F1B5CB78-121D-4575-A0E4-283011A22FE0}"/>
              </a:ext>
            </a:extLst>
          </p:cNvPr>
          <p:cNvSpPr txBox="1"/>
          <p:nvPr/>
        </p:nvSpPr>
        <p:spPr>
          <a:xfrm>
            <a:off x="1810296" y="99412"/>
            <a:ext cx="4849936" cy="461665"/>
          </a:xfrm>
          <a:prstGeom prst="rect">
            <a:avLst/>
          </a:prstGeom>
          <a:noFill/>
          <a:ln>
            <a:noFill/>
          </a:ln>
        </p:spPr>
        <p:txBody>
          <a:bodyPr wrap="square" rtlCol="0">
            <a:spAutoFit/>
          </a:bodyPr>
          <a:lstStyle/>
          <a:p>
            <a:r>
              <a:rPr lang="zh-CN" altLang="en-US" sz="2400" dirty="0">
                <a:solidFill>
                  <a:schemeClr val="tx2">
                    <a:lumMod val="75000"/>
                  </a:schemeClr>
                </a:solidFill>
                <a:ea typeface="微软雅黑" panose="020B0503020204020204" pitchFamily="34" charset="-122"/>
              </a:rPr>
              <a:t>通过校内外调研，形成以下成果：</a:t>
            </a:r>
          </a:p>
        </p:txBody>
      </p:sp>
    </p:spTree>
  </p:cSld>
  <p:clrMapOvr>
    <a:masterClrMapping/>
  </p:clrMapOvr>
  <mc:AlternateContent xmlns:mc="http://schemas.openxmlformats.org/markup-compatibility/2006" xmlns:p14="http://schemas.microsoft.com/office/powerpoint/2010/main">
    <mc:Choice Requires="p14">
      <p:transition spd="slow" p14:dur="160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750"/>
                                        <p:tgtEl>
                                          <p:spTgt spid="10"/>
                                        </p:tgtEl>
                                      </p:cBhvr>
                                    </p:animEffect>
                                  </p:childTnLst>
                                </p:cTn>
                              </p:par>
                            </p:childTnLst>
                          </p:cTn>
                        </p:par>
                        <p:par>
                          <p:cTn id="37" fill="hold">
                            <p:stCondLst>
                              <p:cond delay="225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750"/>
                                        <p:tgtEl>
                                          <p:spTgt spid="11"/>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animBg="1"/>
      <p:bldP spid="11"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17"/>
          <p:cNvSpPr/>
          <p:nvPr/>
        </p:nvSpPr>
        <p:spPr>
          <a:xfrm>
            <a:off x="4708728" y="95388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00B0F0"/>
          </a:solidFill>
          <a:ln w="25400" cap="flat" cmpd="sng" algn="ctr">
            <a:solidFill>
              <a:schemeClr val="bg1">
                <a:lumMod val="65000"/>
              </a:schemeClr>
            </a:solidFill>
            <a:prstDash val="solid"/>
          </a:ln>
          <a:effectLst/>
        </p:spPr>
        <p:txBody>
          <a:bodyPr spcFirstLastPara="0" vert="horz" wrap="square" lIns="295680" tIns="326199" rIns="295681" bIns="326198" numCol="1" spcCol="1270" anchor="ctr" anchorCtr="0">
            <a:noAutofit/>
          </a:bodyPr>
          <a:lstStyle/>
          <a:p>
            <a:pPr algn="ctr" defTabSz="1066800">
              <a:lnSpc>
                <a:spcPct val="90000"/>
              </a:lnSpc>
              <a:spcAft>
                <a:spcPct val="35000"/>
              </a:spcAft>
              <a:defRPr/>
            </a:pPr>
            <a:r>
              <a:rPr lang="en-US" altLang="zh-CN" sz="1400" kern="0" dirty="0">
                <a:solidFill>
                  <a:schemeClr val="bg1"/>
                </a:solidFill>
                <a:ea typeface="微软雅黑" panose="020B0503020204020204" pitchFamily="34" charset="-122"/>
              </a:rPr>
              <a:t>(2)</a:t>
            </a:r>
            <a:r>
              <a:rPr lang="zh-CN" altLang="en-US" sz="1400" kern="0" dirty="0">
                <a:solidFill>
                  <a:schemeClr val="bg1"/>
                </a:solidFill>
                <a:ea typeface="微软雅黑" panose="020B0503020204020204" pitchFamily="34" charset="-122"/>
              </a:rPr>
              <a:t>引入多种手段进行教学；</a:t>
            </a:r>
          </a:p>
        </p:txBody>
      </p:sp>
      <p:sp>
        <p:nvSpPr>
          <p:cNvPr id="19" name="任意多边形 18"/>
          <p:cNvSpPr/>
          <p:nvPr/>
        </p:nvSpPr>
        <p:spPr>
          <a:xfrm>
            <a:off x="6059130" y="1255177"/>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a:noFill/>
          <a:ln>
            <a:noFill/>
          </a:ln>
          <a:effectLst/>
        </p:spPr>
        <p:txBody>
          <a:bodyPr spcFirstLastPara="0" vert="horz" wrap="square" lIns="137160" tIns="137160" rIns="137160" bIns="137160" numCol="1" spcCol="1270" anchor="ctr" anchorCtr="0">
            <a:noAutofit/>
          </a:bodyPr>
          <a:lstStyle/>
          <a:p>
            <a:pPr defTabSz="1600200">
              <a:lnSpc>
                <a:spcPct val="90000"/>
              </a:lnSpc>
              <a:spcAft>
                <a:spcPct val="35000"/>
              </a:spcAft>
              <a:defRPr/>
            </a:pPr>
            <a:endParaRPr lang="zh-CN" altLang="en-US" sz="3600" kern="0" dirty="0">
              <a:solidFill>
                <a:srgbClr val="0070C0"/>
              </a:solidFill>
              <a:ea typeface="微软雅黑" panose="020B0503020204020204" pitchFamily="34" charset="-122"/>
            </a:endParaRPr>
          </a:p>
        </p:txBody>
      </p:sp>
      <p:sp>
        <p:nvSpPr>
          <p:cNvPr id="20" name="任意多边形 19"/>
          <p:cNvSpPr/>
          <p:nvPr/>
        </p:nvSpPr>
        <p:spPr>
          <a:xfrm>
            <a:off x="3293248" y="939527"/>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00B0F0"/>
          </a:solidFill>
          <a:ln w="12700" cap="flat" cmpd="sng" algn="ctr">
            <a:solidFill>
              <a:sysClr val="window" lastClr="FFFFFF">
                <a:lumMod val="65000"/>
              </a:sysClr>
            </a:solidFill>
            <a:prstDash val="solid"/>
          </a:ln>
          <a:effectLst/>
        </p:spPr>
        <p:txBody>
          <a:bodyPr spcFirstLastPara="0" vert="horz" wrap="square" lIns="204240" tIns="234759" rIns="204241" bIns="234758" numCol="1" spcCol="1270" anchor="ctr" anchorCtr="0">
            <a:noAutofit/>
          </a:bodyPr>
          <a:lstStyle/>
          <a:p>
            <a:pPr lvl="0" algn="ctr" defTabSz="1600200">
              <a:lnSpc>
                <a:spcPct val="90000"/>
              </a:lnSpc>
              <a:spcAft>
                <a:spcPct val="35000"/>
              </a:spcAft>
              <a:defRPr/>
            </a:pPr>
            <a:r>
              <a:rPr lang="en-US" altLang="zh-CN" sz="1200" kern="0" dirty="0">
                <a:solidFill>
                  <a:schemeClr val="bg1"/>
                </a:solidFill>
                <a:ea typeface="微软雅黑" panose="020B0503020204020204" pitchFamily="34" charset="-122"/>
              </a:rPr>
              <a:t>(1)</a:t>
            </a:r>
            <a:r>
              <a:rPr lang="zh-CN" altLang="en-US" sz="1200" kern="0" dirty="0">
                <a:solidFill>
                  <a:schemeClr val="bg1"/>
                </a:solidFill>
                <a:ea typeface="微软雅黑" panose="020B0503020204020204" pitchFamily="34" charset="-122"/>
              </a:rPr>
              <a:t>形成较好的教学考核机制，并将教学纳入与科研一样的考核，不能唯科研论；</a:t>
            </a:r>
            <a:endParaRPr kumimoji="0" lang="zh-CN" altLang="en-US" sz="1200" b="0"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1" name="任意多边形 20"/>
          <p:cNvSpPr/>
          <p:nvPr/>
        </p:nvSpPr>
        <p:spPr>
          <a:xfrm>
            <a:off x="6118786" y="939527"/>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00B0F0"/>
          </a:solidFill>
          <a:ln w="25400" cap="flat" cmpd="sng" algn="ctr">
            <a:solidFill>
              <a:schemeClr val="bg1">
                <a:lumMod val="75000"/>
              </a:schemeClr>
            </a:solidFill>
            <a:prstDash val="solid"/>
          </a:ln>
          <a:effectLst/>
        </p:spPr>
        <p:txBody>
          <a:bodyPr spcFirstLastPara="0" vert="horz" wrap="square" lIns="295680" tIns="326199" rIns="295681" bIns="326198" numCol="1" spcCol="1270" anchor="ctr" anchorCtr="0">
            <a:noAutofit/>
          </a:bodyPr>
          <a:lstStyle/>
          <a:p>
            <a:pPr algn="ctr" defTabSz="1066800">
              <a:lnSpc>
                <a:spcPct val="90000"/>
              </a:lnSpc>
              <a:spcAft>
                <a:spcPct val="35000"/>
              </a:spcAft>
              <a:defRPr/>
            </a:pPr>
            <a:r>
              <a:rPr lang="en-US" altLang="zh-CN" sz="1400" kern="0" dirty="0">
                <a:solidFill>
                  <a:schemeClr val="bg1"/>
                </a:solidFill>
                <a:ea typeface="微软雅黑" panose="020B0503020204020204" pitchFamily="34" charset="-122"/>
              </a:rPr>
              <a:t>(3)</a:t>
            </a:r>
            <a:r>
              <a:rPr lang="zh-CN" altLang="en-US" sz="1400" kern="0" dirty="0">
                <a:solidFill>
                  <a:schemeClr val="bg1"/>
                </a:solidFill>
                <a:ea typeface="微软雅黑" panose="020B0503020204020204" pitchFamily="34" charset="-122"/>
              </a:rPr>
              <a:t>减轻教学工作量同时提升质量；</a:t>
            </a:r>
          </a:p>
        </p:txBody>
      </p:sp>
      <p:sp>
        <p:nvSpPr>
          <p:cNvPr id="22" name="任意多边形 21"/>
          <p:cNvSpPr/>
          <p:nvPr/>
        </p:nvSpPr>
        <p:spPr>
          <a:xfrm>
            <a:off x="4008219" y="2236300"/>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0070C0"/>
          </a:solidFill>
          <a:ln w="12700" cap="flat" cmpd="sng" algn="ctr">
            <a:solidFill>
              <a:schemeClr val="bg1">
                <a:lumMod val="75000"/>
              </a:schemeClr>
            </a:solidFill>
            <a:prstDash val="solid"/>
          </a:ln>
          <a:effectLst/>
        </p:spPr>
        <p:txBody>
          <a:bodyPr spcFirstLastPara="0" vert="horz" wrap="square" lIns="204240" tIns="234759" rIns="204241" bIns="234758" numCol="1" spcCol="1270" anchor="ctr" anchorCtr="0">
            <a:noAutofit/>
          </a:bodyPr>
          <a:lstStyle/>
          <a:p>
            <a:pPr lvl="0" algn="ctr" defTabSz="1600200">
              <a:lnSpc>
                <a:spcPct val="90000"/>
              </a:lnSpc>
              <a:spcAft>
                <a:spcPct val="35000"/>
              </a:spcAft>
              <a:defRPr/>
            </a:pPr>
            <a:r>
              <a:rPr lang="en-US" altLang="zh-CN" sz="1400" kern="0" dirty="0">
                <a:solidFill>
                  <a:schemeClr val="bg1"/>
                </a:solidFill>
                <a:ea typeface="微软雅黑" panose="020B0503020204020204" pitchFamily="34" charset="-122"/>
              </a:rPr>
              <a:t>(4)</a:t>
            </a:r>
            <a:r>
              <a:rPr lang="zh-CN" altLang="en-US" sz="1400" kern="0" dirty="0">
                <a:solidFill>
                  <a:schemeClr val="bg1"/>
                </a:solidFill>
                <a:ea typeface="微软雅黑" panose="020B0503020204020204" pitchFamily="34" charset="-122"/>
              </a:rPr>
              <a:t>多进行小班授课，多进行交流互动；</a:t>
            </a:r>
            <a:endParaRPr kumimoji="0" lang="zh-CN" altLang="en-US" sz="1400" b="0"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3" name="任意多边形 22"/>
          <p:cNvSpPr/>
          <p:nvPr/>
        </p:nvSpPr>
        <p:spPr>
          <a:xfrm>
            <a:off x="4733133" y="3511268"/>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4">
              <a:lumMod val="75000"/>
            </a:schemeClr>
          </a:solidFill>
          <a:ln w="25400" cap="flat" cmpd="sng" algn="ctr">
            <a:solidFill>
              <a:schemeClr val="bg1">
                <a:lumMod val="75000"/>
              </a:schemeClr>
            </a:solidFill>
            <a:prstDash val="solid"/>
          </a:ln>
          <a:effectLst/>
        </p:spPr>
        <p:txBody>
          <a:bodyPr spcFirstLastPara="0" vert="horz" wrap="square" lIns="295680" tIns="326199" rIns="295681" bIns="326198" numCol="1" spcCol="1270" anchor="ctr" anchorCtr="0">
            <a:noAutofit/>
          </a:bodyPr>
          <a:lstStyle/>
          <a:p>
            <a:pPr algn="ctr" defTabSz="1066800">
              <a:lnSpc>
                <a:spcPct val="90000"/>
              </a:lnSpc>
              <a:spcAft>
                <a:spcPct val="35000"/>
              </a:spcAft>
              <a:defRPr/>
            </a:pPr>
            <a:r>
              <a:rPr lang="en-US" altLang="zh-CN" sz="1400" kern="0" dirty="0">
                <a:solidFill>
                  <a:schemeClr val="bg1"/>
                </a:solidFill>
                <a:ea typeface="微软雅黑" panose="020B0503020204020204" pitchFamily="34" charset="-122"/>
              </a:rPr>
              <a:t>(7)</a:t>
            </a:r>
            <a:r>
              <a:rPr lang="zh-CN" altLang="en-US" sz="1400" kern="0" dirty="0">
                <a:solidFill>
                  <a:schemeClr val="bg1"/>
                </a:solidFill>
                <a:ea typeface="微软雅黑" panose="020B0503020204020204" pitchFamily="34" charset="-122"/>
              </a:rPr>
              <a:t>大部分师生认为学校非常重视工程教育认证；</a:t>
            </a:r>
          </a:p>
        </p:txBody>
      </p:sp>
      <p:sp>
        <p:nvSpPr>
          <p:cNvPr id="24" name="任意多边形 23"/>
          <p:cNvSpPr/>
          <p:nvPr/>
        </p:nvSpPr>
        <p:spPr>
          <a:xfrm>
            <a:off x="6059130" y="3812563"/>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a:noFill/>
          <a:ln>
            <a:noFill/>
          </a:ln>
          <a:effectLst/>
        </p:spPr>
        <p:txBody>
          <a:bodyPr spcFirstLastPara="0" vert="horz" wrap="square" lIns="137160" tIns="137160" rIns="137160" bIns="137160" numCol="1" spcCol="1270" anchor="ctr" anchorCtr="0">
            <a:noAutofit/>
          </a:bodyPr>
          <a:lstStyle/>
          <a:p>
            <a:pPr defTabSz="1600200">
              <a:lnSpc>
                <a:spcPct val="90000"/>
              </a:lnSpc>
              <a:spcAft>
                <a:spcPct val="35000"/>
              </a:spcAft>
              <a:defRPr/>
            </a:pPr>
            <a:endParaRPr lang="zh-CN" altLang="en-US" sz="3600" kern="0" dirty="0">
              <a:solidFill>
                <a:srgbClr val="0070C0"/>
              </a:solidFill>
              <a:ea typeface="微软雅黑" panose="020B0503020204020204" pitchFamily="34" charset="-122"/>
            </a:endParaRPr>
          </a:p>
        </p:txBody>
      </p:sp>
      <p:sp>
        <p:nvSpPr>
          <p:cNvPr id="25" name="任意多边形 24"/>
          <p:cNvSpPr/>
          <p:nvPr/>
        </p:nvSpPr>
        <p:spPr>
          <a:xfrm>
            <a:off x="3293248" y="3511268"/>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4">
              <a:lumMod val="75000"/>
            </a:schemeClr>
          </a:solidFill>
          <a:ln w="12700" cap="flat" cmpd="sng" algn="ctr">
            <a:solidFill>
              <a:schemeClr val="bg1">
                <a:lumMod val="75000"/>
              </a:schemeClr>
            </a:solidFill>
            <a:prstDash val="solid"/>
          </a:ln>
          <a:effectLst/>
        </p:spPr>
        <p:txBody>
          <a:bodyPr spcFirstLastPara="0" vert="horz" wrap="square" lIns="204240" tIns="234759" rIns="204241" bIns="234758" numCol="1" spcCol="1270" anchor="ctr" anchorCtr="0">
            <a:noAutofit/>
          </a:bodyPr>
          <a:lstStyle/>
          <a:p>
            <a:pPr algn="ctr" defTabSz="1066800">
              <a:lnSpc>
                <a:spcPct val="90000"/>
              </a:lnSpc>
              <a:spcAft>
                <a:spcPct val="35000"/>
              </a:spcAft>
              <a:defRPr/>
            </a:pPr>
            <a:r>
              <a:rPr lang="en-US" altLang="zh-CN" sz="1400" kern="0" dirty="0">
                <a:solidFill>
                  <a:schemeClr val="bg1"/>
                </a:solidFill>
                <a:ea typeface="微软雅黑" panose="020B0503020204020204" pitchFamily="34" charset="-122"/>
              </a:rPr>
              <a:t>(6)</a:t>
            </a:r>
            <a:r>
              <a:rPr lang="zh-CN" altLang="en-US" sz="1400" kern="0" dirty="0">
                <a:solidFill>
                  <a:schemeClr val="bg1"/>
                </a:solidFill>
                <a:ea typeface="微软雅黑" panose="020B0503020204020204" pitchFamily="34" charset="-122"/>
              </a:rPr>
              <a:t>注重理论与实践结合</a:t>
            </a:r>
          </a:p>
        </p:txBody>
      </p:sp>
      <p:sp>
        <p:nvSpPr>
          <p:cNvPr id="26" name="TextBox 25"/>
          <p:cNvSpPr txBox="1"/>
          <p:nvPr/>
        </p:nvSpPr>
        <p:spPr>
          <a:xfrm>
            <a:off x="692864" y="939527"/>
            <a:ext cx="2492284" cy="830997"/>
          </a:xfrm>
          <a:prstGeom prst="rect">
            <a:avLst/>
          </a:prstGeom>
          <a:noFill/>
          <a:ln>
            <a:noFill/>
          </a:ln>
        </p:spPr>
        <p:txBody>
          <a:bodyPr wrap="square" rtlCol="0">
            <a:spAutoFit/>
          </a:bodyPr>
          <a:lstStyle/>
          <a:p>
            <a:r>
              <a:rPr lang="zh-CN" altLang="en-US" sz="2400" dirty="0">
                <a:solidFill>
                  <a:schemeClr val="tx2">
                    <a:lumMod val="75000"/>
                  </a:schemeClr>
                </a:solidFill>
                <a:ea typeface="微软雅黑" panose="020B0503020204020204" pitchFamily="34" charset="-122"/>
              </a:rPr>
              <a:t>主要的意见和</a:t>
            </a:r>
            <a:endParaRPr lang="en-US" altLang="zh-CN" sz="2400" dirty="0">
              <a:solidFill>
                <a:schemeClr val="tx2">
                  <a:lumMod val="75000"/>
                </a:schemeClr>
              </a:solidFill>
              <a:ea typeface="微软雅黑" panose="020B0503020204020204" pitchFamily="34" charset="-122"/>
            </a:endParaRPr>
          </a:p>
          <a:p>
            <a:r>
              <a:rPr lang="zh-CN" altLang="en-US" sz="2400" dirty="0">
                <a:solidFill>
                  <a:schemeClr val="tx2">
                    <a:lumMod val="75000"/>
                  </a:schemeClr>
                </a:solidFill>
                <a:ea typeface="微软雅黑" panose="020B0503020204020204" pitchFamily="34" charset="-122"/>
              </a:rPr>
              <a:t>建议如下：</a:t>
            </a:r>
          </a:p>
        </p:txBody>
      </p:sp>
      <p:sp>
        <p:nvSpPr>
          <p:cNvPr id="32" name="TextBox 31"/>
          <p:cNvSpPr txBox="1"/>
          <p:nvPr/>
        </p:nvSpPr>
        <p:spPr>
          <a:xfrm>
            <a:off x="6660232" y="145579"/>
            <a:ext cx="2257648"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调研成果及改进措施</a:t>
            </a:r>
          </a:p>
        </p:txBody>
      </p:sp>
      <p:sp>
        <p:nvSpPr>
          <p:cNvPr id="17" name="任意多边形 22">
            <a:extLst>
              <a:ext uri="{FF2B5EF4-FFF2-40B4-BE49-F238E27FC236}">
                <a16:creationId xmlns:a16="http://schemas.microsoft.com/office/drawing/2014/main" xmlns="" id="{C97F476B-A70B-4FBA-88ED-843FC09CAFA5}"/>
              </a:ext>
            </a:extLst>
          </p:cNvPr>
          <p:cNvSpPr/>
          <p:nvPr/>
        </p:nvSpPr>
        <p:spPr>
          <a:xfrm>
            <a:off x="5433642" y="2217895"/>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0070C0"/>
          </a:solidFill>
          <a:ln w="25400" cap="flat" cmpd="sng" algn="ctr">
            <a:solidFill>
              <a:schemeClr val="bg1">
                <a:lumMod val="75000"/>
              </a:schemeClr>
            </a:solidFill>
            <a:prstDash val="solid"/>
          </a:ln>
          <a:effectLst/>
        </p:spPr>
        <p:txBody>
          <a:bodyPr spcFirstLastPara="0" vert="horz" wrap="square" lIns="295680" tIns="326199" rIns="295681" bIns="326198" numCol="1" spcCol="1270" anchor="ctr" anchorCtr="0">
            <a:noAutofit/>
          </a:bodyPr>
          <a:lstStyle/>
          <a:p>
            <a:pPr lvl="0" algn="ctr" defTabSz="1600200">
              <a:lnSpc>
                <a:spcPct val="90000"/>
              </a:lnSpc>
              <a:spcAft>
                <a:spcPct val="35000"/>
              </a:spcAft>
              <a:defRPr/>
            </a:pPr>
            <a:r>
              <a:rPr lang="en-US" altLang="zh-CN" sz="1400" kern="0" dirty="0">
                <a:solidFill>
                  <a:schemeClr val="bg1"/>
                </a:solidFill>
                <a:ea typeface="微软雅黑" panose="020B0503020204020204" pitchFamily="34" charset="-122"/>
              </a:rPr>
              <a:t>(5)</a:t>
            </a:r>
            <a:r>
              <a:rPr lang="zh-CN" altLang="en-US" sz="1400" kern="0" dirty="0">
                <a:solidFill>
                  <a:schemeClr val="bg1"/>
                </a:solidFill>
                <a:ea typeface="微软雅黑" panose="020B0503020204020204" pitchFamily="34" charset="-122"/>
              </a:rPr>
              <a:t>教学过程中充分调动学生的潜力；</a:t>
            </a:r>
          </a:p>
        </p:txBody>
      </p:sp>
      <p:sp>
        <p:nvSpPr>
          <p:cNvPr id="33" name="任意多边形 24">
            <a:extLst>
              <a:ext uri="{FF2B5EF4-FFF2-40B4-BE49-F238E27FC236}">
                <a16:creationId xmlns:a16="http://schemas.microsoft.com/office/drawing/2014/main" xmlns="" id="{81D9096E-A032-4168-B60B-A346E3A4F7E2}"/>
              </a:ext>
            </a:extLst>
          </p:cNvPr>
          <p:cNvSpPr/>
          <p:nvPr/>
        </p:nvSpPr>
        <p:spPr>
          <a:xfrm>
            <a:off x="6158556" y="3481907"/>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4">
              <a:lumMod val="75000"/>
            </a:schemeClr>
          </a:solidFill>
          <a:ln w="12700" cap="flat" cmpd="sng" algn="ctr">
            <a:solidFill>
              <a:schemeClr val="bg1">
                <a:lumMod val="75000"/>
              </a:schemeClr>
            </a:solidFill>
            <a:prstDash val="solid"/>
          </a:ln>
          <a:effectLst/>
        </p:spPr>
        <p:txBody>
          <a:bodyPr spcFirstLastPara="0" vert="horz" wrap="square" lIns="204240" tIns="234759" rIns="204241" bIns="234758" numCol="1" spcCol="1270" anchor="ctr" anchorCtr="0">
            <a:noAutofit/>
          </a:bodyPr>
          <a:lstStyle/>
          <a:p>
            <a:pPr lvl="0" algn="ctr" defTabSz="1600200">
              <a:lnSpc>
                <a:spcPct val="90000"/>
              </a:lnSpc>
              <a:spcAft>
                <a:spcPct val="35000"/>
              </a:spcAft>
              <a:defRPr/>
            </a:pPr>
            <a:r>
              <a:rPr lang="en-US" altLang="zh-CN" sz="1400" kern="0" dirty="0">
                <a:solidFill>
                  <a:schemeClr val="bg1"/>
                </a:solidFill>
                <a:ea typeface="微软雅黑" panose="020B0503020204020204" pitchFamily="34" charset="-122"/>
              </a:rPr>
              <a:t>(8)</a:t>
            </a:r>
            <a:r>
              <a:rPr lang="zh-CN" altLang="en-US" sz="1400" kern="0" dirty="0">
                <a:solidFill>
                  <a:schemeClr val="bg1"/>
                </a:solidFill>
                <a:ea typeface="微软雅黑" panose="020B0503020204020204" pitchFamily="34" charset="-122"/>
              </a:rPr>
              <a:t>大部分师生认为教师应该教学科研协调发展。</a:t>
            </a:r>
            <a:endParaRPr kumimoji="0" lang="zh-CN" altLang="en-US" sz="1400" b="0" i="0" u="none" strike="noStrike" kern="0" cap="none" spc="0" normalizeH="0" baseline="0" noProof="0" dirty="0">
              <a:ln>
                <a:noFill/>
              </a:ln>
              <a:solidFill>
                <a:schemeClr val="bg1"/>
              </a:solidFill>
              <a:effectLst/>
              <a:uLnTx/>
              <a:uFillTx/>
              <a:ea typeface="微软雅黑" panose="020B0503020204020204" pitchFamily="34" charset="-122"/>
            </a:endParaRPr>
          </a:p>
        </p:txBody>
      </p:sp>
    </p:spTree>
    <p:extLst>
      <p:ext uri="{BB962C8B-B14F-4D97-AF65-F5344CB8AC3E}">
        <p14:creationId xmlns:p14="http://schemas.microsoft.com/office/powerpoint/2010/main" val="18169612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5" grpId="0" animBg="1"/>
      <p:bldP spid="26" grpId="0"/>
      <p:bldP spid="17"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79512" y="913284"/>
            <a:ext cx="1728192" cy="469677"/>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endParaRPr>
          </a:p>
        </p:txBody>
      </p:sp>
      <p:sp>
        <p:nvSpPr>
          <p:cNvPr id="47" name="矩形 46"/>
          <p:cNvSpPr/>
          <p:nvPr/>
        </p:nvSpPr>
        <p:spPr>
          <a:xfrm>
            <a:off x="323528" y="978845"/>
            <a:ext cx="2427217" cy="338554"/>
          </a:xfrm>
          <a:prstGeom prst="rect">
            <a:avLst/>
          </a:prstGeom>
        </p:spPr>
        <p:txBody>
          <a:bodyPr wrap="square">
            <a:spAutoFit/>
          </a:bodyPr>
          <a:lstStyle/>
          <a:p>
            <a:pPr defTabSz="1028700">
              <a:spcBef>
                <a:spcPct val="0"/>
              </a:spcBef>
              <a:defRPr/>
            </a:pPr>
            <a:r>
              <a:rPr lang="zh-CN" altLang="en-US" sz="1600" b="1" dirty="0">
                <a:solidFill>
                  <a:srgbClr val="FFFFFF"/>
                </a:solidFill>
                <a:latin typeface="微软雅黑" panose="020B0503020204020204" pitchFamily="34" charset="-122"/>
                <a:ea typeface="微软雅黑" panose="020B0503020204020204" pitchFamily="34" charset="-122"/>
              </a:rPr>
              <a:t>问卷剩余内容：</a:t>
            </a:r>
          </a:p>
        </p:txBody>
      </p:sp>
      <p:sp>
        <p:nvSpPr>
          <p:cNvPr id="48" name="TextBox 47"/>
          <p:cNvSpPr txBox="1"/>
          <p:nvPr/>
        </p:nvSpPr>
        <p:spPr>
          <a:xfrm>
            <a:off x="6660232" y="145579"/>
            <a:ext cx="2257648"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调研成果及改进措施</a:t>
            </a:r>
          </a:p>
        </p:txBody>
      </p:sp>
      <p:pic>
        <p:nvPicPr>
          <p:cNvPr id="2" name="图片 1">
            <a:extLst>
              <a:ext uri="{FF2B5EF4-FFF2-40B4-BE49-F238E27FC236}">
                <a16:creationId xmlns:a16="http://schemas.microsoft.com/office/drawing/2014/main" xmlns="" id="{63CAE65A-D51D-422E-BC3A-E646B23EB100}"/>
              </a:ext>
            </a:extLst>
          </p:cNvPr>
          <p:cNvPicPr>
            <a:picLocks noChangeAspect="1"/>
          </p:cNvPicPr>
          <p:nvPr/>
        </p:nvPicPr>
        <p:blipFill rotWithShape="1">
          <a:blip r:embed="rId3"/>
          <a:srcRect r="20600"/>
          <a:stretch/>
        </p:blipFill>
        <p:spPr>
          <a:xfrm>
            <a:off x="179512" y="1605078"/>
            <a:ext cx="3573022" cy="1036398"/>
          </a:xfrm>
          <a:prstGeom prst="rect">
            <a:avLst/>
          </a:prstGeom>
        </p:spPr>
      </p:pic>
      <p:pic>
        <p:nvPicPr>
          <p:cNvPr id="3" name="图片 2">
            <a:extLst>
              <a:ext uri="{FF2B5EF4-FFF2-40B4-BE49-F238E27FC236}">
                <a16:creationId xmlns:a16="http://schemas.microsoft.com/office/drawing/2014/main" xmlns="" id="{3333CEDA-89A7-4C58-8C36-5AA4EA165B19}"/>
              </a:ext>
            </a:extLst>
          </p:cNvPr>
          <p:cNvPicPr>
            <a:picLocks noChangeAspect="1"/>
          </p:cNvPicPr>
          <p:nvPr/>
        </p:nvPicPr>
        <p:blipFill rotWithShape="1">
          <a:blip r:embed="rId4"/>
          <a:srcRect r="14107"/>
          <a:stretch/>
        </p:blipFill>
        <p:spPr>
          <a:xfrm>
            <a:off x="207806" y="3289548"/>
            <a:ext cx="3128149" cy="1036398"/>
          </a:xfrm>
          <a:prstGeom prst="rect">
            <a:avLst/>
          </a:prstGeom>
        </p:spPr>
      </p:pic>
      <p:pic>
        <p:nvPicPr>
          <p:cNvPr id="49" name="图片 48">
            <a:extLst>
              <a:ext uri="{FF2B5EF4-FFF2-40B4-BE49-F238E27FC236}">
                <a16:creationId xmlns:a16="http://schemas.microsoft.com/office/drawing/2014/main" xmlns="" id="{DF1F0B73-52A2-414D-AF82-22D1E3357BF4}"/>
              </a:ext>
            </a:extLst>
          </p:cNvPr>
          <p:cNvPicPr/>
          <p:nvPr/>
        </p:nvPicPr>
        <p:blipFill>
          <a:blip r:embed="rId5">
            <a:extLst>
              <a:ext uri="{28A0092B-C50C-407E-A947-70E740481C1C}">
                <a14:useLocalDpi xmlns:a14="http://schemas.microsoft.com/office/drawing/2010/main" val="0"/>
              </a:ext>
            </a:extLst>
          </a:blip>
          <a:stretch>
            <a:fillRect/>
          </a:stretch>
        </p:blipFill>
        <p:spPr>
          <a:xfrm>
            <a:off x="3995936" y="1345332"/>
            <a:ext cx="4855845" cy="3371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79512" y="913284"/>
            <a:ext cx="1728192" cy="469677"/>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endParaRPr>
          </a:p>
        </p:txBody>
      </p:sp>
      <p:sp>
        <p:nvSpPr>
          <p:cNvPr id="47" name="矩形 46"/>
          <p:cNvSpPr/>
          <p:nvPr/>
        </p:nvSpPr>
        <p:spPr>
          <a:xfrm>
            <a:off x="323528" y="978845"/>
            <a:ext cx="2427217" cy="338554"/>
          </a:xfrm>
          <a:prstGeom prst="rect">
            <a:avLst/>
          </a:prstGeom>
        </p:spPr>
        <p:txBody>
          <a:bodyPr wrap="square">
            <a:spAutoFit/>
          </a:bodyPr>
          <a:lstStyle/>
          <a:p>
            <a:pPr defTabSz="1028700">
              <a:spcBef>
                <a:spcPct val="0"/>
              </a:spcBef>
              <a:defRPr/>
            </a:pPr>
            <a:r>
              <a:rPr lang="zh-CN" altLang="en-US" sz="1600" b="1" dirty="0">
                <a:solidFill>
                  <a:srgbClr val="FFFFFF"/>
                </a:solidFill>
                <a:latin typeface="微软雅黑" panose="020B0503020204020204" pitchFamily="34" charset="-122"/>
                <a:ea typeface="微软雅黑" panose="020B0503020204020204" pitchFamily="34" charset="-122"/>
              </a:rPr>
              <a:t>问卷剩余内容：</a:t>
            </a:r>
          </a:p>
        </p:txBody>
      </p:sp>
      <p:sp>
        <p:nvSpPr>
          <p:cNvPr id="48" name="TextBox 47"/>
          <p:cNvSpPr txBox="1"/>
          <p:nvPr/>
        </p:nvSpPr>
        <p:spPr>
          <a:xfrm>
            <a:off x="6516216" y="145579"/>
            <a:ext cx="2401664"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调研成果及改进措施</a:t>
            </a:r>
          </a:p>
        </p:txBody>
      </p:sp>
      <p:pic>
        <p:nvPicPr>
          <p:cNvPr id="8" name="图片 7">
            <a:extLst>
              <a:ext uri="{FF2B5EF4-FFF2-40B4-BE49-F238E27FC236}">
                <a16:creationId xmlns:a16="http://schemas.microsoft.com/office/drawing/2014/main" xmlns="" id="{B09DF71C-7A4C-4CC0-9F7B-E3F0FD863CB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34570" y="697260"/>
            <a:ext cx="2832627" cy="1834580"/>
          </a:xfrm>
          <a:prstGeom prst="rect">
            <a:avLst/>
          </a:prstGeom>
        </p:spPr>
      </p:pic>
      <p:pic>
        <p:nvPicPr>
          <p:cNvPr id="10" name="图片 9">
            <a:extLst>
              <a:ext uri="{FF2B5EF4-FFF2-40B4-BE49-F238E27FC236}">
                <a16:creationId xmlns:a16="http://schemas.microsoft.com/office/drawing/2014/main" xmlns="" id="{2AFCE692-2B76-440D-B51A-8F6D3B7E671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04048" y="639106"/>
            <a:ext cx="3195789" cy="2207466"/>
          </a:xfrm>
          <a:prstGeom prst="rect">
            <a:avLst/>
          </a:prstGeom>
        </p:spPr>
      </p:pic>
      <p:pic>
        <p:nvPicPr>
          <p:cNvPr id="11" name="图片 10">
            <a:extLst>
              <a:ext uri="{FF2B5EF4-FFF2-40B4-BE49-F238E27FC236}">
                <a16:creationId xmlns:a16="http://schemas.microsoft.com/office/drawing/2014/main" xmlns="" id="{24034429-EAE2-4E1A-A266-645AFC04ED8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79712" y="2813425"/>
            <a:ext cx="2952328" cy="2108269"/>
          </a:xfrm>
          <a:prstGeom prst="rect">
            <a:avLst/>
          </a:prstGeom>
        </p:spPr>
      </p:pic>
      <p:pic>
        <p:nvPicPr>
          <p:cNvPr id="12" name="图片 11">
            <a:extLst>
              <a:ext uri="{FF2B5EF4-FFF2-40B4-BE49-F238E27FC236}">
                <a16:creationId xmlns:a16="http://schemas.microsoft.com/office/drawing/2014/main" xmlns="" id="{90405F93-0103-40E9-B8B2-618E27102E2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8139" y="2862855"/>
            <a:ext cx="3261698" cy="1722837"/>
          </a:xfrm>
          <a:prstGeom prst="rect">
            <a:avLst/>
          </a:prstGeom>
          <a:noFill/>
          <a:ln>
            <a:noFill/>
          </a:ln>
        </p:spPr>
      </p:pic>
    </p:spTree>
    <p:extLst>
      <p:ext uri="{BB962C8B-B14F-4D97-AF65-F5344CB8AC3E}">
        <p14:creationId xmlns:p14="http://schemas.microsoft.com/office/powerpoint/2010/main" val="11966972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6967" y="0"/>
            <a:ext cx="1080120" cy="15613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a:solidFill>
                <a:srgbClr val="4092EC"/>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6858032" y="1073098"/>
            <a:ext cx="1714512" cy="1726477"/>
            <a:chOff x="5643570" y="1058534"/>
            <a:chExt cx="1714512" cy="1745406"/>
          </a:xfrm>
        </p:grpSpPr>
        <p:sp>
          <p:nvSpPr>
            <p:cNvPr id="20" name="椭圆 19"/>
            <p:cNvSpPr/>
            <p:nvPr/>
          </p:nvSpPr>
          <p:spPr>
            <a:xfrm>
              <a:off x="5643570" y="1071552"/>
              <a:ext cx="1714512" cy="173238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15880" y="1722558"/>
              <a:ext cx="1566002" cy="466727"/>
            </a:xfrm>
            <a:prstGeom prst="rect">
              <a:avLst/>
            </a:prstGeom>
          </p:spPr>
          <p:txBody>
            <a:bodyPr wrap="square">
              <a:spAutoFit/>
            </a:bodyPr>
            <a:lstStyle/>
            <a:p>
              <a:pPr algn="ctr"/>
              <a:r>
                <a:rPr lang="zh-CN" altLang="en-US" sz="2400" b="1" dirty="0">
                  <a:solidFill>
                    <a:schemeClr val="accent5">
                      <a:lumMod val="60000"/>
                      <a:lumOff val="40000"/>
                    </a:schemeClr>
                  </a:solidFill>
                  <a:latin typeface="微软雅黑" panose="020B0503020204020204" pitchFamily="34" charset="-122"/>
                  <a:ea typeface="微软雅黑" panose="020B0503020204020204" pitchFamily="34" charset="-122"/>
                </a:rPr>
                <a:t>总体目标</a:t>
              </a:r>
            </a:p>
          </p:txBody>
        </p:sp>
        <p:sp>
          <p:nvSpPr>
            <p:cNvPr id="37" name="椭圆 36"/>
            <p:cNvSpPr/>
            <p:nvPr/>
          </p:nvSpPr>
          <p:spPr>
            <a:xfrm>
              <a:off x="6250793" y="1142990"/>
              <a:ext cx="500066" cy="5000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5132" y="1058534"/>
              <a:ext cx="354238" cy="653417"/>
            </a:xfrm>
            <a:prstGeom prst="rect">
              <a:avLst/>
            </a:prstGeom>
            <a:noFill/>
          </p:spPr>
          <p:txBody>
            <a:bodyPr wrap="square" rtlCol="0">
              <a:spAutoFit/>
            </a:bodyPr>
            <a:lstStyle/>
            <a:p>
              <a:r>
                <a:rPr lang="en-US" altLang="zh-CN" sz="3600" b="1" dirty="0">
                  <a:solidFill>
                    <a:schemeClr val="accent5">
                      <a:lumMod val="60000"/>
                      <a:lumOff val="40000"/>
                    </a:schemeClr>
                  </a:solidFill>
                </a:rPr>
                <a:t>0</a:t>
              </a:r>
              <a:endParaRPr lang="zh-CN" altLang="en-US" sz="3600" b="1" dirty="0">
                <a:solidFill>
                  <a:schemeClr val="accent5">
                    <a:lumMod val="60000"/>
                    <a:lumOff val="40000"/>
                  </a:schemeClr>
                </a:solidFill>
              </a:endParaRPr>
            </a:p>
          </p:txBody>
        </p:sp>
      </p:grpSp>
      <p:cxnSp>
        <p:nvCxnSpPr>
          <p:cNvPr id="41" name="直接连接符 40"/>
          <p:cNvCxnSpPr/>
          <p:nvPr/>
        </p:nvCxnSpPr>
        <p:spPr>
          <a:xfrm rot="5400000">
            <a:off x="6801659" y="3690149"/>
            <a:ext cx="1825638"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7429520" y="4570296"/>
            <a:ext cx="500066" cy="500400"/>
            <a:chOff x="6286512" y="3857632"/>
            <a:chExt cx="500066" cy="500066"/>
          </a:xfrm>
        </p:grpSpPr>
        <p:sp>
          <p:nvSpPr>
            <p:cNvPr id="43" name="椭圆 42"/>
            <p:cNvSpPr/>
            <p:nvPr/>
          </p:nvSpPr>
          <p:spPr>
            <a:xfrm>
              <a:off x="6286512" y="3857632"/>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1857356" y="457029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a:off x="2076435" y="5080015"/>
            <a:ext cx="0" cy="634987"/>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873" name="Rectangle 1"/>
          <p:cNvSpPr>
            <a:spLocks noChangeArrowheads="1"/>
          </p:cNvSpPr>
          <p:nvPr/>
        </p:nvSpPr>
        <p:spPr bwMode="auto">
          <a:xfrm>
            <a:off x="1797739" y="1911945"/>
            <a:ext cx="4632467" cy="2305631"/>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400" kern="0" dirty="0">
                <a:solidFill>
                  <a:prstClr val="black">
                    <a:lumMod val="95000"/>
                    <a:lumOff val="5000"/>
                  </a:prstClr>
                </a:solidFill>
                <a:latin typeface="微软雅黑" panose="020B0503020204020204" pitchFamily="34" charset="-122"/>
                <a:ea typeface="微软雅黑" panose="020B0503020204020204" pitchFamily="34" charset="-122"/>
              </a:rPr>
              <a:t>       随着认证工作的全面展开，面向工程教育的新一轮的专业与课程改革也在不断强化和加深。工程教育专业认证的过程，就是一个持续改进的过程。它要求被认证的专业要建立一种有效的持续改进机制，下面从确定课程教学能力要求、优化课程体系、改进授课方法、加强持续改进等方面入手，阐述如何在专业认证背景下，关注学生的应用与创新能力，构建针对工程教育专业认证的自动控制原理教学方式，目的是改革现有的工程人才培养方式。</a:t>
            </a:r>
            <a:endParaRPr lang="en-US" altLang="zh-CN" sz="14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314383" y="437803"/>
            <a:ext cx="1305289" cy="1077218"/>
          </a:xfrm>
          <a:prstGeom prst="rect">
            <a:avLst/>
          </a:prstGeom>
          <a:noFill/>
        </p:spPr>
        <p:txBody>
          <a:bodyPr vert="horz" wrap="square" rtlCol="0">
            <a:spAutoFit/>
          </a:bodyPr>
          <a:lstStyle/>
          <a:p>
            <a:pPr algn="ctr" fontAlgn="b"/>
            <a:r>
              <a:rPr lang="zh-CN" altLang="en-US" sz="3200" b="1" dirty="0">
                <a:solidFill>
                  <a:schemeClr val="bg1"/>
                </a:solidFill>
                <a:latin typeface="微软雅黑" panose="020B0503020204020204" pitchFamily="34" charset="-122"/>
                <a:ea typeface="微软雅黑" panose="020B0503020204020204" pitchFamily="34" charset="-122"/>
              </a:rPr>
              <a:t>改进措施</a:t>
            </a:r>
            <a:endParaRPr lang="zh-CN" altLang="zh-CN" sz="3200" b="1" dirty="0">
              <a:solidFill>
                <a:schemeClr val="bg1"/>
              </a:solidFill>
              <a:latin typeface="微软雅黑" panose="020B0503020204020204" pitchFamily="34" charset="-122"/>
              <a:ea typeface="微软雅黑" panose="020B0503020204020204" pitchFamily="34" charset="-122"/>
            </a:endParaRPr>
          </a:p>
        </p:txBody>
      </p:sp>
      <p:sp>
        <p:nvSpPr>
          <p:cNvPr id="34" name="TextBox 17"/>
          <p:cNvSpPr txBox="1"/>
          <p:nvPr/>
        </p:nvSpPr>
        <p:spPr>
          <a:xfrm>
            <a:off x="2489798" y="1227662"/>
            <a:ext cx="1116569" cy="417358"/>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问题一</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200" fill="hold"/>
                                        <p:tgtEl>
                                          <p:spTgt spid="39"/>
                                        </p:tgtEl>
                                        <p:attrNameLst>
                                          <p:attrName>ppt_w</p:attrName>
                                        </p:attrNameLst>
                                      </p:cBhvr>
                                      <p:tavLst>
                                        <p:tav tm="0">
                                          <p:val>
                                            <p:fltVal val="0"/>
                                          </p:val>
                                        </p:tav>
                                        <p:tav tm="100000">
                                          <p:val>
                                            <p:strVal val="#ppt_w"/>
                                          </p:val>
                                        </p:tav>
                                      </p:tavLst>
                                    </p:anim>
                                    <p:anim calcmode="lin" valueType="num">
                                      <p:cBhvr>
                                        <p:cTn id="16" dur="200" fill="hold"/>
                                        <p:tgtEl>
                                          <p:spTgt spid="39"/>
                                        </p:tgtEl>
                                        <p:attrNameLst>
                                          <p:attrName>ppt_h</p:attrName>
                                        </p:attrNameLst>
                                      </p:cBhvr>
                                      <p:tavLst>
                                        <p:tav tm="0">
                                          <p:val>
                                            <p:fltVal val="0"/>
                                          </p:val>
                                        </p:tav>
                                        <p:tav tm="100000">
                                          <p:val>
                                            <p:strVal val="#ppt_h"/>
                                          </p:val>
                                        </p:tav>
                                      </p:tavLst>
                                    </p:anim>
                                    <p:animEffect transition="in" filter="fade">
                                      <p:cBhvr>
                                        <p:cTn id="17" dur="200"/>
                                        <p:tgtEl>
                                          <p:spTgt spid="39"/>
                                        </p:tgtEl>
                                      </p:cBhvr>
                                    </p:animEffect>
                                  </p:childTnLst>
                                </p:cTn>
                              </p:par>
                            </p:childTnLst>
                          </p:cTn>
                        </p:par>
                        <p:par>
                          <p:cTn id="18" fill="hold">
                            <p:stCondLst>
                              <p:cond delay="1500"/>
                            </p:stCondLst>
                            <p:childTnLst>
                              <p:par>
                                <p:cTn id="19" presetID="6" presetClass="emph" presetSubtype="0" fill="hold" nodeType="afterEffect">
                                  <p:stCondLst>
                                    <p:cond delay="0"/>
                                  </p:stCondLst>
                                  <p:childTnLst>
                                    <p:animScale>
                                      <p:cBhvr>
                                        <p:cTn id="20" dur="100" fill="hold"/>
                                        <p:tgtEl>
                                          <p:spTgt spid="39"/>
                                        </p:tgtEl>
                                      </p:cBhvr>
                                      <p:by x="115000" y="115000"/>
                                    </p:animScale>
                                  </p:childTnLst>
                                </p:cTn>
                              </p:par>
                              <p:par>
                                <p:cTn id="21" presetID="6" presetClass="emph" presetSubtype="0" fill="hold" nodeType="withEffect">
                                  <p:stCondLst>
                                    <p:cond delay="200"/>
                                  </p:stCondLst>
                                  <p:childTnLst>
                                    <p:animScale>
                                      <p:cBhvr>
                                        <p:cTn id="22" dur="100" fill="hold"/>
                                        <p:tgtEl>
                                          <p:spTgt spid="39"/>
                                        </p:tgtEl>
                                      </p:cBhvr>
                                      <p:by x="85000" y="85000"/>
                                    </p:animScale>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100" fill="hold"/>
                                        <p:tgtEl>
                                          <p:spTgt spid="39"/>
                                        </p:tgtEl>
                                      </p:cBhvr>
                                      <p:by x="105000" y="105000"/>
                                    </p:animScale>
                                  </p:childTnLst>
                                </p:cTn>
                              </p:par>
                              <p:par>
                                <p:cTn id="26" presetID="6" presetClass="emph" presetSubtype="0" fill="hold" nodeType="withEffect">
                                  <p:stCondLst>
                                    <p:cond delay="200"/>
                                  </p:stCondLst>
                                  <p:childTnLst>
                                    <p:animScale>
                                      <p:cBhvr>
                                        <p:cTn id="27" dur="100" fill="hold"/>
                                        <p:tgtEl>
                                          <p:spTgt spid="39"/>
                                        </p:tgtEl>
                                      </p:cBhvr>
                                      <p:by x="95000" y="95000"/>
                                    </p:animScale>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right)">
                                      <p:cBhvr>
                                        <p:cTn id="39" dur="500"/>
                                        <p:tgtEl>
                                          <p:spTgt spid="49"/>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4500"/>
                            </p:stCondLst>
                            <p:childTnLst>
                              <p:par>
                                <p:cTn id="45" presetID="22" presetClass="entr" presetSubtype="1" fill="hold" grpId="0" nodeType="afterEffect">
                                  <p:stCondLst>
                                    <p:cond delay="0"/>
                                  </p:stCondLst>
                                  <p:childTnLst>
                                    <p:set>
                                      <p:cBhvr>
                                        <p:cTn id="46" dur="1" fill="hold">
                                          <p:stCondLst>
                                            <p:cond delay="0"/>
                                          </p:stCondLst>
                                        </p:cTn>
                                        <p:tgtEl>
                                          <p:spTgt spid="79873"/>
                                        </p:tgtEl>
                                        <p:attrNameLst>
                                          <p:attrName>style.visibility</p:attrName>
                                        </p:attrNameLst>
                                      </p:cBhvr>
                                      <p:to>
                                        <p:strVal val="visible"/>
                                      </p:to>
                                    </p:set>
                                    <p:animEffect transition="in" filter="wipe(up)">
                                      <p:cBhvr>
                                        <p:cTn id="47" dur="500"/>
                                        <p:tgtEl>
                                          <p:spTgt spid="79873"/>
                                        </p:tgtEl>
                                      </p:cBhvr>
                                    </p:animEffect>
                                  </p:childTnLst>
                                </p:cTn>
                              </p:par>
                            </p:childTnLst>
                          </p:cTn>
                        </p:par>
                        <p:par>
                          <p:cTn id="48" fill="hold">
                            <p:stCondLst>
                              <p:cond delay="5000"/>
                            </p:stCondLst>
                            <p:childTnLst>
                              <p:par>
                                <p:cTn id="49" presetID="22" presetClass="entr" presetSubtype="1" fill="hold" nodeType="afterEffect">
                                  <p:stCondLst>
                                    <p:cond delay="1000"/>
                                  </p:stCondLst>
                                  <p:childTnLst>
                                    <p:set>
                                      <p:cBhvr>
                                        <p:cTn id="50" dur="1" fill="hold">
                                          <p:stCondLst>
                                            <p:cond delay="0"/>
                                          </p:stCondLst>
                                        </p:cTn>
                                        <p:tgtEl>
                                          <p:spTgt spid="54"/>
                                        </p:tgtEl>
                                        <p:attrNameLst>
                                          <p:attrName>style.visibility</p:attrName>
                                        </p:attrNameLst>
                                      </p:cBhvr>
                                      <p:to>
                                        <p:strVal val="visible"/>
                                      </p:to>
                                    </p:set>
                                    <p:animEffect transition="in" filter="wipe(up)">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987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nvCxnSpPr>
        <p:spPr>
          <a:xfrm rot="5400000">
            <a:off x="999262" y="3451979"/>
            <a:ext cx="2144022" cy="794"/>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38"/>
          <p:cNvGrpSpPr/>
          <p:nvPr/>
        </p:nvGrpSpPr>
        <p:grpSpPr>
          <a:xfrm>
            <a:off x="1214414" y="551845"/>
            <a:ext cx="1714512" cy="1717366"/>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31690" y="1641433"/>
              <a:ext cx="1463794" cy="969496"/>
            </a:xfrm>
            <a:prstGeom prst="rect">
              <a:avLst/>
            </a:prstGeom>
          </p:spPr>
          <p:txBody>
            <a:bodyPr wrap="square">
              <a:spAutoFit/>
            </a:bodyPr>
            <a:lstStyle/>
            <a:p>
              <a:pPr lvl="0" algn="ctr"/>
              <a:r>
                <a:rPr lang="zh-CN" altLang="en-US" sz="1600" b="1" dirty="0">
                  <a:solidFill>
                    <a:srgbClr val="FFC000"/>
                  </a:solidFill>
                  <a:latin typeface="微软雅黑" panose="020B0503020204020204" pitchFamily="34" charset="-122"/>
                  <a:ea typeface="微软雅黑" panose="020B0503020204020204" pitchFamily="34" charset="-122"/>
                </a:rPr>
                <a:t>确定课程教学能力要求，完成教学大纲的修订</a:t>
              </a:r>
            </a:p>
          </p:txBody>
        </p:sp>
        <p:sp>
          <p:nvSpPr>
            <p:cNvPr id="37" name="椭圆 36"/>
            <p:cNvSpPr/>
            <p:nvPr/>
          </p:nvSpPr>
          <p:spPr>
            <a:xfrm>
              <a:off x="6215074"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57937"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C000"/>
                  </a:solidFill>
                </a:rPr>
                <a:t>1</a:t>
              </a:r>
              <a:endParaRPr lang="zh-CN" altLang="en-US" dirty="0">
                <a:solidFill>
                  <a:srgbClr val="FFC000"/>
                </a:solidFill>
              </a:endParaRPr>
            </a:p>
          </p:txBody>
        </p:sp>
      </p:grpSp>
      <p:cxnSp>
        <p:nvCxnSpPr>
          <p:cNvPr id="29" name="直接连接符 28"/>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
          <p:cNvSpPr>
            <a:spLocks noChangeArrowheads="1"/>
          </p:cNvSpPr>
          <p:nvPr/>
        </p:nvSpPr>
        <p:spPr bwMode="auto">
          <a:xfrm>
            <a:off x="2499504" y="1651319"/>
            <a:ext cx="6589059" cy="2973122"/>
          </a:xfrm>
          <a:prstGeom prst="rect">
            <a:avLst/>
          </a:prstGeom>
          <a:noFill/>
          <a:ln w="9525">
            <a:noFill/>
            <a:miter lim="800000"/>
          </a:ln>
          <a:effectLst/>
        </p:spPr>
        <p:txBody>
          <a:bodyPr vert="horz" wrap="square" lIns="91440" tIns="45720" rIns="91440" bIns="45720" numCol="1" anchor="ctr" anchorCtr="0" compatLnSpc="1">
            <a:spAutoFit/>
          </a:bodyPr>
          <a:lstStyle/>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cs typeface="Times New Roman" panose="02020603050405020304" pitchFamily="18" charset="0"/>
              </a:rPr>
              <a:t>在</a:t>
            </a:r>
            <a:r>
              <a:rPr lang="zh-CN" altLang="en-US" sz="1600" kern="0" dirty="0">
                <a:solidFill>
                  <a:prstClr val="black">
                    <a:lumMod val="95000"/>
                    <a:lumOff val="5000"/>
                  </a:prstClr>
                </a:solidFill>
                <a:latin typeface="+mn-ea"/>
                <a:cs typeface="Times New Roman" panose="02020603050405020304" pitchFamily="18" charset="0"/>
              </a:rPr>
              <a:t>课堂教学上，通过加入分组讨论、观点辩论以及翻转等方式，培养学生的沟通与协作等能力</a:t>
            </a:r>
            <a:r>
              <a:rPr lang="zh-CN" altLang="en-US" sz="1600" kern="0" dirty="0" smtClean="0">
                <a:solidFill>
                  <a:prstClr val="black">
                    <a:lumMod val="95000"/>
                    <a:lumOff val="5000"/>
                  </a:prstClr>
                </a:solidFill>
                <a:latin typeface="+mn-ea"/>
                <a:cs typeface="Times New Roman" panose="02020603050405020304" pitchFamily="18" charset="0"/>
              </a:rPr>
              <a:t>。</a:t>
            </a:r>
            <a:endParaRPr lang="en-US" altLang="zh-CN" sz="1600" kern="0" dirty="0" smtClean="0">
              <a:solidFill>
                <a:prstClr val="black">
                  <a:lumMod val="95000"/>
                  <a:lumOff val="5000"/>
                </a:prstClr>
              </a:solidFill>
              <a:latin typeface="+mn-ea"/>
              <a:cs typeface="Times New Roman" panose="02020603050405020304" pitchFamily="18" charset="0"/>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cs typeface="Times New Roman" panose="02020603050405020304" pitchFamily="18" charset="0"/>
              </a:rPr>
              <a:t>课堂</a:t>
            </a:r>
            <a:r>
              <a:rPr lang="zh-CN" altLang="en-US" sz="1600" kern="0" dirty="0">
                <a:solidFill>
                  <a:prstClr val="black">
                    <a:lumMod val="95000"/>
                    <a:lumOff val="5000"/>
                  </a:prstClr>
                </a:solidFill>
                <a:latin typeface="+mn-ea"/>
                <a:cs typeface="Times New Roman" panose="02020603050405020304" pitchFamily="18" charset="0"/>
              </a:rPr>
              <a:t>的教学内容要</a:t>
            </a:r>
            <a:r>
              <a:rPr lang="zh-CN" altLang="en-US" sz="1600" kern="0" dirty="0" smtClean="0">
                <a:solidFill>
                  <a:prstClr val="black">
                    <a:lumMod val="95000"/>
                    <a:lumOff val="5000"/>
                  </a:prstClr>
                </a:solidFill>
                <a:latin typeface="+mn-ea"/>
                <a:cs typeface="Times New Roman" panose="02020603050405020304" pitchFamily="18" charset="0"/>
              </a:rPr>
              <a:t>紧密结合社会</a:t>
            </a:r>
            <a:r>
              <a:rPr lang="zh-CN" altLang="en-US" sz="1600" kern="0" dirty="0">
                <a:solidFill>
                  <a:prstClr val="black">
                    <a:lumMod val="95000"/>
                    <a:lumOff val="5000"/>
                  </a:prstClr>
                </a:solidFill>
                <a:latin typeface="+mn-ea"/>
                <a:cs typeface="Times New Roman" panose="02020603050405020304" pitchFamily="18" charset="0"/>
              </a:rPr>
              <a:t>需求，以培养学生的能力为引导，以工程认证的培养目标为方向，以社会和业界的需求为目标</a:t>
            </a:r>
            <a:r>
              <a:rPr lang="zh-CN" altLang="en-US" sz="1600" kern="0" dirty="0" smtClean="0">
                <a:solidFill>
                  <a:prstClr val="black">
                    <a:lumMod val="95000"/>
                    <a:lumOff val="5000"/>
                  </a:prstClr>
                </a:solidFill>
                <a:latin typeface="+mn-ea"/>
                <a:cs typeface="Times New Roman" panose="02020603050405020304" pitchFamily="18" charset="0"/>
              </a:rPr>
              <a:t>。</a:t>
            </a:r>
            <a:endParaRPr lang="en-US" altLang="zh-CN" sz="1600" kern="0" dirty="0" smtClean="0">
              <a:solidFill>
                <a:prstClr val="black">
                  <a:lumMod val="95000"/>
                  <a:lumOff val="5000"/>
                </a:prstClr>
              </a:solidFill>
              <a:latin typeface="+mn-ea"/>
              <a:cs typeface="Times New Roman" panose="02020603050405020304" pitchFamily="18" charset="0"/>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cs typeface="Times New Roman" panose="02020603050405020304" pitchFamily="18" charset="0"/>
              </a:rPr>
              <a:t>建议</a:t>
            </a:r>
            <a:r>
              <a:rPr lang="zh-CN" altLang="en-US" sz="1600" kern="0" dirty="0">
                <a:solidFill>
                  <a:prstClr val="black">
                    <a:lumMod val="95000"/>
                    <a:lumOff val="5000"/>
                  </a:prstClr>
                </a:solidFill>
                <a:latin typeface="+mn-ea"/>
                <a:cs typeface="Times New Roman" panose="02020603050405020304" pitchFamily="18" charset="0"/>
              </a:rPr>
              <a:t>针对专业性较强的课程，可在学校财政能力允许的情况下，聘请企业技术人员参与部分教学</a:t>
            </a:r>
            <a:r>
              <a:rPr lang="zh-CN" altLang="en-US" sz="1600" kern="0" dirty="0" smtClean="0">
                <a:solidFill>
                  <a:prstClr val="black">
                    <a:lumMod val="95000"/>
                    <a:lumOff val="5000"/>
                  </a:prstClr>
                </a:solidFill>
                <a:latin typeface="+mn-ea"/>
                <a:cs typeface="Times New Roman" panose="02020603050405020304" pitchFamily="18" charset="0"/>
              </a:rPr>
              <a:t>活动。</a:t>
            </a:r>
            <a:endParaRPr lang="en-US" altLang="zh-CN" sz="1600" kern="0" dirty="0" smtClean="0">
              <a:solidFill>
                <a:prstClr val="black">
                  <a:lumMod val="95000"/>
                  <a:lumOff val="5000"/>
                </a:prstClr>
              </a:solidFill>
              <a:latin typeface="+mn-ea"/>
              <a:cs typeface="Times New Roman" panose="02020603050405020304" pitchFamily="18" charset="0"/>
            </a:endParaRPr>
          </a:p>
          <a:p>
            <a:pPr marL="285750" indent="-285750" fontAlgn="base">
              <a:lnSpc>
                <a:spcPct val="13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cs typeface="Times New Roman" panose="02020603050405020304" pitchFamily="18" charset="0"/>
              </a:rPr>
              <a:t>每个</a:t>
            </a:r>
            <a:r>
              <a:rPr lang="zh-CN" altLang="en-US" sz="1600" kern="0" dirty="0">
                <a:solidFill>
                  <a:prstClr val="black">
                    <a:lumMod val="95000"/>
                    <a:lumOff val="5000"/>
                  </a:prstClr>
                </a:solidFill>
                <a:latin typeface="+mn-ea"/>
                <a:cs typeface="Times New Roman" panose="02020603050405020304" pitchFamily="18" charset="0"/>
              </a:rPr>
              <a:t>课程目标都有特定的毕业要求指标点与之相</a:t>
            </a:r>
            <a:r>
              <a:rPr lang="zh-CN" altLang="en-US" sz="1600" kern="0" dirty="0" smtClean="0">
                <a:solidFill>
                  <a:prstClr val="black">
                    <a:lumMod val="95000"/>
                    <a:lumOff val="5000"/>
                  </a:prstClr>
                </a:solidFill>
                <a:latin typeface="+mn-ea"/>
                <a:cs typeface="Times New Roman" panose="02020603050405020304" pitchFamily="18" charset="0"/>
              </a:rPr>
              <a:t>对应可以</a:t>
            </a:r>
            <a:r>
              <a:rPr lang="zh-CN" altLang="en-US" sz="1600" kern="0" dirty="0">
                <a:solidFill>
                  <a:prstClr val="black">
                    <a:lumMod val="95000"/>
                    <a:lumOff val="5000"/>
                  </a:prstClr>
                </a:solidFill>
                <a:latin typeface="+mn-ea"/>
                <a:cs typeface="Times New Roman" panose="02020603050405020304" pitchFamily="18" charset="0"/>
              </a:rPr>
              <a:t>将分析、解决问题、对于系统评价方法的设计、仿真技术和实验能力融入到教学大纲的各个部分，从而实现课程目标对于毕业要求指标点的支撑。</a:t>
            </a:r>
            <a:endParaRPr lang="en-US" altLang="zh-CN" sz="1600" kern="0" dirty="0">
              <a:solidFill>
                <a:prstClr val="black">
                  <a:lumMod val="95000"/>
                  <a:lumOff val="5000"/>
                </a:prstClr>
              </a:solidFill>
              <a:latin typeface="+mn-ea"/>
              <a:cs typeface="Times New Roman" panose="02020603050405020304" pitchFamily="18" charset="0"/>
            </a:endParaRPr>
          </a:p>
        </p:txBody>
      </p:sp>
      <p:sp>
        <p:nvSpPr>
          <p:cNvPr id="22" name="Rectangle 23"/>
          <p:cNvSpPr/>
          <p:nvPr/>
        </p:nvSpPr>
        <p:spPr bwMode="auto">
          <a:xfrm>
            <a:off x="3134701" y="155748"/>
            <a:ext cx="4747764" cy="1426290"/>
          </a:xfrm>
          <a:prstGeom prst="rect">
            <a:avLst/>
          </a:prstGeom>
          <a:blipFill>
            <a:blip r:embed="rId3" cstate="print">
              <a:extLst>
                <a:ext uri="{28A0092B-C50C-407E-A947-70E740481C1C}">
                  <a14:useLocalDpi xmlns:a14="http://schemas.microsoft.com/office/drawing/2010/main" val="0"/>
                </a:ext>
              </a:extLst>
            </a:blip>
            <a:stretch>
              <a:fillRect/>
            </a:stretch>
          </a:blipFill>
          <a:ln w="6350" cap="flat" cmpd="sng" algn="ctr">
            <a:solidFill>
              <a:schemeClr val="bg1">
                <a:lumMod val="75000"/>
              </a:schemeClr>
            </a:solidFill>
            <a:prstDash val="solid"/>
            <a:miter lim="800000"/>
            <a:headEnd type="none" w="med" len="med"/>
            <a:tailEnd type="none" w="med" len="med"/>
          </a:ln>
          <a:effectLst/>
        </p:spPr>
        <p:txBody>
          <a:bodyPr lIns="91436" tIns="45718" rIns="91436" bIns="45718" anchor="ctr"/>
          <a:lstStyle/>
          <a:p>
            <a:pPr marL="0" marR="0" lvl="0" indent="0" algn="ctr" defTabSz="683895" eaLnBrk="1" fontAlgn="auto" latinLnBrk="0" hangingPunct="1">
              <a:lnSpc>
                <a:spcPct val="100000"/>
              </a:lnSpc>
              <a:spcBef>
                <a:spcPts val="0"/>
              </a:spcBef>
              <a:spcAft>
                <a:spcPts val="0"/>
              </a:spcAft>
              <a:buClrTx/>
              <a:buSzTx/>
              <a:buFontTx/>
              <a:buNone/>
              <a:defRPr/>
            </a:pPr>
            <a:r>
              <a:rPr kumimoji="0" lang="en-US" altLang="zh-CN" sz="17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Segoe UI" panose="020B0502040204020203" pitchFamily="34" charset="0"/>
              </a:rPr>
              <a:t> </a:t>
            </a:r>
          </a:p>
        </p:txBody>
      </p:sp>
    </p:spTree>
  </p:cSld>
  <p:clrMapOvr>
    <a:masterClrMapping/>
  </p:clrMapOvr>
  <p:transition spd="med"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805810" y="1661851"/>
              <a:ext cx="1353350" cy="830997"/>
            </a:xfrm>
            <a:prstGeom prst="rect">
              <a:avLst/>
            </a:prstGeom>
          </p:spPr>
          <p:txBody>
            <a:bodyPr wrap="square">
              <a:spAutoFit/>
            </a:bodyPr>
            <a:lstStyle/>
            <a:p>
              <a:pPr lvl="0" algn="ctr"/>
              <a:r>
                <a:rPr lang="zh-CN" altLang="en-US" b="1" dirty="0">
                  <a:solidFill>
                    <a:srgbClr val="FFC000"/>
                  </a:solidFill>
                  <a:latin typeface="微软雅黑" panose="020B0503020204020204" pitchFamily="34" charset="-122"/>
                  <a:ea typeface="微软雅黑" panose="020B0503020204020204" pitchFamily="34" charset="-122"/>
                </a:rPr>
                <a:t>优化课程体系，整合教学内容</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C000"/>
                  </a:solidFill>
                </a:rPr>
                <a:t>2</a:t>
              </a:r>
              <a:endParaRPr lang="zh-CN" altLang="en-US" dirty="0">
                <a:solidFill>
                  <a:srgbClr val="FFC000"/>
                </a:solidFill>
              </a:endParaRPr>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70644" y="2098650"/>
            <a:ext cx="7358876" cy="2516073"/>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50000"/>
              </a:lnSpc>
              <a:spcBef>
                <a:spcPct val="0"/>
              </a:spcBef>
              <a:spcAft>
                <a:spcPct val="0"/>
              </a:spcAft>
              <a:buFont typeface="Wingdings" panose="05000000000000000000" pitchFamily="2" charset="2"/>
              <a:buChar char="u"/>
              <a:defRPr/>
            </a:pP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在</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专业认证所给出的毕业要求中，</a:t>
            </a:r>
            <a:r>
              <a:rPr lang="zh-CN" altLang="en-US" sz="1050" kern="0" dirty="0">
                <a:solidFill>
                  <a:srgbClr val="FF0000"/>
                </a:solidFill>
                <a:latin typeface="微软雅黑" panose="020B0503020204020204" pitchFamily="34" charset="-122"/>
                <a:ea typeface="微软雅黑" panose="020B0503020204020204" pitchFamily="34" charset="-122"/>
              </a:rPr>
              <a:t>解决复杂的工程问题</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是重点也是难点，更是工程教育认证在本科教育中的突出特点。从调研结果来看</a:t>
            </a:r>
            <a:r>
              <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rPr>
              <a:t>22.2%</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师生认为目前课程能够较好解决复杂工程问题，</a:t>
            </a:r>
            <a:r>
              <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rPr>
              <a:t>60%</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认为课程教学只设计一部分解决复杂工程问题，</a:t>
            </a:r>
            <a:r>
              <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rPr>
              <a:t>17.78%</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认为课程教学基本不能够解决复杂工程问题</a:t>
            </a: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a:t>
            </a:r>
            <a:endParaRPr lang="en-US" altLang="zh-CN" sz="1050" kern="0" dirty="0" smtClean="0">
              <a:solidFill>
                <a:prstClr val="black">
                  <a:lumMod val="95000"/>
                  <a:lumOff val="5000"/>
                </a:prstClr>
              </a:solidFill>
              <a:latin typeface="微软雅黑" panose="020B0503020204020204" pitchFamily="34" charset="-122"/>
              <a:ea typeface="微软雅黑" panose="020B0503020204020204" pitchFamily="34" charset="-122"/>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050" kern="0" dirty="0" smtClean="0">
                <a:solidFill>
                  <a:srgbClr val="FF0000"/>
                </a:solidFill>
                <a:latin typeface="微软雅黑" panose="020B0503020204020204" pitchFamily="34" charset="-122"/>
                <a:ea typeface="微软雅黑" panose="020B0503020204020204" pitchFamily="34" charset="-122"/>
              </a:rPr>
              <a:t>教学</a:t>
            </a:r>
            <a:r>
              <a:rPr lang="zh-CN" altLang="en-US" sz="1050" kern="0" dirty="0">
                <a:solidFill>
                  <a:srgbClr val="FF0000"/>
                </a:solidFill>
                <a:latin typeface="微软雅黑" panose="020B0503020204020204" pitchFamily="34" charset="-122"/>
                <a:ea typeface="微软雅黑" panose="020B0503020204020204" pitchFamily="34" charset="-122"/>
              </a:rPr>
              <a:t>必须实现以教师为中心的教学向以学生为中心的教学的转变</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，从调研结果来看，目前仍然是以教师讲授为主的教学方式，因此更应注重学生能力的培养方式（</a:t>
            </a:r>
            <a:r>
              <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rPr>
              <a:t>91.11%</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认为仍然是教师讲授为主）</a:t>
            </a: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a:t>
            </a:r>
            <a:endPar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 </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调研师生</a:t>
            </a:r>
            <a:r>
              <a:rPr lang="en-US" altLang="zh-CN" sz="1050" kern="0" dirty="0">
                <a:solidFill>
                  <a:prstClr val="black">
                    <a:lumMod val="95000"/>
                    <a:lumOff val="5000"/>
                  </a:prstClr>
                </a:solidFill>
                <a:latin typeface="微软雅黑" panose="020B0503020204020204" pitchFamily="34" charset="-122"/>
                <a:ea typeface="微软雅黑" panose="020B0503020204020204" pitchFamily="34" charset="-122"/>
              </a:rPr>
              <a:t>97.78%</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认为复杂的工程问题本身就</a:t>
            </a:r>
            <a:r>
              <a:rPr lang="zh-CN" altLang="en-US" sz="1050" kern="0" dirty="0">
                <a:solidFill>
                  <a:srgbClr val="FF0000"/>
                </a:solidFill>
                <a:latin typeface="微软雅黑" panose="020B0503020204020204" pitchFamily="34" charset="-122"/>
                <a:ea typeface="微软雅黑" panose="020B0503020204020204" pitchFamily="34" charset="-122"/>
              </a:rPr>
              <a:t>交叉学科和社会综合知识</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，包含分析、计算、合作、沟通、交流、文化等多个能力的综合培养</a:t>
            </a: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a:t>
            </a:r>
            <a:endParaRPr lang="en-US" altLang="zh-CN" sz="1050" kern="0" dirty="0" smtClean="0">
              <a:solidFill>
                <a:prstClr val="black">
                  <a:lumMod val="95000"/>
                  <a:lumOff val="5000"/>
                </a:prstClr>
              </a:solidFill>
              <a:latin typeface="微软雅黑" panose="020B0503020204020204" pitchFamily="34" charset="-122"/>
              <a:ea typeface="微软雅黑" panose="020B0503020204020204" pitchFamily="34" charset="-122"/>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050" kern="0" dirty="0" smtClean="0">
                <a:solidFill>
                  <a:prstClr val="black">
                    <a:lumMod val="95000"/>
                    <a:lumOff val="5000"/>
                  </a:prstClr>
                </a:solidFill>
                <a:latin typeface="微软雅黑" panose="020B0503020204020204" pitchFamily="34" charset="-122"/>
                <a:ea typeface="微软雅黑" panose="020B0503020204020204" pitchFamily="34" charset="-122"/>
              </a:rPr>
              <a:t>让</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学生在课程中通过项目需求分析、知识学习补充、理论推导计算、实验总结分析等环节，全面培养学生自主学习、科学研究、规划管理、工程实践、团队合作、交流沟通等</a:t>
            </a:r>
            <a:r>
              <a:rPr lang="zh-CN" altLang="en-US" sz="1050" kern="0" dirty="0">
                <a:solidFill>
                  <a:srgbClr val="FF0000"/>
                </a:solidFill>
                <a:latin typeface="微软雅黑" panose="020B0503020204020204" pitchFamily="34" charset="-122"/>
                <a:ea typeface="微软雅黑" panose="020B0503020204020204" pitchFamily="34" charset="-122"/>
              </a:rPr>
              <a:t>科学研究基本素质和工程实践综合能力</a:t>
            </a:r>
            <a:r>
              <a:rPr lang="zh-CN" altLang="en-US" sz="1050" kern="0" dirty="0">
                <a:solidFill>
                  <a:prstClr val="black">
                    <a:lumMod val="95000"/>
                    <a:lumOff val="5000"/>
                  </a:prstClr>
                </a:solidFill>
                <a:latin typeface="微软雅黑" panose="020B0503020204020204" pitchFamily="34" charset="-122"/>
                <a:ea typeface="微软雅黑" panose="020B0503020204020204" pitchFamily="34" charset="-122"/>
              </a:rPr>
              <a:t>。尽量采用案例教学和小组合作的竞争方式，并尽量接近实际工程的情况，以全面的锻炼学生的能力。</a:t>
            </a:r>
          </a:p>
        </p:txBody>
      </p:sp>
      <p:pic>
        <p:nvPicPr>
          <p:cNvPr id="2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27102" y="76109"/>
            <a:ext cx="2942068" cy="195105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131838" y="76109"/>
            <a:ext cx="2942067" cy="195105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75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a:stCxn id="20" idx="4"/>
          </p:cNvCxnSpPr>
          <p:nvPr/>
        </p:nvCxnSpPr>
        <p:spPr>
          <a:xfrm flipH="1">
            <a:off x="2070876" y="2269211"/>
            <a:ext cx="794" cy="2255176"/>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8"/>
          <p:cNvGrpSpPr/>
          <p:nvPr/>
        </p:nvGrpSpPr>
        <p:grpSpPr>
          <a:xfrm>
            <a:off x="1214414" y="551845"/>
            <a:ext cx="1714512" cy="1717367"/>
            <a:chOff x="5643570" y="1068163"/>
            <a:chExt cx="1714512" cy="1545629"/>
          </a:xfrm>
        </p:grpSpPr>
        <p:sp>
          <p:nvSpPr>
            <p:cNvPr id="20" name="椭圆 19"/>
            <p:cNvSpPr/>
            <p:nvPr/>
          </p:nvSpPr>
          <p:spPr>
            <a:xfrm>
              <a:off x="5643570"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93856" y="1667086"/>
              <a:ext cx="1413940" cy="830997"/>
            </a:xfrm>
            <a:prstGeom prst="rect">
              <a:avLst/>
            </a:prstGeom>
          </p:spPr>
          <p:txBody>
            <a:bodyPr wrap="square">
              <a:spAutoFit/>
            </a:bodyPr>
            <a:lstStyle/>
            <a:p>
              <a:pPr lvl="0" algn="ctr"/>
              <a:r>
                <a:rPr lang="zh-CN" altLang="en-US" b="1" dirty="0">
                  <a:solidFill>
                    <a:srgbClr val="FFC000"/>
                  </a:solidFill>
                  <a:latin typeface="微软雅黑" panose="020B0503020204020204" pitchFamily="34" charset="-122"/>
                  <a:ea typeface="微软雅黑" panose="020B0503020204020204" pitchFamily="34" charset="-122"/>
                </a:rPr>
                <a:t>多元化教学方法，完善考核标准</a:t>
              </a:r>
            </a:p>
          </p:txBody>
        </p:sp>
        <p:sp>
          <p:nvSpPr>
            <p:cNvPr id="37" name="椭圆 36"/>
            <p:cNvSpPr/>
            <p:nvPr/>
          </p:nvSpPr>
          <p:spPr>
            <a:xfrm>
              <a:off x="6250793"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86512"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C000"/>
                  </a:solidFill>
                </a:rPr>
                <a:t>3</a:t>
              </a:r>
              <a:endParaRPr lang="zh-CN" altLang="en-US" dirty="0">
                <a:solidFill>
                  <a:srgbClr val="FFC000"/>
                </a:solidFill>
              </a:endParaRPr>
            </a:p>
          </p:txBody>
        </p:sp>
      </p:grpSp>
      <p:sp>
        <p:nvSpPr>
          <p:cNvPr id="18" name="Rectangle 1"/>
          <p:cNvSpPr>
            <a:spLocks noChangeArrowheads="1"/>
          </p:cNvSpPr>
          <p:nvPr/>
        </p:nvSpPr>
        <p:spPr bwMode="auto">
          <a:xfrm>
            <a:off x="2627784" y="2093590"/>
            <a:ext cx="6120680" cy="1892826"/>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30000"/>
              </a:lnSpc>
              <a:spcBef>
                <a:spcPct val="0"/>
              </a:spcBef>
              <a:spcAft>
                <a:spcPct val="0"/>
              </a:spcAft>
              <a:buFont typeface="Wingdings" panose="05000000000000000000" pitchFamily="2" charset="2"/>
              <a:buChar char="u"/>
              <a:defRPr/>
            </a:pPr>
            <a:r>
              <a:rPr lang="zh-CN" altLang="en-US" kern="0" dirty="0" smtClean="0">
                <a:solidFill>
                  <a:prstClr val="black">
                    <a:lumMod val="95000"/>
                    <a:lumOff val="5000"/>
                  </a:prstClr>
                </a:solidFill>
                <a:latin typeface="+mn-ea"/>
              </a:rPr>
              <a:t>从教师一味的讲解，学生被动的接受，逐步向着师生都作为课堂主体，以</a:t>
            </a:r>
            <a:r>
              <a:rPr lang="zh-CN" altLang="en-US" kern="0" dirty="0">
                <a:solidFill>
                  <a:prstClr val="black">
                    <a:lumMod val="95000"/>
                    <a:lumOff val="5000"/>
                  </a:prstClr>
                </a:solidFill>
                <a:latin typeface="+mn-ea"/>
              </a:rPr>
              <a:t>交流互动为主的课堂氛围进行转变</a:t>
            </a:r>
            <a:r>
              <a:rPr lang="zh-CN" altLang="en-US" kern="0" dirty="0" smtClean="0">
                <a:solidFill>
                  <a:prstClr val="black">
                    <a:lumMod val="95000"/>
                    <a:lumOff val="5000"/>
                  </a:prstClr>
                </a:solidFill>
                <a:latin typeface="+mn-ea"/>
              </a:rPr>
              <a:t>。</a:t>
            </a:r>
            <a:endParaRPr lang="en-US" altLang="zh-CN" kern="0" dirty="0" smtClean="0">
              <a:solidFill>
                <a:prstClr val="black">
                  <a:lumMod val="95000"/>
                  <a:lumOff val="5000"/>
                </a:prstClr>
              </a:solidFill>
              <a:latin typeface="+mn-ea"/>
            </a:endParaRPr>
          </a:p>
          <a:p>
            <a:pPr marL="171450" indent="-171450" fontAlgn="base">
              <a:lnSpc>
                <a:spcPct val="130000"/>
              </a:lnSpc>
              <a:spcBef>
                <a:spcPct val="0"/>
              </a:spcBef>
              <a:spcAft>
                <a:spcPct val="0"/>
              </a:spcAft>
              <a:buFont typeface="Wingdings" panose="05000000000000000000" pitchFamily="2" charset="2"/>
              <a:buChar char="u"/>
              <a:defRPr/>
            </a:pPr>
            <a:r>
              <a:rPr lang="zh-CN" altLang="en-US" kern="0" dirty="0" smtClean="0">
                <a:solidFill>
                  <a:prstClr val="black">
                    <a:lumMod val="95000"/>
                    <a:lumOff val="5000"/>
                  </a:prstClr>
                </a:solidFill>
                <a:latin typeface="+mn-ea"/>
              </a:rPr>
              <a:t>选择</a:t>
            </a:r>
            <a:r>
              <a:rPr lang="zh-CN" altLang="en-US" kern="0" dirty="0">
                <a:solidFill>
                  <a:prstClr val="black">
                    <a:lumMod val="95000"/>
                    <a:lumOff val="5000"/>
                  </a:prstClr>
                </a:solidFill>
                <a:latin typeface="+mn-ea"/>
              </a:rPr>
              <a:t>最终成绩包括期末成绩、随堂测验、实验环节、课后作业、出勤情况、课上提问等有针对性的采用不同的考核方式多项综合标准的师生都在</a:t>
            </a:r>
            <a:r>
              <a:rPr lang="en-US" altLang="zh-CN" kern="0" dirty="0">
                <a:solidFill>
                  <a:prstClr val="black">
                    <a:lumMod val="95000"/>
                    <a:lumOff val="5000"/>
                  </a:prstClr>
                </a:solidFill>
                <a:latin typeface="+mn-ea"/>
              </a:rPr>
              <a:t>70%</a:t>
            </a:r>
            <a:r>
              <a:rPr lang="zh-CN" altLang="en-US" kern="0" dirty="0">
                <a:solidFill>
                  <a:prstClr val="black">
                    <a:lumMod val="95000"/>
                    <a:lumOff val="5000"/>
                  </a:prstClr>
                </a:solidFill>
                <a:latin typeface="+mn-ea"/>
              </a:rPr>
              <a:t>以上。</a:t>
            </a:r>
          </a:p>
        </p:txBody>
      </p:sp>
      <p:cxnSp>
        <p:nvCxnSpPr>
          <p:cNvPr id="48" name="直接连接符 47">
            <a:extLst>
              <a:ext uri="{FF2B5EF4-FFF2-40B4-BE49-F238E27FC236}">
                <a16:creationId xmlns:a16="http://schemas.microsoft.com/office/drawing/2014/main" xmlns="" id="{12E0B6B4-0C9F-4DF9-ADA2-AEE1CF603FAD}"/>
              </a:ext>
            </a:extLst>
          </p:cNvPr>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5" name="Picture 14">
            <a:extLst>
              <a:ext uri="{FF2B5EF4-FFF2-40B4-BE49-F238E27FC236}">
                <a16:creationId xmlns:a16="http://schemas.microsoft.com/office/drawing/2014/main" xmlns="" id="{AE5B10E9-A3A7-459C-BEAE-F799C2B98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75856" y="245158"/>
            <a:ext cx="4104505" cy="1627962"/>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p:cTn id="10" dur="500" fill="hold"/>
                                        <p:tgtEl>
                                          <p:spTgt spid="55"/>
                                        </p:tgtEl>
                                        <p:attrNameLst>
                                          <p:attrName>ppt_w</p:attrName>
                                        </p:attrNameLst>
                                      </p:cBhvr>
                                      <p:tavLst>
                                        <p:tav tm="0">
                                          <p:val>
                                            <p:fltVal val="0"/>
                                          </p:val>
                                        </p:tav>
                                        <p:tav tm="100000">
                                          <p:val>
                                            <p:strVal val="#ppt_w"/>
                                          </p:val>
                                        </p:tav>
                                      </p:tavLst>
                                    </p:anim>
                                    <p:anim calcmode="lin" valueType="num">
                                      <p:cBhvr>
                                        <p:cTn id="11" dur="500" fill="hold"/>
                                        <p:tgtEl>
                                          <p:spTgt spid="55"/>
                                        </p:tgtEl>
                                        <p:attrNameLst>
                                          <p:attrName>ppt_h</p:attrName>
                                        </p:attrNameLst>
                                      </p:cBhvr>
                                      <p:tavLst>
                                        <p:tav tm="0">
                                          <p:val>
                                            <p:fltVal val="0"/>
                                          </p:val>
                                        </p:tav>
                                        <p:tav tm="100000">
                                          <p:val>
                                            <p:strVal val="#ppt_h"/>
                                          </p:val>
                                        </p:tav>
                                      </p:tavLst>
                                    </p:anim>
                                    <p:animEffect transition="in" filter="fad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61851"/>
              <a:ext cx="1663822" cy="747897"/>
            </a:xfrm>
            <a:prstGeom prst="rect">
              <a:avLst/>
            </a:prstGeom>
          </p:spPr>
          <p:txBody>
            <a:bodyPr wrap="square">
              <a:spAutoFit/>
            </a:bodyPr>
            <a:lstStyle/>
            <a:p>
              <a:pPr lvl="0" algn="ctr"/>
              <a:r>
                <a:rPr lang="zh-CN" altLang="en-US" sz="1600" b="1" dirty="0">
                  <a:solidFill>
                    <a:srgbClr val="FFC000"/>
                  </a:solidFill>
                  <a:latin typeface="微软雅黑" panose="020B0503020204020204" pitchFamily="34" charset="-122"/>
                  <a:ea typeface="微软雅黑" panose="020B0503020204020204" pitchFamily="34" charset="-122"/>
                </a:rPr>
                <a:t>计算课程目标达成度，建立持续改进机制</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solidFill>
                    <a:srgbClr val="FFC000"/>
                  </a:solidFill>
                </a:rPr>
                <a:t>4</a:t>
              </a:r>
              <a:endParaRPr lang="zh-CN" altLang="en-US" dirty="0">
                <a:solidFill>
                  <a:srgbClr val="FFC000"/>
                </a:solidFill>
              </a:endParaRPr>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395536" y="2012471"/>
            <a:ext cx="6648981" cy="2308324"/>
          </a:xfrm>
          <a:prstGeom prst="rect">
            <a:avLst/>
          </a:prstGeom>
          <a:noFill/>
          <a:ln w="9525">
            <a:noFill/>
            <a:miter lim="800000"/>
          </a:ln>
          <a:effectLst/>
        </p:spPr>
        <p:txBody>
          <a:bodyPr vert="horz" wrap="square" lIns="91440" tIns="45720" rIns="91440" bIns="45720" numCol="1" anchor="ctr" anchorCtr="0" compatLnSpc="1">
            <a:spAutoFit/>
          </a:bodyPr>
          <a:lstStyle/>
          <a:p>
            <a:pPr marL="171450" indent="-171450" fontAlgn="base">
              <a:lnSpc>
                <a:spcPct val="15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随着</a:t>
            </a:r>
            <a:r>
              <a:rPr lang="zh-CN" altLang="en-US" sz="1600" kern="0" dirty="0">
                <a:solidFill>
                  <a:prstClr val="black">
                    <a:lumMod val="95000"/>
                    <a:lumOff val="5000"/>
                  </a:prstClr>
                </a:solidFill>
                <a:latin typeface="+mn-ea"/>
              </a:rPr>
              <a:t>课程教育改革工作的深化推进，各个专业的改革工作也在逐步进行，其需要不断融入工程教育理念，创新传统的教育方法，从而达到优化教学效果的目的</a:t>
            </a:r>
            <a:r>
              <a:rPr lang="zh-CN" altLang="en-US" sz="1600" kern="0" dirty="0" smtClean="0">
                <a:solidFill>
                  <a:prstClr val="black">
                    <a:lumMod val="95000"/>
                    <a:lumOff val="5000"/>
                  </a:prstClr>
                </a:solidFill>
                <a:latin typeface="+mn-ea"/>
              </a:rPr>
              <a:t>。</a:t>
            </a:r>
            <a:endParaRPr lang="en-US" altLang="zh-CN" sz="1600" kern="0" dirty="0" smtClean="0">
              <a:solidFill>
                <a:prstClr val="black">
                  <a:lumMod val="95000"/>
                  <a:lumOff val="5000"/>
                </a:prstClr>
              </a:solidFill>
              <a:latin typeface="+mn-ea"/>
            </a:endParaRPr>
          </a:p>
          <a:p>
            <a:pPr marL="171450" indent="-171450" fontAlgn="base">
              <a:lnSpc>
                <a:spcPct val="150000"/>
              </a:lnSpc>
              <a:spcBef>
                <a:spcPct val="0"/>
              </a:spcBef>
              <a:spcAft>
                <a:spcPct val="0"/>
              </a:spcAft>
              <a:buFont typeface="Wingdings" panose="05000000000000000000" pitchFamily="2" charset="2"/>
              <a:buChar char="u"/>
              <a:defRPr/>
            </a:pPr>
            <a:r>
              <a:rPr lang="zh-CN" altLang="en-US" sz="1600" kern="0" dirty="0" smtClean="0">
                <a:solidFill>
                  <a:prstClr val="black">
                    <a:lumMod val="95000"/>
                    <a:lumOff val="5000"/>
                  </a:prstClr>
                </a:solidFill>
                <a:latin typeface="+mn-ea"/>
              </a:rPr>
              <a:t>相关</a:t>
            </a:r>
            <a:r>
              <a:rPr lang="zh-CN" altLang="en-US" sz="1600" kern="0" dirty="0">
                <a:solidFill>
                  <a:prstClr val="black">
                    <a:lumMod val="95000"/>
                    <a:lumOff val="5000"/>
                  </a:prstClr>
                </a:solidFill>
                <a:latin typeface="+mn-ea"/>
              </a:rPr>
              <a:t>教师应在深刻理解工程教育的基础上，不断改进课程教育改进措施，以全面提升专业课程的教学质量，获得预期的教学效果。从调研结果来看</a:t>
            </a:r>
            <a:r>
              <a:rPr lang="en-US" altLang="zh-CN" sz="1600" kern="0" dirty="0">
                <a:solidFill>
                  <a:prstClr val="black">
                    <a:lumMod val="95000"/>
                    <a:lumOff val="5000"/>
                  </a:prstClr>
                </a:solidFill>
                <a:latin typeface="+mn-ea"/>
              </a:rPr>
              <a:t>84.44%</a:t>
            </a:r>
            <a:r>
              <a:rPr lang="zh-CN" altLang="en-US" sz="1600" kern="0" dirty="0">
                <a:solidFill>
                  <a:prstClr val="black">
                    <a:lumMod val="95000"/>
                    <a:lumOff val="5000"/>
                  </a:prstClr>
                </a:solidFill>
                <a:latin typeface="+mn-ea"/>
              </a:rPr>
              <a:t>师生认为目前课程教学中包含持续改进的机制。</a:t>
            </a:r>
          </a:p>
        </p:txBody>
      </p:sp>
      <p:pic>
        <p:nvPicPr>
          <p:cNvPr id="2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99296" y="470558"/>
            <a:ext cx="5496105" cy="130506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555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27784" y="2067570"/>
            <a:ext cx="5275634" cy="92333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TextBox 3"/>
          <p:cNvSpPr txBox="1"/>
          <p:nvPr/>
        </p:nvSpPr>
        <p:spPr>
          <a:xfrm>
            <a:off x="2740050" y="2118370"/>
            <a:ext cx="5059610" cy="830997"/>
          </a:xfrm>
          <a:prstGeom prst="rect">
            <a:avLst/>
          </a:prstGeom>
          <a:noFill/>
        </p:spPr>
        <p:txBody>
          <a:bodyPr vert="horz" wrap="square" rtlCol="0">
            <a:spAutoFit/>
          </a:bodyPr>
          <a:lstStyle/>
          <a:p>
            <a:pPr algn="ctr" fontAlgn="b"/>
            <a:r>
              <a:rPr lang="zh-CN" altLang="en-US" sz="4800" b="1" dirty="0">
                <a:solidFill>
                  <a:schemeClr val="bg1"/>
                </a:solidFill>
                <a:latin typeface="微软雅黑" panose="020B0503020204020204" pitchFamily="34" charset="-122"/>
                <a:ea typeface="微软雅黑" panose="020B0503020204020204" pitchFamily="34" charset="-122"/>
              </a:rPr>
              <a:t>调研目的及意义</a:t>
            </a:r>
          </a:p>
        </p:txBody>
      </p:sp>
      <p:sp>
        <p:nvSpPr>
          <p:cNvPr id="5" name="泪滴形 4"/>
          <p:cNvSpPr/>
          <p:nvPr/>
        </p:nvSpPr>
        <p:spPr>
          <a:xfrm>
            <a:off x="1475656" y="2067570"/>
            <a:ext cx="1043726" cy="1043726"/>
          </a:xfrm>
          <a:prstGeom prst="teardrop">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t>1</a:t>
            </a:r>
            <a:endParaRPr lang="zh-CN" altLang="en-US" sz="6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27784" y="2067570"/>
            <a:ext cx="5275634" cy="92333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TextBox 4"/>
          <p:cNvSpPr txBox="1"/>
          <p:nvPr/>
        </p:nvSpPr>
        <p:spPr>
          <a:xfrm>
            <a:off x="3723145" y="2118370"/>
            <a:ext cx="3116559" cy="830997"/>
          </a:xfrm>
          <a:prstGeom prst="rect">
            <a:avLst/>
          </a:prstGeom>
          <a:noFill/>
        </p:spPr>
        <p:txBody>
          <a:bodyPr vert="horz" wrap="square" rtlCol="0">
            <a:spAutoFit/>
          </a:bodyPr>
          <a:lstStyle/>
          <a:p>
            <a:pPr algn="ctr" fontAlgn="b"/>
            <a:r>
              <a:rPr lang="zh-CN" altLang="en-US" sz="4800" b="1" dirty="0">
                <a:solidFill>
                  <a:schemeClr val="bg1"/>
                </a:solidFill>
                <a:latin typeface="微软雅黑" panose="020B0503020204020204" pitchFamily="34" charset="-122"/>
                <a:ea typeface="微软雅黑" panose="020B0503020204020204" pitchFamily="34" charset="-122"/>
              </a:rPr>
              <a:t>结论分析</a:t>
            </a:r>
          </a:p>
        </p:txBody>
      </p:sp>
      <p:sp>
        <p:nvSpPr>
          <p:cNvPr id="6" name="泪滴形 5"/>
          <p:cNvSpPr/>
          <p:nvPr/>
        </p:nvSpPr>
        <p:spPr>
          <a:xfrm>
            <a:off x="1475656" y="2067570"/>
            <a:ext cx="1043726" cy="1043726"/>
          </a:xfrm>
          <a:prstGeom prst="teardrop">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t>4</a:t>
            </a:r>
            <a:endParaRPr lang="zh-CN" altLang="en-US" sz="6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
          <p:cNvSpPr/>
          <p:nvPr/>
        </p:nvSpPr>
        <p:spPr>
          <a:xfrm>
            <a:off x="2491385" y="876629"/>
            <a:ext cx="1379217" cy="137828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rtlCol="0" anchor="ctr"/>
          <a:lstStyle/>
          <a:p>
            <a:pPr algn="ctr" fontAlgn="base">
              <a:spcBef>
                <a:spcPct val="0"/>
              </a:spcBef>
              <a:spcAft>
                <a:spcPct val="0"/>
              </a:spcAft>
            </a:pP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16" name="椭圆 1"/>
          <p:cNvSpPr/>
          <p:nvPr/>
        </p:nvSpPr>
        <p:spPr>
          <a:xfrm>
            <a:off x="2374670" y="2095835"/>
            <a:ext cx="692888" cy="1378283"/>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00B0F0"/>
          </a:solidFill>
          <a:ln w="25400" cap="flat" cmpd="sng" algn="ctr">
            <a:noFill/>
            <a:prstDash val="solid"/>
          </a:ln>
          <a:effectLst/>
        </p:spPr>
        <p:txBody>
          <a:bodyPr rtlCol="0" anchor="ctr"/>
          <a:lstStyle/>
          <a:p>
            <a:pPr algn="ctr" fontAlgn="base">
              <a:spcBef>
                <a:spcPct val="0"/>
              </a:spcBef>
              <a:spcAft>
                <a:spcPct val="0"/>
              </a:spcAft>
              <a:defRPr/>
            </a:pPr>
            <a:endParaRPr lang="zh-CN" altLang="en-US" kern="0">
              <a:solidFill>
                <a:sysClr val="window" lastClr="FFFFFF"/>
              </a:solidFill>
              <a:latin typeface="Arial" panose="020B0604020202020204" pitchFamily="34" charset="0"/>
            </a:endParaRPr>
          </a:p>
        </p:txBody>
      </p:sp>
      <p:sp>
        <p:nvSpPr>
          <p:cNvPr id="17" name="椭圆 1"/>
          <p:cNvSpPr/>
          <p:nvPr/>
        </p:nvSpPr>
        <p:spPr>
          <a:xfrm rot="5400000">
            <a:off x="2280621" y="3317466"/>
            <a:ext cx="1371760" cy="1385776"/>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rtlCol="0" anchor="ctr"/>
          <a:lstStyle/>
          <a:p>
            <a:pPr algn="ctr" fontAlgn="base">
              <a:spcBef>
                <a:spcPct val="0"/>
              </a:spcBef>
              <a:spcAft>
                <a:spcPct val="0"/>
              </a:spcAft>
            </a:pP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18" name="椭圆 1"/>
          <p:cNvSpPr/>
          <p:nvPr/>
        </p:nvSpPr>
        <p:spPr>
          <a:xfrm rot="10800000">
            <a:off x="1268067" y="697260"/>
            <a:ext cx="1379217" cy="137828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19" name="椭圆 1"/>
          <p:cNvSpPr/>
          <p:nvPr/>
        </p:nvSpPr>
        <p:spPr>
          <a:xfrm rot="6199008">
            <a:off x="1528727" y="2779768"/>
            <a:ext cx="689141" cy="1305604"/>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20" name="圆角矩形 14"/>
          <p:cNvSpPr/>
          <p:nvPr/>
        </p:nvSpPr>
        <p:spPr>
          <a:xfrm>
            <a:off x="3751686" y="1220564"/>
            <a:ext cx="3029565" cy="539328"/>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0C0"/>
          </a:solidFill>
          <a:ln w="25400" cap="flat" cmpd="sng" algn="ctr">
            <a:noFill/>
            <a:prstDash val="solid"/>
          </a:ln>
          <a:effectLst/>
        </p:spPr>
        <p:txBody>
          <a:bodyPr rtlCol="0" anchor="ctr"/>
          <a:lstStyle/>
          <a:p>
            <a:pPr algn="ctr" fontAlgn="base">
              <a:spcBef>
                <a:spcPct val="0"/>
              </a:spcBef>
              <a:spcAft>
                <a:spcPct val="0"/>
              </a:spcAft>
              <a:defRPr/>
            </a:pPr>
            <a:r>
              <a:rPr lang="zh-CN" altLang="en-US" sz="2000" b="1" kern="0" dirty="0">
                <a:solidFill>
                  <a:sysClr val="window" lastClr="FFFFFF"/>
                </a:solidFill>
                <a:latin typeface="微软雅黑" panose="020B0503020204020204" pitchFamily="34" charset="-122"/>
                <a:ea typeface="微软雅黑" panose="020B0503020204020204" pitchFamily="34" charset="-122"/>
              </a:rPr>
              <a:t>课程教学改革</a:t>
            </a:r>
          </a:p>
        </p:txBody>
      </p:sp>
      <p:sp>
        <p:nvSpPr>
          <p:cNvPr id="21" name="圆角矩形 14"/>
          <p:cNvSpPr/>
          <p:nvPr/>
        </p:nvSpPr>
        <p:spPr>
          <a:xfrm>
            <a:off x="3473986" y="3559649"/>
            <a:ext cx="3085296" cy="539328"/>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w="25400" cap="flat" cmpd="sng" algn="ctr">
            <a:noFill/>
            <a:prstDash val="solid"/>
          </a:ln>
          <a:effectLst/>
        </p:spPr>
        <p:txBody>
          <a:bodyPr rtlCol="0" anchor="ctr"/>
          <a:lstStyle/>
          <a:p>
            <a:pPr algn="ctr" fontAlgn="base">
              <a:spcBef>
                <a:spcPct val="0"/>
              </a:spcBef>
              <a:spcAft>
                <a:spcPct val="0"/>
              </a:spcAft>
            </a:pPr>
            <a:r>
              <a:rPr lang="zh-CN" altLang="en-US" sz="2000" b="1" kern="0" dirty="0">
                <a:solidFill>
                  <a:sysClr val="window" lastClr="FFFFFF"/>
                </a:solidFill>
                <a:latin typeface="微软雅黑" panose="020B0503020204020204" pitchFamily="34" charset="-122"/>
                <a:ea typeface="微软雅黑" panose="020B0503020204020204" pitchFamily="34" charset="-122"/>
              </a:rPr>
              <a:t>教育教学质量</a:t>
            </a:r>
          </a:p>
        </p:txBody>
      </p:sp>
      <p:sp>
        <p:nvSpPr>
          <p:cNvPr id="22" name="TextBox 21"/>
          <p:cNvSpPr txBox="1"/>
          <p:nvPr/>
        </p:nvSpPr>
        <p:spPr>
          <a:xfrm>
            <a:off x="2948019" y="1239411"/>
            <a:ext cx="507034" cy="769441"/>
          </a:xfrm>
          <a:prstGeom prst="rect">
            <a:avLst/>
          </a:prstGeom>
          <a:noFill/>
        </p:spPr>
        <p:txBody>
          <a:bodyPr wrap="square" rtlCol="0">
            <a:spAutoFit/>
          </a:bodyPr>
          <a:lstStyle/>
          <a:p>
            <a:pPr fontAlgn="base">
              <a:spcBef>
                <a:spcPct val="0"/>
              </a:spcBef>
              <a:spcAft>
                <a:spcPct val="0"/>
              </a:spcAft>
              <a:defRPr/>
            </a:pPr>
            <a:r>
              <a:rPr lang="en-US" altLang="zh-CN" sz="4400" b="1" kern="0" dirty="0">
                <a:solidFill>
                  <a:prstClr val="white">
                    <a:lumMod val="50000"/>
                  </a:prstClr>
                </a:solidFill>
                <a:latin typeface="Arial Black" panose="020B0A04020102020204" pitchFamily="34" charset="0"/>
                <a:ea typeface="微软雅黑" panose="020B0503020204020204" pitchFamily="34" charset="-122"/>
              </a:rPr>
              <a:t>A</a:t>
            </a:r>
            <a:endParaRPr lang="zh-CN" altLang="en-US" sz="4400" b="1" kern="0" dirty="0">
              <a:solidFill>
                <a:prstClr val="white">
                  <a:lumMod val="50000"/>
                </a:prstClr>
              </a:solidFill>
              <a:latin typeface="Arial Black" panose="020B0A04020102020204" pitchFamily="34" charset="0"/>
              <a:ea typeface="微软雅黑" panose="020B0503020204020204" pitchFamily="34" charset="-122"/>
            </a:endParaRPr>
          </a:p>
        </p:txBody>
      </p:sp>
      <p:sp>
        <p:nvSpPr>
          <p:cNvPr id="23" name="TextBox 22"/>
          <p:cNvSpPr txBox="1"/>
          <p:nvPr/>
        </p:nvSpPr>
        <p:spPr>
          <a:xfrm>
            <a:off x="2827516" y="3690187"/>
            <a:ext cx="507034" cy="769441"/>
          </a:xfrm>
          <a:prstGeom prst="rect">
            <a:avLst/>
          </a:prstGeom>
          <a:noFill/>
        </p:spPr>
        <p:txBody>
          <a:bodyPr wrap="square" rtlCol="0">
            <a:spAutoFit/>
          </a:bodyPr>
          <a:lstStyle/>
          <a:p>
            <a:pPr fontAlgn="base">
              <a:spcBef>
                <a:spcPct val="0"/>
              </a:spcBef>
              <a:spcAft>
                <a:spcPct val="0"/>
              </a:spcAft>
              <a:defRPr/>
            </a:pPr>
            <a:r>
              <a:rPr lang="en-US" altLang="zh-CN" sz="4400" b="1" kern="0" dirty="0">
                <a:solidFill>
                  <a:prstClr val="white">
                    <a:lumMod val="50000"/>
                  </a:prstClr>
                </a:solidFill>
                <a:latin typeface="Arial Black" panose="020B0A04020102020204" pitchFamily="34" charset="0"/>
                <a:ea typeface="微软雅黑" panose="020B0503020204020204" pitchFamily="34" charset="-122"/>
              </a:rPr>
              <a:t>B</a:t>
            </a:r>
            <a:endParaRPr lang="zh-CN" altLang="en-US" sz="4400" b="1" kern="0" dirty="0">
              <a:solidFill>
                <a:prstClr val="white">
                  <a:lumMod val="50000"/>
                </a:prstClr>
              </a:solidFill>
              <a:latin typeface="Arial Black" panose="020B0A04020102020204" pitchFamily="34" charset="0"/>
              <a:ea typeface="微软雅黑" panose="020B0503020204020204" pitchFamily="34" charset="-122"/>
            </a:endParaRPr>
          </a:p>
        </p:txBody>
      </p:sp>
      <p:sp>
        <p:nvSpPr>
          <p:cNvPr id="24" name="TextBox 23"/>
          <p:cNvSpPr txBox="1"/>
          <p:nvPr/>
        </p:nvSpPr>
        <p:spPr>
          <a:xfrm>
            <a:off x="3870602" y="1765588"/>
            <a:ext cx="3374230" cy="1269258"/>
          </a:xfrm>
          <a:prstGeom prst="rect">
            <a:avLst/>
          </a:prstGeom>
          <a:noFill/>
        </p:spPr>
        <p:txBody>
          <a:bodyPr wrap="square" rtlCol="0">
            <a:spAutoFit/>
          </a:bodyPr>
          <a:lstStyle/>
          <a:p>
            <a:pPr fontAlgn="base">
              <a:lnSpc>
                <a:spcPct val="130000"/>
              </a:lnSpc>
              <a:spcBef>
                <a:spcPct val="0"/>
              </a:spcBef>
              <a:spcAft>
                <a:spcPct val="0"/>
              </a:spcAft>
              <a:defRPr/>
            </a:pPr>
            <a:r>
              <a:rPr lang="zh-CN" altLang="en-US" sz="1200" kern="0" dirty="0">
                <a:solidFill>
                  <a:prstClr val="black">
                    <a:lumMod val="95000"/>
                    <a:lumOff val="5000"/>
                  </a:prstClr>
                </a:solidFill>
                <a:latin typeface="微软雅黑" panose="020B0503020204020204" pitchFamily="34" charset="-122"/>
                <a:ea typeface="微软雅黑" panose="020B0503020204020204" pitchFamily="34" charset="-122"/>
              </a:rPr>
              <a:t>       在工程教育认证的背景下，开展课程教学改革是工科专业教学改革的一项重要工作。工程教育理念的关键在于有效增强学生的工程实践以及实际动手能力，在教学期间结合实践问题，使学生可以在实际操作中融合理论。</a:t>
            </a:r>
            <a:endParaRPr lang="en-US" altLang="zh-CN" sz="12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751686" y="4098977"/>
            <a:ext cx="3988666" cy="1269258"/>
          </a:xfrm>
          <a:prstGeom prst="rect">
            <a:avLst/>
          </a:prstGeom>
          <a:noFill/>
        </p:spPr>
        <p:txBody>
          <a:bodyPr wrap="square" rtlCol="0">
            <a:spAutoFit/>
          </a:bodyPr>
          <a:lstStyle/>
          <a:p>
            <a:pPr fontAlgn="base">
              <a:lnSpc>
                <a:spcPct val="130000"/>
              </a:lnSpc>
              <a:spcBef>
                <a:spcPct val="0"/>
              </a:spcBef>
              <a:spcAft>
                <a:spcPct val="0"/>
              </a:spcAft>
              <a:defRPr/>
            </a:pPr>
            <a:r>
              <a:rPr lang="zh-CN" altLang="en-US" sz="1200" kern="0" dirty="0">
                <a:solidFill>
                  <a:prstClr val="black">
                    <a:lumMod val="95000"/>
                    <a:lumOff val="5000"/>
                  </a:prstClr>
                </a:solidFill>
                <a:latin typeface="微软雅黑" panose="020B0503020204020204" pitchFamily="34" charset="-122"/>
                <a:ea typeface="微软雅黑" panose="020B0503020204020204" pitchFamily="34" charset="-122"/>
              </a:rPr>
              <a:t>       在教育科研的道路上，还有很大的空间等待我们去探索与发掘。我们将以此次调研为契机，从实际出发，秉承优点，扬弃不足，提升教育科研的内涵发展，促进教师的专业成长，促使教育教学质量的不断攀升，以期为此后教学的顺利进行打下坚实的基础。</a:t>
            </a:r>
            <a:endParaRPr lang="en-US" altLang="zh-CN" sz="12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6829648" y="145579"/>
            <a:ext cx="2088232"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研究方法及过程</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25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50"/>
                                        <p:tgtEl>
                                          <p:spTgt spid="16"/>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1000"/>
                                        <p:tgtEl>
                                          <p:spTgt spid="17"/>
                                        </p:tgtEl>
                                      </p:cBhvr>
                                    </p:animEffect>
                                  </p:childTnLst>
                                </p:cTn>
                              </p:par>
                              <p:par>
                                <p:cTn id="20" presetID="22" presetClass="entr" presetSubtype="2" fill="hold" grpId="0" nodeType="withEffect">
                                  <p:stCondLst>
                                    <p:cond delay="75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250"/>
                                        <p:tgtEl>
                                          <p:spTgt spid="19"/>
                                        </p:tgtEl>
                                      </p:cBhvr>
                                    </p:animEffect>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50"/>
                                        <p:tgtEl>
                                          <p:spTgt spid="20"/>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250"/>
                                        <p:tgtEl>
                                          <p:spTgt spid="24"/>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250"/>
                                        <p:tgtEl>
                                          <p:spTgt spid="21"/>
                                        </p:tgtEl>
                                      </p:cBhvr>
                                    </p:animEffect>
                                  </p:childTnLst>
                                </p:cTn>
                              </p:par>
                            </p:childTnLst>
                          </p:cTn>
                        </p:par>
                        <p:par>
                          <p:cTn id="47" fill="hold">
                            <p:stCondLst>
                              <p:cond delay="5000"/>
                            </p:stCondLst>
                            <p:childTnLst>
                              <p:par>
                                <p:cTn id="48" presetID="42"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250"/>
                                        <p:tgtEl>
                                          <p:spTgt spid="25"/>
                                        </p:tgtEl>
                                      </p:cBhvr>
                                    </p:animEffect>
                                    <p:anim calcmode="lin" valueType="num">
                                      <p:cBhvr>
                                        <p:cTn id="51" dur="250" fill="hold"/>
                                        <p:tgtEl>
                                          <p:spTgt spid="25"/>
                                        </p:tgtEl>
                                        <p:attrNameLst>
                                          <p:attrName>ppt_x</p:attrName>
                                        </p:attrNameLst>
                                      </p:cBhvr>
                                      <p:tavLst>
                                        <p:tav tm="0">
                                          <p:val>
                                            <p:strVal val="#ppt_x"/>
                                          </p:val>
                                        </p:tav>
                                        <p:tav tm="100000">
                                          <p:val>
                                            <p:strVal val="#ppt_x"/>
                                          </p:val>
                                        </p:tav>
                                      </p:tavLst>
                                    </p:anim>
                                    <p:anim calcmode="lin" valueType="num">
                                      <p:cBhvr>
                                        <p:cTn id="52" dur="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剪去对角的矩形 4"/>
          <p:cNvSpPr/>
          <p:nvPr/>
        </p:nvSpPr>
        <p:spPr>
          <a:xfrm flipH="1">
            <a:off x="1115616" y="1993404"/>
            <a:ext cx="6912768" cy="2232248"/>
          </a:xfrm>
          <a:prstGeom prst="snip2Diag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TextBox 2"/>
          <p:cNvSpPr txBox="1"/>
          <p:nvPr/>
        </p:nvSpPr>
        <p:spPr>
          <a:xfrm>
            <a:off x="1425555" y="2107704"/>
            <a:ext cx="3877985" cy="830997"/>
          </a:xfrm>
          <a:prstGeom prst="rect">
            <a:avLst/>
          </a:prstGeom>
          <a:noFill/>
        </p:spPr>
        <p:txBody>
          <a:bodyPr wrap="none" rtlCol="0">
            <a:spAutoFit/>
          </a:bodyPr>
          <a:lstStyle/>
          <a:p>
            <a:r>
              <a:rPr lang="zh-CN" altLang="en-US" sz="4800" b="1" dirty="0">
                <a:solidFill>
                  <a:srgbClr val="FFFF00"/>
                </a:solidFill>
                <a:latin typeface="微软雅黑" panose="020B0503020204020204" pitchFamily="34" charset="-122"/>
                <a:ea typeface="微软雅黑" panose="020B0503020204020204" pitchFamily="34" charset="-122"/>
              </a:rPr>
              <a:t>感谢大家聆听</a:t>
            </a:r>
          </a:p>
        </p:txBody>
      </p:sp>
      <p:sp>
        <p:nvSpPr>
          <p:cNvPr id="4" name="TextBox 3"/>
          <p:cNvSpPr txBox="1"/>
          <p:nvPr/>
        </p:nvSpPr>
        <p:spPr>
          <a:xfrm>
            <a:off x="4572000" y="2956280"/>
            <a:ext cx="2736304" cy="874407"/>
          </a:xfrm>
          <a:prstGeom prst="rect">
            <a:avLst/>
          </a:prstGeom>
          <a:noFill/>
        </p:spPr>
        <p:txBody>
          <a:bodyPr wrap="square" rtlCol="0">
            <a:spAutoFit/>
          </a:bodyPr>
          <a:lstStyle/>
          <a:p>
            <a:pPr indent="457200">
              <a:lnSpc>
                <a:spcPct val="150000"/>
              </a:lnSpc>
            </a:pPr>
            <a:r>
              <a:rPr lang="zh-CN" altLang="en-US" dirty="0">
                <a:solidFill>
                  <a:schemeClr val="bg1"/>
                </a:solidFill>
                <a:latin typeface="微软雅黑" panose="020B0503020204020204" pitchFamily="34" charset="-122"/>
                <a:ea typeface="微软雅黑" panose="020B0503020204020204" pitchFamily="34" charset="-122"/>
              </a:rPr>
              <a:t>汇报人：刘瑾</a:t>
            </a:r>
            <a:endParaRPr lang="en-US" altLang="zh-CN" dirty="0">
              <a:solidFill>
                <a:schemeClr val="bg1"/>
              </a:solidFill>
              <a:latin typeface="微软雅黑" panose="020B0503020204020204" pitchFamily="34" charset="-122"/>
              <a:ea typeface="微软雅黑" panose="020B0503020204020204" pitchFamily="34" charset="-122"/>
            </a:endParaRPr>
          </a:p>
          <a:p>
            <a:pPr indent="457200">
              <a:lnSpc>
                <a:spcPct val="150000"/>
              </a:lnSpc>
            </a:pPr>
            <a:r>
              <a:rPr lang="zh-CN" altLang="en-US" dirty="0">
                <a:solidFill>
                  <a:schemeClr val="bg1"/>
                </a:solidFill>
                <a:latin typeface="微软雅黑" panose="020B0503020204020204" pitchFamily="34" charset="-122"/>
                <a:ea typeface="微软雅黑" panose="020B0503020204020204" pitchFamily="34" charset="-122"/>
              </a:rPr>
              <a:t>时间：</a:t>
            </a:r>
            <a:r>
              <a:rPr lang="en-US" altLang="zh-CN" dirty="0">
                <a:solidFill>
                  <a:schemeClr val="bg1"/>
                </a:solidFill>
                <a:latin typeface="微软雅黑" panose="020B0503020204020204" pitchFamily="34" charset="-122"/>
                <a:ea typeface="微软雅黑" panose="020B0503020204020204" pitchFamily="34" charset="-122"/>
              </a:rPr>
              <a:t>2019</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月</a:t>
            </a:r>
          </a:p>
        </p:txBody>
      </p:sp>
      <p:cxnSp>
        <p:nvCxnSpPr>
          <p:cNvPr id="7" name="直接连接符 6"/>
          <p:cNvCxnSpPr/>
          <p:nvPr/>
        </p:nvCxnSpPr>
        <p:spPr>
          <a:xfrm>
            <a:off x="1518948" y="2929508"/>
            <a:ext cx="6153411"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768" y="481236"/>
            <a:ext cx="1336456" cy="1283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par>
                          <p:cTn id="19" fill="hold">
                            <p:stCondLst>
                              <p:cond delay="25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9648" y="145579"/>
            <a:ext cx="2088232"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调研目的及意义</a:t>
            </a:r>
          </a:p>
        </p:txBody>
      </p:sp>
      <p:sp>
        <p:nvSpPr>
          <p:cNvPr id="7" name="Freeform 1075"/>
          <p:cNvSpPr/>
          <p:nvPr/>
        </p:nvSpPr>
        <p:spPr bwMode="auto">
          <a:xfrm>
            <a:off x="1131895" y="697260"/>
            <a:ext cx="2266893" cy="1795659"/>
          </a:xfrm>
          <a:custGeom>
            <a:avLst/>
            <a:gdLst/>
            <a:ahLst/>
            <a:cxnLst>
              <a:cxn ang="0">
                <a:pos x="1524" y="1020"/>
              </a:cxn>
              <a:cxn ang="0">
                <a:pos x="1524" y="1032"/>
              </a:cxn>
              <a:cxn ang="0">
                <a:pos x="1524" y="1032"/>
              </a:cxn>
              <a:cxn ang="0">
                <a:pos x="1524" y="1036"/>
              </a:cxn>
              <a:cxn ang="0">
                <a:pos x="1522" y="1040"/>
              </a:cxn>
              <a:cxn ang="0">
                <a:pos x="1518" y="1042"/>
              </a:cxn>
              <a:cxn ang="0">
                <a:pos x="1514" y="1042"/>
              </a:cxn>
              <a:cxn ang="0">
                <a:pos x="8" y="1042"/>
              </a:cxn>
              <a:cxn ang="0">
                <a:pos x="8" y="1042"/>
              </a:cxn>
              <a:cxn ang="0">
                <a:pos x="6" y="1042"/>
              </a:cxn>
              <a:cxn ang="0">
                <a:pos x="2" y="1040"/>
              </a:cxn>
              <a:cxn ang="0">
                <a:pos x="0" y="1036"/>
              </a:cxn>
              <a:cxn ang="0">
                <a:pos x="0" y="1032"/>
              </a:cxn>
              <a:cxn ang="0">
                <a:pos x="0" y="1020"/>
              </a:cxn>
              <a:cxn ang="0">
                <a:pos x="0" y="10"/>
              </a:cxn>
              <a:cxn ang="0">
                <a:pos x="0" y="10"/>
              </a:cxn>
              <a:cxn ang="0">
                <a:pos x="0" y="10"/>
              </a:cxn>
              <a:cxn ang="0">
                <a:pos x="0" y="6"/>
              </a:cxn>
              <a:cxn ang="0">
                <a:pos x="2" y="4"/>
              </a:cxn>
              <a:cxn ang="0">
                <a:pos x="2" y="4"/>
              </a:cxn>
              <a:cxn ang="0">
                <a:pos x="4" y="0"/>
              </a:cxn>
              <a:cxn ang="0">
                <a:pos x="8" y="0"/>
              </a:cxn>
              <a:cxn ang="0">
                <a:pos x="1514" y="0"/>
              </a:cxn>
              <a:cxn ang="0">
                <a:pos x="1514" y="0"/>
              </a:cxn>
              <a:cxn ang="0">
                <a:pos x="1518" y="0"/>
              </a:cxn>
              <a:cxn ang="0">
                <a:pos x="1522" y="4"/>
              </a:cxn>
              <a:cxn ang="0">
                <a:pos x="1522" y="4"/>
              </a:cxn>
              <a:cxn ang="0">
                <a:pos x="1524" y="6"/>
              </a:cxn>
              <a:cxn ang="0">
                <a:pos x="1524" y="10"/>
              </a:cxn>
              <a:cxn ang="0">
                <a:pos x="1524" y="10"/>
              </a:cxn>
              <a:cxn ang="0">
                <a:pos x="1524" y="1020"/>
              </a:cxn>
            </a:cxnLst>
            <a:rect l="0" t="0" r="r" b="b"/>
            <a:pathLst>
              <a:path w="1524" h="1042">
                <a:moveTo>
                  <a:pt x="1524" y="1020"/>
                </a:moveTo>
                <a:lnTo>
                  <a:pt x="1524" y="1032"/>
                </a:lnTo>
                <a:lnTo>
                  <a:pt x="1524" y="1032"/>
                </a:lnTo>
                <a:lnTo>
                  <a:pt x="1524" y="1036"/>
                </a:lnTo>
                <a:lnTo>
                  <a:pt x="1522" y="1040"/>
                </a:lnTo>
                <a:lnTo>
                  <a:pt x="1518" y="1042"/>
                </a:lnTo>
                <a:lnTo>
                  <a:pt x="1514" y="1042"/>
                </a:lnTo>
                <a:lnTo>
                  <a:pt x="8" y="1042"/>
                </a:lnTo>
                <a:lnTo>
                  <a:pt x="8" y="1042"/>
                </a:lnTo>
                <a:lnTo>
                  <a:pt x="6" y="1042"/>
                </a:lnTo>
                <a:lnTo>
                  <a:pt x="2" y="1040"/>
                </a:lnTo>
                <a:lnTo>
                  <a:pt x="0" y="1036"/>
                </a:lnTo>
                <a:lnTo>
                  <a:pt x="0" y="1032"/>
                </a:lnTo>
                <a:lnTo>
                  <a:pt x="0" y="1020"/>
                </a:lnTo>
                <a:lnTo>
                  <a:pt x="0" y="10"/>
                </a:lnTo>
                <a:lnTo>
                  <a:pt x="0" y="10"/>
                </a:lnTo>
                <a:lnTo>
                  <a:pt x="0" y="10"/>
                </a:lnTo>
                <a:lnTo>
                  <a:pt x="0" y="6"/>
                </a:lnTo>
                <a:lnTo>
                  <a:pt x="2" y="4"/>
                </a:lnTo>
                <a:lnTo>
                  <a:pt x="2" y="4"/>
                </a:lnTo>
                <a:lnTo>
                  <a:pt x="4" y="0"/>
                </a:lnTo>
                <a:lnTo>
                  <a:pt x="8" y="0"/>
                </a:lnTo>
                <a:lnTo>
                  <a:pt x="1514" y="0"/>
                </a:lnTo>
                <a:lnTo>
                  <a:pt x="1514" y="0"/>
                </a:lnTo>
                <a:lnTo>
                  <a:pt x="1518" y="0"/>
                </a:lnTo>
                <a:lnTo>
                  <a:pt x="1522" y="4"/>
                </a:lnTo>
                <a:lnTo>
                  <a:pt x="1522" y="4"/>
                </a:lnTo>
                <a:lnTo>
                  <a:pt x="1524" y="6"/>
                </a:lnTo>
                <a:lnTo>
                  <a:pt x="1524" y="10"/>
                </a:lnTo>
                <a:lnTo>
                  <a:pt x="1524" y="10"/>
                </a:lnTo>
                <a:lnTo>
                  <a:pt x="1524" y="1020"/>
                </a:lnTo>
                <a:close/>
              </a:path>
            </a:pathLst>
          </a:custGeom>
          <a:blipFill>
            <a:blip r:embed="rId3" cstate="print">
              <a:extLst>
                <a:ext uri="{28A0092B-C50C-407E-A947-70E740481C1C}">
                  <a14:useLocalDpi xmlns:a14="http://schemas.microsoft.com/office/drawing/2010/main" val="0"/>
                </a:ext>
              </a:extLst>
            </a:blip>
            <a:stretch>
              <a:fillRect/>
            </a:stretch>
          </a:blipFill>
          <a:ln w="9525">
            <a:noFill/>
            <a:round/>
          </a:ln>
        </p:spPr>
        <p:txBody>
          <a:bodyPr/>
          <a:lstStyle/>
          <a:p>
            <a:pPr defTabSz="457200">
              <a:defRPr/>
            </a:pPr>
            <a:endParaRPr lang="da-DK" dirty="0">
              <a:ea typeface="MS PGothic" panose="020B0600070205080204" pitchFamily="-97" charset="-128"/>
            </a:endParaRPr>
          </a:p>
        </p:txBody>
      </p:sp>
      <p:pic>
        <p:nvPicPr>
          <p:cNvPr id="9" name="Gruppe 122"/>
          <p:cNvPicPr>
            <a:picLocks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491880" y="608208"/>
            <a:ext cx="2376264" cy="19182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10"/>
          <p:cNvCxnSpPr/>
          <p:nvPr/>
        </p:nvCxnSpPr>
        <p:spPr>
          <a:xfrm>
            <a:off x="1297378" y="2559943"/>
            <a:ext cx="6656559"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9552" y="2593452"/>
            <a:ext cx="7544561" cy="2123658"/>
          </a:xfrm>
          <a:prstGeom prst="rect">
            <a:avLst/>
          </a:prstGeom>
          <a:noFill/>
        </p:spPr>
        <p:txBody>
          <a:bodyPr vert="horz" wrap="square" rtlCol="0">
            <a:spAutoFit/>
          </a:bodyPr>
          <a:lstStyle/>
          <a:p>
            <a:pPr algn="just" fontAlgn="b"/>
            <a:r>
              <a:rPr lang="zh-CN" altLang="en-US" sz="2000" b="1" dirty="0">
                <a:solidFill>
                  <a:schemeClr val="tx2">
                    <a:lumMod val="75000"/>
                  </a:schemeClr>
                </a:solidFill>
                <a:latin typeface="微软雅黑" panose="020B0503020204020204" pitchFamily="34" charset="-122"/>
                <a:ea typeface="微软雅黑" panose="020B0503020204020204" pitchFamily="34" charset="-122"/>
              </a:rPr>
              <a:t>调研的</a:t>
            </a:r>
            <a:r>
              <a:rPr lang="zh-CN" altLang="en-US" sz="2000" b="1" dirty="0" smtClean="0">
                <a:solidFill>
                  <a:schemeClr val="tx2">
                    <a:lumMod val="75000"/>
                  </a:schemeClr>
                </a:solidFill>
                <a:latin typeface="微软雅黑" panose="020B0503020204020204" pitchFamily="34" charset="-122"/>
                <a:ea typeface="微软雅黑" panose="020B0503020204020204" pitchFamily="34" charset="-122"/>
              </a:rPr>
              <a:t>目的</a:t>
            </a:r>
            <a:endParaRPr lang="en-US" altLang="zh-CN" sz="2000" b="1" dirty="0" smtClean="0">
              <a:solidFill>
                <a:schemeClr val="tx2">
                  <a:lumMod val="75000"/>
                </a:schemeClr>
              </a:solidFill>
              <a:latin typeface="微软雅黑" panose="020B0503020204020204" pitchFamily="34" charset="-122"/>
              <a:ea typeface="微软雅黑" panose="020B0503020204020204" pitchFamily="34" charset="-122"/>
            </a:endParaRPr>
          </a:p>
          <a:p>
            <a:pPr marL="285750" indent="-285750" algn="just" fontAlgn="b">
              <a:buFont typeface="Wingdings" panose="05000000000000000000" pitchFamily="2" charset="2"/>
              <a:buChar char="u"/>
            </a:pPr>
            <a:r>
              <a:rPr lang="zh-CN" altLang="en-US" dirty="0" smtClean="0">
                <a:solidFill>
                  <a:schemeClr val="tx2"/>
                </a:solidFill>
                <a:latin typeface="+mn-ea"/>
              </a:rPr>
              <a:t>了解专业课程现状</a:t>
            </a:r>
            <a:endParaRPr lang="en-US" altLang="zh-CN" dirty="0" smtClean="0">
              <a:solidFill>
                <a:schemeClr val="tx2"/>
              </a:solidFill>
              <a:latin typeface="+mn-ea"/>
            </a:endParaRPr>
          </a:p>
          <a:p>
            <a:pPr marL="285750" indent="-285750" algn="just" fontAlgn="b">
              <a:buFont typeface="Wingdings" panose="05000000000000000000" pitchFamily="2" charset="2"/>
              <a:buChar char="u"/>
            </a:pPr>
            <a:r>
              <a:rPr lang="zh-CN" altLang="en-US" dirty="0" smtClean="0">
                <a:solidFill>
                  <a:schemeClr val="tx2"/>
                </a:solidFill>
                <a:latin typeface="+mn-ea"/>
              </a:rPr>
              <a:t>推进</a:t>
            </a:r>
            <a:r>
              <a:rPr lang="zh-CN" altLang="en-US" dirty="0">
                <a:solidFill>
                  <a:schemeClr val="tx2"/>
                </a:solidFill>
                <a:latin typeface="+mn-ea"/>
              </a:rPr>
              <a:t>持续改进</a:t>
            </a:r>
            <a:r>
              <a:rPr lang="zh-CN" altLang="en-US" dirty="0" smtClean="0">
                <a:solidFill>
                  <a:schemeClr val="tx2"/>
                </a:solidFill>
                <a:latin typeface="+mn-ea"/>
              </a:rPr>
              <a:t>机制</a:t>
            </a:r>
            <a:endParaRPr lang="en-US" altLang="zh-CN" dirty="0" smtClean="0">
              <a:solidFill>
                <a:schemeClr val="tx2"/>
              </a:solidFill>
              <a:latin typeface="+mn-ea"/>
            </a:endParaRPr>
          </a:p>
          <a:p>
            <a:pPr marL="285750" indent="-285750" algn="just" fontAlgn="b">
              <a:buFont typeface="Wingdings" panose="05000000000000000000" pitchFamily="2" charset="2"/>
              <a:buChar char="u"/>
            </a:pPr>
            <a:r>
              <a:rPr lang="zh-CN" altLang="en-US" dirty="0" smtClean="0">
                <a:solidFill>
                  <a:schemeClr val="tx2"/>
                </a:solidFill>
                <a:latin typeface="+mn-ea"/>
              </a:rPr>
              <a:t>更好</a:t>
            </a:r>
            <a:r>
              <a:rPr lang="zh-CN" altLang="en-US" dirty="0">
                <a:solidFill>
                  <a:schemeClr val="tx2"/>
                </a:solidFill>
                <a:latin typeface="+mn-ea"/>
              </a:rPr>
              <a:t>的促进专业化人才的良性</a:t>
            </a:r>
            <a:r>
              <a:rPr lang="zh-CN" altLang="en-US" dirty="0" smtClean="0">
                <a:solidFill>
                  <a:schemeClr val="tx2"/>
                </a:solidFill>
                <a:latin typeface="+mn-ea"/>
              </a:rPr>
              <a:t>培养</a:t>
            </a:r>
            <a:endParaRPr lang="en-US" altLang="zh-CN" dirty="0" smtClean="0">
              <a:solidFill>
                <a:schemeClr val="tx2"/>
              </a:solidFill>
              <a:latin typeface="+mn-ea"/>
            </a:endParaRPr>
          </a:p>
          <a:p>
            <a:pPr marL="285750" indent="-285750" algn="just" fontAlgn="b">
              <a:buFont typeface="Wingdings" panose="05000000000000000000" pitchFamily="2" charset="2"/>
              <a:buChar char="u"/>
            </a:pPr>
            <a:r>
              <a:rPr lang="zh-CN" altLang="en-US" dirty="0" smtClean="0">
                <a:solidFill>
                  <a:schemeClr val="tx2"/>
                </a:solidFill>
                <a:latin typeface="+mn-ea"/>
              </a:rPr>
              <a:t>对</a:t>
            </a:r>
            <a:r>
              <a:rPr lang="zh-CN" altLang="en-US" dirty="0">
                <a:solidFill>
                  <a:schemeClr val="tx2"/>
                </a:solidFill>
                <a:latin typeface="+mn-ea"/>
              </a:rPr>
              <a:t>工程教育质量的提升</a:t>
            </a:r>
            <a:r>
              <a:rPr lang="zh-CN" altLang="en-US" dirty="0" smtClean="0">
                <a:solidFill>
                  <a:schemeClr val="tx2"/>
                </a:solidFill>
                <a:latin typeface="+mn-ea"/>
              </a:rPr>
              <a:t>具有重要的</a:t>
            </a:r>
            <a:r>
              <a:rPr lang="zh-CN" altLang="en-US" dirty="0" smtClean="0">
                <a:solidFill>
                  <a:schemeClr val="tx2"/>
                </a:solidFill>
                <a:latin typeface="+mn-ea"/>
              </a:rPr>
              <a:t>意义</a:t>
            </a:r>
            <a:endParaRPr lang="zh-CN" altLang="en-US" dirty="0">
              <a:solidFill>
                <a:schemeClr val="tx2"/>
              </a:solidFill>
              <a:latin typeface="+mn-ea"/>
            </a:endParaRPr>
          </a:p>
          <a:p>
            <a:pPr algn="ctr" fontAlgn="b"/>
            <a:endParaRPr lang="en-US" altLang="zh-CN" sz="2000" b="1" dirty="0" smtClean="0">
              <a:solidFill>
                <a:schemeClr val="tx2">
                  <a:lumMod val="75000"/>
                </a:schemeClr>
              </a:solidFill>
              <a:latin typeface="微软雅黑" panose="020B0503020204020204" pitchFamily="34" charset="-122"/>
              <a:ea typeface="微软雅黑" panose="020B0503020204020204" pitchFamily="34" charset="-122"/>
            </a:endParaRPr>
          </a:p>
          <a:p>
            <a:pPr algn="ctr" fontAlgn="b"/>
            <a:endParaRPr lang="zh-CN" altLang="zh-CN" sz="20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5868144" y="2664712"/>
            <a:ext cx="2775884" cy="1901179"/>
          </a:xfrm>
          <a:prstGeom prst="rect">
            <a:avLst/>
          </a:prstGeom>
        </p:spPr>
      </p:pic>
      <p:pic>
        <p:nvPicPr>
          <p:cNvPr id="10" name="Gruppe 122"/>
          <p:cNvPicPr>
            <a:picLocks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084168" y="653195"/>
            <a:ext cx="2088232" cy="18397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9552" y="4094368"/>
            <a:ext cx="8280920" cy="1446550"/>
          </a:xfrm>
          <a:prstGeom prst="rect">
            <a:avLst/>
          </a:prstGeom>
          <a:noFill/>
        </p:spPr>
        <p:txBody>
          <a:bodyPr wrap="square" rtlCol="0">
            <a:spAutoFit/>
          </a:bodyPr>
          <a:lstStyle/>
          <a:p>
            <a:pPr marL="285750" indent="-285750" algn="just">
              <a:buFont typeface="Wingdings" panose="05000000000000000000" pitchFamily="2" charset="2"/>
              <a:buChar char="u"/>
            </a:pPr>
            <a:r>
              <a:rPr lang="zh-CN" altLang="en-US" sz="1600" dirty="0" smtClean="0">
                <a:solidFill>
                  <a:srgbClr val="C00000"/>
                </a:solidFill>
              </a:rPr>
              <a:t>课程</a:t>
            </a:r>
            <a:r>
              <a:rPr lang="zh-CN" altLang="en-US" sz="1600" dirty="0">
                <a:solidFill>
                  <a:srgbClr val="C00000"/>
                </a:solidFill>
              </a:rPr>
              <a:t>是教育最微观问题， 但解决的是教育最根本</a:t>
            </a:r>
            <a:r>
              <a:rPr lang="zh-CN" altLang="en-US" sz="1600" dirty="0" smtClean="0">
                <a:solidFill>
                  <a:srgbClr val="C00000"/>
                </a:solidFill>
              </a:rPr>
              <a:t>问题</a:t>
            </a:r>
            <a:endParaRPr lang="en-US" altLang="zh-CN" sz="1600" dirty="0" smtClean="0">
              <a:solidFill>
                <a:srgbClr val="C00000"/>
              </a:solidFill>
            </a:endParaRPr>
          </a:p>
          <a:p>
            <a:pPr marL="285750" indent="-285750" algn="just">
              <a:buFont typeface="Wingdings" panose="05000000000000000000" pitchFamily="2" charset="2"/>
              <a:buChar char="u"/>
            </a:pPr>
            <a:r>
              <a:rPr lang="zh-CN" altLang="en-US" sz="1600" dirty="0" smtClean="0">
                <a:solidFill>
                  <a:srgbClr val="C00000"/>
                </a:solidFill>
              </a:rPr>
              <a:t>课程</a:t>
            </a:r>
            <a:r>
              <a:rPr lang="zh-CN" altLang="en-US" sz="1600" dirty="0">
                <a:solidFill>
                  <a:srgbClr val="C00000"/>
                </a:solidFill>
              </a:rPr>
              <a:t>是中国大学带有普遍性的短板、 瓶颈、 关键</a:t>
            </a:r>
            <a:r>
              <a:rPr lang="zh-CN" altLang="en-US" sz="1600" dirty="0" smtClean="0">
                <a:solidFill>
                  <a:srgbClr val="C00000"/>
                </a:solidFill>
              </a:rPr>
              <a:t>问题</a:t>
            </a:r>
            <a:endParaRPr lang="en-US" altLang="zh-CN" sz="1600" dirty="0" smtClean="0">
              <a:solidFill>
                <a:srgbClr val="C00000"/>
              </a:solidFill>
            </a:endParaRPr>
          </a:p>
          <a:p>
            <a:pPr marL="285750" indent="-285750" algn="just">
              <a:buFont typeface="Wingdings" panose="05000000000000000000" pitchFamily="2" charset="2"/>
              <a:buChar char="u"/>
            </a:pPr>
            <a:r>
              <a:rPr lang="zh-CN" altLang="en-US" sz="1600" dirty="0" smtClean="0">
                <a:solidFill>
                  <a:srgbClr val="C00000"/>
                </a:solidFill>
              </a:rPr>
              <a:t>课程</a:t>
            </a:r>
            <a:r>
              <a:rPr lang="zh-CN" altLang="en-US" sz="1600" dirty="0">
                <a:solidFill>
                  <a:srgbClr val="C00000"/>
                </a:solidFill>
              </a:rPr>
              <a:t>是体现“以学生发展为中心” 理念的</a:t>
            </a:r>
            <a:r>
              <a:rPr lang="zh-CN" altLang="en-US" sz="1600" dirty="0" smtClean="0">
                <a:solidFill>
                  <a:srgbClr val="C00000"/>
                </a:solidFill>
              </a:rPr>
              <a:t>“最后一公里”</a:t>
            </a:r>
            <a:endParaRPr lang="en-US" altLang="zh-CN" sz="1600" dirty="0" smtClean="0">
              <a:solidFill>
                <a:srgbClr val="C00000"/>
              </a:solidFill>
            </a:endParaRPr>
          </a:p>
          <a:p>
            <a:pPr marL="285750" indent="-285750" algn="just">
              <a:buFont typeface="Wingdings" panose="05000000000000000000" pitchFamily="2" charset="2"/>
              <a:buChar char="u"/>
            </a:pPr>
            <a:r>
              <a:rPr lang="zh-CN" altLang="en-US" sz="1600" dirty="0">
                <a:solidFill>
                  <a:srgbClr val="C00000"/>
                </a:solidFill>
              </a:rPr>
              <a:t>课程是落实“立德树人</a:t>
            </a:r>
            <a:r>
              <a:rPr lang="zh-CN" altLang="en-US" sz="1600" dirty="0" smtClean="0">
                <a:solidFill>
                  <a:srgbClr val="C00000"/>
                </a:solidFill>
              </a:rPr>
              <a:t>成效”根本</a:t>
            </a:r>
            <a:r>
              <a:rPr lang="zh-CN" altLang="en-US" sz="1600" dirty="0">
                <a:solidFill>
                  <a:srgbClr val="C00000"/>
                </a:solidFill>
              </a:rPr>
              <a:t>标准的具体化、操作化</a:t>
            </a:r>
            <a:r>
              <a:rPr lang="zh-CN" altLang="en-US" sz="1600" dirty="0" smtClean="0">
                <a:solidFill>
                  <a:srgbClr val="C00000"/>
                </a:solidFill>
              </a:rPr>
              <a:t>和目标化</a:t>
            </a:r>
            <a:endParaRPr lang="en-US" altLang="zh-CN" sz="1600" dirty="0" smtClean="0">
              <a:solidFill>
                <a:srgbClr val="C00000"/>
              </a:solidFill>
            </a:endParaRPr>
          </a:p>
          <a:p>
            <a:pPr algn="just"/>
            <a:endParaRPr lang="en-US" altLang="zh-CN" sz="1200" kern="0" dirty="0">
              <a:solidFill>
                <a:srgbClr val="C00000"/>
              </a:solidFill>
              <a:latin typeface="微软雅黑" panose="020B0503020204020204" pitchFamily="34" charset="-122"/>
              <a:ea typeface="微软雅黑" panose="020B0503020204020204" pitchFamily="34" charset="-122"/>
              <a:sym typeface="+mn-ea"/>
            </a:endParaRPr>
          </a:p>
          <a:p>
            <a:pPr algn="just"/>
            <a:endParaRPr lang="en-US" altLang="zh-CN" sz="1200" kern="0"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14" name="TextBox 6"/>
          <p:cNvSpPr txBox="1"/>
          <p:nvPr/>
        </p:nvSpPr>
        <p:spPr>
          <a:xfrm>
            <a:off x="-20525" y="101913"/>
            <a:ext cx="7146994"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工程教育认证背景下的课程教学</a:t>
            </a:r>
            <a:r>
              <a:rPr lang="zh-CN" altLang="en-US" sz="1600" dirty="0" smtClean="0">
                <a:latin typeface="微软雅黑" panose="020B0503020204020204" pitchFamily="34" charset="-122"/>
                <a:ea typeface="微软雅黑" panose="020B0503020204020204" pitchFamily="34" charset="-122"/>
              </a:rPr>
              <a:t>改革</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25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750"/>
                            </p:stCondLst>
                            <p:childTnLst>
                              <p:par>
                                <p:cTn id="22" presetID="45"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250"/>
                                        <p:tgtEl>
                                          <p:spTgt spid="12"/>
                                        </p:tgtEl>
                                      </p:cBhvr>
                                    </p:animEffect>
                                    <p:anim calcmode="lin" valueType="num">
                                      <p:cBhvr>
                                        <p:cTn id="25" dur="1250" fill="hold"/>
                                        <p:tgtEl>
                                          <p:spTgt spid="12"/>
                                        </p:tgtEl>
                                        <p:attrNameLst>
                                          <p:attrName>ppt_w</p:attrName>
                                        </p:attrNameLst>
                                      </p:cBhvr>
                                      <p:tavLst>
                                        <p:tav tm="0" fmla="#ppt_w*sin(2.5*pi*$)">
                                          <p:val>
                                            <p:fltVal val="0"/>
                                          </p:val>
                                        </p:tav>
                                        <p:tav tm="100000">
                                          <p:val>
                                            <p:fltVal val="1"/>
                                          </p:val>
                                        </p:tav>
                                      </p:tavLst>
                                    </p:anim>
                                    <p:anim calcmode="lin" valueType="num">
                                      <p:cBhvr>
                                        <p:cTn id="26" dur="1250" fill="hold"/>
                                        <p:tgtEl>
                                          <p:spTgt spid="12"/>
                                        </p:tgtEl>
                                        <p:attrNameLst>
                                          <p:attrName>ppt_h</p:attrName>
                                        </p:attrNameLst>
                                      </p:cBhvr>
                                      <p:tavLst>
                                        <p:tav tm="0">
                                          <p:val>
                                            <p:strVal val="#ppt_h"/>
                                          </p:val>
                                        </p:tav>
                                        <p:tav tm="100000">
                                          <p:val>
                                            <p:strVal val="#ppt_h"/>
                                          </p:val>
                                        </p:tav>
                                      </p:tavLst>
                                    </p:anim>
                                  </p:childTnLst>
                                </p:cTn>
                              </p:par>
                              <p:par>
                                <p:cTn id="27" presetID="15" presetClass="entr" presetSubtype="0" fill="hold" nodeType="withEffect">
                                  <p:stCondLst>
                                    <p:cond delay="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250"/>
                            </p:stCondLst>
                            <p:childTnLst>
                              <p:par>
                                <p:cTn id="34" presetID="52"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Scale>
                                      <p:cBhvr>
                                        <p:cTn id="36"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3"/>
                                        </p:tgtEl>
                                        <p:attrNameLst>
                                          <p:attrName>ppt_x</p:attrName>
                                          <p:attrName>ppt_y</p:attrName>
                                        </p:attrNameLst>
                                      </p:cBhvr>
                                    </p:animMotion>
                                    <p:animEffect transition="in" filter="fade">
                                      <p:cBhvr>
                                        <p:cTn id="38" dur="1000"/>
                                        <p:tgtEl>
                                          <p:spTgt spid="13"/>
                                        </p:tgtEl>
                                      </p:cBhvr>
                                    </p:animEffect>
                                  </p:childTnLst>
                                </p:cTn>
                              </p:par>
                            </p:childTnLst>
                          </p:cTn>
                        </p:par>
                        <p:par>
                          <p:cTn id="39" fill="hold">
                            <p:stCondLst>
                              <p:cond delay="4250"/>
                            </p:stCondLst>
                            <p:childTnLst>
                              <p:par>
                                <p:cTn id="40" presetID="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0"/>
          <p:cNvSpPr/>
          <p:nvPr/>
        </p:nvSpPr>
        <p:spPr>
          <a:xfrm>
            <a:off x="683568" y="1489348"/>
            <a:ext cx="8136904" cy="2531470"/>
          </a:xfrm>
          <a:prstGeom prst="rect">
            <a:avLst/>
          </a:prstGeom>
          <a:effectLst/>
        </p:spPr>
        <p:txBody>
          <a:bodyPr wrap="square" lIns="68586" tIns="34294" rIns="68586" bIns="34294">
            <a:spAutoFit/>
          </a:bodyPr>
          <a:lstStyle/>
          <a:p>
            <a:pPr marL="285750" indent="-285750">
              <a:buFont typeface="Wingdings" panose="05000000000000000000" pitchFamily="2" charset="2"/>
              <a:buChar char="u"/>
            </a:pPr>
            <a:r>
              <a:rPr lang="zh-CN" altLang="en-US" sz="1600" dirty="0" smtClean="0">
                <a:solidFill>
                  <a:schemeClr val="tx2"/>
                </a:solidFill>
              </a:rPr>
              <a:t>强化</a:t>
            </a:r>
            <a:r>
              <a:rPr lang="zh-CN" altLang="en-US" sz="1600" dirty="0">
                <a:solidFill>
                  <a:schemeClr val="tx2"/>
                </a:solidFill>
              </a:rPr>
              <a:t>人才的专业培养</a:t>
            </a:r>
            <a:r>
              <a:rPr lang="en-US" altLang="zh-CN" sz="1600" dirty="0">
                <a:solidFill>
                  <a:schemeClr val="tx2"/>
                </a:solidFill>
              </a:rPr>
              <a:t>, </a:t>
            </a:r>
            <a:r>
              <a:rPr lang="zh-CN" altLang="en-US" sz="1600" dirty="0">
                <a:solidFill>
                  <a:schemeClr val="tx2"/>
                </a:solidFill>
              </a:rPr>
              <a:t>提升学生的综合素质水平</a:t>
            </a:r>
            <a:r>
              <a:rPr lang="en-US" altLang="zh-CN" sz="1600" dirty="0">
                <a:solidFill>
                  <a:schemeClr val="tx2"/>
                </a:solidFill>
              </a:rPr>
              <a:t>, </a:t>
            </a:r>
            <a:r>
              <a:rPr lang="zh-CN" altLang="en-US" sz="1600" dirty="0" smtClean="0">
                <a:solidFill>
                  <a:schemeClr val="tx2"/>
                </a:solidFill>
              </a:rPr>
              <a:t>进一步</a:t>
            </a:r>
            <a:r>
              <a:rPr lang="zh-CN" altLang="en-US" sz="1600" dirty="0">
                <a:solidFill>
                  <a:schemeClr val="tx2"/>
                </a:solidFill>
              </a:rPr>
              <a:t>强化与巩固教学</a:t>
            </a:r>
            <a:r>
              <a:rPr lang="zh-CN" altLang="en-US" sz="1600" dirty="0" smtClean="0">
                <a:solidFill>
                  <a:schemeClr val="tx2"/>
                </a:solidFill>
              </a:rPr>
              <a:t>效果；</a:t>
            </a:r>
            <a:endParaRPr lang="en-US" altLang="zh-CN" sz="1600" dirty="0" smtClean="0">
              <a:solidFill>
                <a:schemeClr val="tx2"/>
              </a:solidFill>
            </a:endParaRPr>
          </a:p>
          <a:p>
            <a:pPr marL="285750" indent="-285750">
              <a:buFont typeface="Wingdings" panose="05000000000000000000" pitchFamily="2" charset="2"/>
              <a:buChar char="u"/>
            </a:pPr>
            <a:r>
              <a:rPr lang="zh-CN" altLang="en-US" sz="1600" dirty="0" smtClean="0">
                <a:solidFill>
                  <a:schemeClr val="tx2"/>
                </a:solidFill>
              </a:rPr>
              <a:t>有效</a:t>
            </a:r>
            <a:r>
              <a:rPr lang="zh-CN" altLang="en-US" sz="1600" dirty="0">
                <a:solidFill>
                  <a:schemeClr val="tx2"/>
                </a:solidFill>
              </a:rPr>
              <a:t>增强学生的工程实践以及实际动手能力</a:t>
            </a:r>
            <a:r>
              <a:rPr lang="en-US" altLang="zh-CN" sz="1600" dirty="0">
                <a:solidFill>
                  <a:schemeClr val="tx2"/>
                </a:solidFill>
              </a:rPr>
              <a:t>, </a:t>
            </a:r>
            <a:r>
              <a:rPr lang="zh-CN" altLang="en-US" sz="1600" dirty="0" smtClean="0">
                <a:solidFill>
                  <a:schemeClr val="tx2"/>
                </a:solidFill>
              </a:rPr>
              <a:t>理论与实践相结合；</a:t>
            </a:r>
            <a:endParaRPr lang="en-US" altLang="zh-CN" sz="1600" dirty="0" smtClean="0">
              <a:solidFill>
                <a:schemeClr val="tx2"/>
              </a:solidFill>
            </a:endParaRPr>
          </a:p>
          <a:p>
            <a:pPr marL="285750" indent="-285750">
              <a:buFont typeface="Wingdings" panose="05000000000000000000" pitchFamily="2" charset="2"/>
              <a:buChar char="u"/>
            </a:pPr>
            <a:r>
              <a:rPr lang="zh-CN" altLang="en-US" sz="1600" dirty="0" smtClean="0">
                <a:solidFill>
                  <a:schemeClr val="tx2"/>
                </a:solidFill>
              </a:rPr>
              <a:t>根据</a:t>
            </a:r>
            <a:r>
              <a:rPr lang="zh-CN" altLang="en-US" sz="1600" dirty="0">
                <a:solidFill>
                  <a:schemeClr val="tx2"/>
                </a:solidFill>
              </a:rPr>
              <a:t>工程教育认证标准，在理念上以学生为中心，以成果为导向，转变教学理念，改革教学模式，调整教学内容，在行动上强调持续</a:t>
            </a:r>
            <a:r>
              <a:rPr lang="zh-CN" altLang="en-US" sz="1600" dirty="0" smtClean="0">
                <a:solidFill>
                  <a:schemeClr val="tx2"/>
                </a:solidFill>
              </a:rPr>
              <a:t>改进；</a:t>
            </a:r>
            <a:endParaRPr lang="en-US" altLang="zh-CN" sz="1600" dirty="0" smtClean="0">
              <a:solidFill>
                <a:schemeClr val="tx2"/>
              </a:solidFill>
            </a:endParaRPr>
          </a:p>
          <a:p>
            <a:pPr marL="285750" indent="-285750">
              <a:buFont typeface="Wingdings" panose="05000000000000000000" pitchFamily="2" charset="2"/>
              <a:buChar char="u"/>
            </a:pPr>
            <a:r>
              <a:rPr lang="zh-CN" altLang="en-US" sz="1600" dirty="0" smtClean="0">
                <a:solidFill>
                  <a:schemeClr val="tx2"/>
                </a:solidFill>
              </a:rPr>
              <a:t>目前</a:t>
            </a:r>
            <a:r>
              <a:rPr lang="zh-CN" altLang="en-US" sz="1600" dirty="0">
                <a:solidFill>
                  <a:schemeClr val="tx2"/>
                </a:solidFill>
              </a:rPr>
              <a:t>电子电气工程学院计算机科学与技术专业和自动化专业的工程教育认证已经确认在</a:t>
            </a:r>
            <a:r>
              <a:rPr lang="en-US" altLang="zh-CN" sz="1600" dirty="0">
                <a:solidFill>
                  <a:schemeClr val="tx2"/>
                </a:solidFill>
              </a:rPr>
              <a:t>2019</a:t>
            </a:r>
            <a:r>
              <a:rPr lang="zh-CN" altLang="en-US" sz="1600" dirty="0">
                <a:solidFill>
                  <a:schemeClr val="tx2"/>
                </a:solidFill>
              </a:rPr>
              <a:t>年</a:t>
            </a:r>
            <a:r>
              <a:rPr lang="en-US" altLang="zh-CN" sz="1600" dirty="0">
                <a:solidFill>
                  <a:schemeClr val="tx2"/>
                </a:solidFill>
              </a:rPr>
              <a:t>11</a:t>
            </a:r>
            <a:r>
              <a:rPr lang="zh-CN" altLang="en-US" sz="1600" dirty="0">
                <a:solidFill>
                  <a:schemeClr val="tx2"/>
                </a:solidFill>
              </a:rPr>
              <a:t>月</a:t>
            </a:r>
            <a:r>
              <a:rPr lang="en-US" altLang="zh-CN" sz="1600" dirty="0">
                <a:solidFill>
                  <a:schemeClr val="tx2"/>
                </a:solidFill>
              </a:rPr>
              <a:t>25</a:t>
            </a:r>
            <a:r>
              <a:rPr lang="zh-CN" altLang="en-US" sz="1600" dirty="0">
                <a:solidFill>
                  <a:schemeClr val="tx2"/>
                </a:solidFill>
              </a:rPr>
              <a:t>日</a:t>
            </a:r>
            <a:r>
              <a:rPr lang="en-US" altLang="zh-CN" sz="1600" dirty="0">
                <a:solidFill>
                  <a:schemeClr val="tx2"/>
                </a:solidFill>
              </a:rPr>
              <a:t>-11</a:t>
            </a:r>
            <a:r>
              <a:rPr lang="zh-CN" altLang="en-US" sz="1600" dirty="0">
                <a:solidFill>
                  <a:schemeClr val="tx2"/>
                </a:solidFill>
              </a:rPr>
              <a:t>月</a:t>
            </a:r>
            <a:r>
              <a:rPr lang="en-US" altLang="zh-CN" sz="1600" dirty="0">
                <a:solidFill>
                  <a:schemeClr val="tx2"/>
                </a:solidFill>
              </a:rPr>
              <a:t>27</a:t>
            </a:r>
            <a:r>
              <a:rPr lang="zh-CN" altLang="en-US" sz="1600" dirty="0">
                <a:solidFill>
                  <a:schemeClr val="tx2"/>
                </a:solidFill>
              </a:rPr>
              <a:t>日进校，电气工程及其自动化专业正在进行申报的准备工作，课程是毕业要求和培养目标能否达成的重要内容</a:t>
            </a:r>
            <a:r>
              <a:rPr lang="zh-CN" altLang="en-US" sz="1600" dirty="0" smtClean="0">
                <a:solidFill>
                  <a:schemeClr val="tx2"/>
                </a:solidFill>
              </a:rPr>
              <a:t>，了解</a:t>
            </a:r>
            <a:r>
              <a:rPr lang="zh-CN" altLang="en-US" sz="1600" dirty="0">
                <a:solidFill>
                  <a:schemeClr val="tx2"/>
                </a:solidFill>
              </a:rPr>
              <a:t>广大师生对工程理念重视和落实情况、目前的教学体系和教学手段、教学内容与实践教学与工程认证标准的契合情况，为工程教育认证背景下课程教学改革提供参考，为持续改进机制的建立提供依据。</a:t>
            </a:r>
          </a:p>
          <a:p>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686845" y="985292"/>
            <a:ext cx="1467068" cy="400110"/>
          </a:xfrm>
          <a:prstGeom prst="rect">
            <a:avLst/>
          </a:prstGeom>
          <a:noFill/>
        </p:spPr>
        <p:txBody>
          <a:bodyPr vert="horz" wrap="square" rtlCol="0">
            <a:spAutoFit/>
          </a:bodyPr>
          <a:lstStyle/>
          <a:p>
            <a:pPr algn="ctr" fontAlgn="b"/>
            <a:r>
              <a:rPr lang="zh-CN" altLang="en-US" sz="2000" b="1" dirty="0">
                <a:solidFill>
                  <a:schemeClr val="tx2">
                    <a:lumMod val="75000"/>
                  </a:schemeClr>
                </a:solidFill>
                <a:latin typeface="微软雅黑" panose="020B0503020204020204" pitchFamily="34" charset="-122"/>
                <a:ea typeface="微软雅黑" panose="020B0503020204020204" pitchFamily="34" charset="-122"/>
              </a:rPr>
              <a:t>调研的意义</a:t>
            </a:r>
          </a:p>
        </p:txBody>
      </p:sp>
      <p:sp>
        <p:nvSpPr>
          <p:cNvPr id="17" name="TextBox 16"/>
          <p:cNvSpPr txBox="1"/>
          <p:nvPr/>
        </p:nvSpPr>
        <p:spPr>
          <a:xfrm>
            <a:off x="6829648" y="145579"/>
            <a:ext cx="2088232" cy="369332"/>
          </a:xfrm>
          <a:prstGeom prst="rect">
            <a:avLst/>
          </a:prstGeom>
          <a:noFill/>
        </p:spPr>
        <p:txBody>
          <a:bodyPr vert="horz" wrap="square" rtlCol="0">
            <a:spAutoFit/>
          </a:bodyPr>
          <a:lstStyle/>
          <a:p>
            <a:pPr algn="ctr" fontAlgn="b"/>
            <a:r>
              <a:rPr lang="zh-CN" altLang="en-US" dirty="0">
                <a:solidFill>
                  <a:schemeClr val="tx2">
                    <a:lumMod val="75000"/>
                  </a:schemeClr>
                </a:solidFill>
                <a:latin typeface="微软雅黑" panose="020B0503020204020204" pitchFamily="34" charset="-122"/>
                <a:ea typeface="微软雅黑" panose="020B0503020204020204" pitchFamily="34" charset="-122"/>
              </a:rPr>
              <a:t>调研目的及意义</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27784" y="2067570"/>
            <a:ext cx="6192688" cy="92333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TextBox 4"/>
          <p:cNvSpPr txBox="1"/>
          <p:nvPr/>
        </p:nvSpPr>
        <p:spPr>
          <a:xfrm>
            <a:off x="2519382" y="2118370"/>
            <a:ext cx="6373098" cy="830997"/>
          </a:xfrm>
          <a:prstGeom prst="rect">
            <a:avLst/>
          </a:prstGeom>
          <a:noFill/>
        </p:spPr>
        <p:txBody>
          <a:bodyPr vert="horz" wrap="square" rtlCol="0">
            <a:spAutoFit/>
          </a:bodyPr>
          <a:lstStyle/>
          <a:p>
            <a:pPr algn="ctr" fontAlgn="b"/>
            <a:r>
              <a:rPr lang="zh-CN" altLang="en-US" sz="4800" b="1" dirty="0">
                <a:solidFill>
                  <a:schemeClr val="bg1"/>
                </a:solidFill>
                <a:latin typeface="微软雅黑" panose="020B0503020204020204" pitchFamily="34" charset="-122"/>
                <a:ea typeface="微软雅黑" panose="020B0503020204020204" pitchFamily="34" charset="-122"/>
              </a:rPr>
              <a:t>调研过程及发现的问题</a:t>
            </a:r>
          </a:p>
        </p:txBody>
      </p:sp>
      <p:sp>
        <p:nvSpPr>
          <p:cNvPr id="6" name="泪滴形 5"/>
          <p:cNvSpPr/>
          <p:nvPr/>
        </p:nvSpPr>
        <p:spPr>
          <a:xfrm>
            <a:off x="1475656" y="2067570"/>
            <a:ext cx="1043726" cy="1043726"/>
          </a:xfrm>
          <a:prstGeom prst="teardrop">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t>2</a:t>
            </a:r>
            <a:endParaRPr lang="zh-CN" altLang="en-US" sz="6000" dirty="0"/>
          </a:p>
        </p:txBody>
      </p:sp>
    </p:spTree>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89102" cy="126881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a:solidFill>
                <a:srgbClr val="4092EC"/>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6858032" y="1073098"/>
            <a:ext cx="1714512" cy="1726477"/>
            <a:chOff x="5643570" y="1058534"/>
            <a:chExt cx="1714512" cy="1745406"/>
          </a:xfrm>
        </p:grpSpPr>
        <p:sp>
          <p:nvSpPr>
            <p:cNvPr id="20" name="椭圆 19"/>
            <p:cNvSpPr/>
            <p:nvPr/>
          </p:nvSpPr>
          <p:spPr>
            <a:xfrm>
              <a:off x="5643570" y="1071552"/>
              <a:ext cx="1714512" cy="173238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715880" y="1722558"/>
              <a:ext cx="1566002" cy="715647"/>
            </a:xfrm>
            <a:prstGeom prst="rect">
              <a:avLst/>
            </a:prstGeom>
          </p:spPr>
          <p:txBody>
            <a:bodyPr wrap="square">
              <a:spAutoFit/>
            </a:bodyPr>
            <a:lstStyle/>
            <a:p>
              <a:pPr algn="ctr"/>
              <a:r>
                <a:rPr lang="zh-CN" altLang="en-US" sz="2000" b="1" dirty="0">
                  <a:solidFill>
                    <a:prstClr val="white"/>
                  </a:solidFill>
                  <a:latin typeface="微软雅黑" panose="020B0503020204020204" pitchFamily="34" charset="-122"/>
                  <a:ea typeface="微软雅黑" panose="020B0503020204020204" pitchFamily="34" charset="-122"/>
                </a:rPr>
                <a:t>调研校内外认证专家</a:t>
              </a:r>
            </a:p>
          </p:txBody>
        </p:sp>
        <p:sp>
          <p:nvSpPr>
            <p:cNvPr id="37" name="椭圆 36"/>
            <p:cNvSpPr/>
            <p:nvPr/>
          </p:nvSpPr>
          <p:spPr>
            <a:xfrm>
              <a:off x="6250793" y="1142990"/>
              <a:ext cx="500066" cy="5000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5132" y="1058534"/>
              <a:ext cx="354238" cy="653417"/>
            </a:xfrm>
            <a:prstGeom prst="rect">
              <a:avLst/>
            </a:prstGeom>
            <a:noFill/>
          </p:spPr>
          <p:txBody>
            <a:bodyPr wrap="square" rtlCol="0">
              <a:spAutoFit/>
            </a:bodyPr>
            <a:lstStyle/>
            <a:p>
              <a:r>
                <a:rPr lang="en-US" altLang="zh-CN" sz="3600" b="1" dirty="0">
                  <a:solidFill>
                    <a:schemeClr val="tx2">
                      <a:lumMod val="75000"/>
                    </a:schemeClr>
                  </a:solidFill>
                </a:rPr>
                <a:t>1</a:t>
              </a:r>
              <a:endParaRPr lang="zh-CN" altLang="en-US" sz="3600" b="1" dirty="0">
                <a:solidFill>
                  <a:schemeClr val="tx2">
                    <a:lumMod val="75000"/>
                  </a:schemeClr>
                </a:solidFill>
              </a:endParaRPr>
            </a:p>
          </p:txBody>
        </p:sp>
      </p:grpSp>
      <p:cxnSp>
        <p:nvCxnSpPr>
          <p:cNvPr id="41" name="直接连接符 40"/>
          <p:cNvCxnSpPr/>
          <p:nvPr/>
        </p:nvCxnSpPr>
        <p:spPr>
          <a:xfrm rot="5400000">
            <a:off x="6801659" y="3690149"/>
            <a:ext cx="1825638"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7429520" y="4570296"/>
            <a:ext cx="500066" cy="500400"/>
            <a:chOff x="6286512" y="3857632"/>
            <a:chExt cx="500066" cy="500066"/>
          </a:xfrm>
        </p:grpSpPr>
        <p:sp>
          <p:nvSpPr>
            <p:cNvPr id="43" name="椭圆 42"/>
            <p:cNvSpPr/>
            <p:nvPr/>
          </p:nvSpPr>
          <p:spPr>
            <a:xfrm>
              <a:off x="6286512" y="3857632"/>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1857356" y="457029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a:off x="2076435" y="5080015"/>
            <a:ext cx="0" cy="634987"/>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873" name="Rectangle 1"/>
          <p:cNvSpPr>
            <a:spLocks noChangeArrowheads="1"/>
          </p:cNvSpPr>
          <p:nvPr/>
        </p:nvSpPr>
        <p:spPr bwMode="auto">
          <a:xfrm>
            <a:off x="4249207" y="481455"/>
            <a:ext cx="2642198" cy="4222310"/>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调研地点：南通大学</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与华东理工大学顾幸生教授、电气工程系副系主任武鹏和简玉梅老师一起拜访南通大学副校长顾菊平教授、电气工程学院院长华亮教授、电气工程学院分管教学的副院长徐一鸣副教授和相关老师，调研工程认证课程体系、课程设置、实验室配置等。</a:t>
            </a:r>
          </a:p>
          <a:p>
            <a:pPr lvl="0" fontAlgn="base">
              <a:lnSpc>
                <a:spcPct val="130000"/>
              </a:lnSpc>
              <a:spcBef>
                <a:spcPct val="0"/>
              </a:spcBef>
              <a:spcAft>
                <a:spcPct val="0"/>
              </a:spcAft>
              <a:defRPr/>
            </a:pPr>
            <a:endPar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36512" y="44679"/>
            <a:ext cx="1025614" cy="1077218"/>
          </a:xfrm>
          <a:prstGeom prst="rect">
            <a:avLst/>
          </a:prstGeom>
          <a:noFill/>
        </p:spPr>
        <p:txBody>
          <a:bodyPr vert="horz" wrap="square" rtlCol="0">
            <a:spAutoFit/>
          </a:bodyPr>
          <a:lstStyle/>
          <a:p>
            <a:pPr algn="ctr" fontAlgn="b"/>
            <a:r>
              <a:rPr lang="zh-CN" altLang="en-US" sz="3200" b="1" dirty="0">
                <a:solidFill>
                  <a:schemeClr val="bg1"/>
                </a:solidFill>
                <a:latin typeface="微软雅黑" panose="020B0503020204020204" pitchFamily="34" charset="-122"/>
                <a:ea typeface="微软雅黑" panose="020B0503020204020204" pitchFamily="34" charset="-122"/>
              </a:rPr>
              <a:t>调研</a:t>
            </a:r>
            <a:endParaRPr lang="en-US" altLang="zh-CN" sz="3200" b="1" dirty="0">
              <a:solidFill>
                <a:schemeClr val="bg1"/>
              </a:solidFill>
              <a:latin typeface="微软雅黑" panose="020B0503020204020204" pitchFamily="34" charset="-122"/>
              <a:ea typeface="微软雅黑" panose="020B0503020204020204" pitchFamily="34" charset="-122"/>
            </a:endParaRPr>
          </a:p>
          <a:p>
            <a:pPr algn="ctr" fontAlgn="b"/>
            <a:r>
              <a:rPr lang="zh-CN" altLang="en-US" sz="3200" b="1" dirty="0">
                <a:solidFill>
                  <a:schemeClr val="bg1"/>
                </a:solidFill>
                <a:latin typeface="微软雅黑" panose="020B0503020204020204" pitchFamily="34" charset="-122"/>
                <a:ea typeface="微软雅黑" panose="020B0503020204020204" pitchFamily="34" charset="-122"/>
              </a:rPr>
              <a:t>过程</a:t>
            </a:r>
            <a:endParaRPr lang="zh-CN" altLang="zh-CN" sz="3200" b="1" dirty="0">
              <a:solidFill>
                <a:schemeClr val="bg1"/>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xmlns="" id="{3F52A19B-D700-45F6-A26F-0D7B40DE89D5}"/>
              </a:ext>
            </a:extLst>
          </p:cNvPr>
          <p:cNvGrpSpPr/>
          <p:nvPr/>
        </p:nvGrpSpPr>
        <p:grpSpPr>
          <a:xfrm>
            <a:off x="322400" y="561570"/>
            <a:ext cx="3887870" cy="4012711"/>
            <a:chOff x="322400" y="561570"/>
            <a:chExt cx="3887870" cy="4012711"/>
          </a:xfrm>
        </p:grpSpPr>
        <p:pic>
          <p:nvPicPr>
            <p:cNvPr id="32" name="图片 31">
              <a:extLst>
                <a:ext uri="{FF2B5EF4-FFF2-40B4-BE49-F238E27FC236}">
                  <a16:creationId xmlns:a16="http://schemas.microsoft.com/office/drawing/2014/main" xmlns="" id="{A786DD56-B856-4078-A1F4-AECBA640B36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723" y="3034638"/>
              <a:ext cx="2096572" cy="1539643"/>
            </a:xfrm>
            <a:prstGeom prst="rect">
              <a:avLst/>
            </a:prstGeom>
            <a:noFill/>
            <a:ln>
              <a:noFill/>
            </a:ln>
          </p:spPr>
        </p:pic>
        <p:pic>
          <p:nvPicPr>
            <p:cNvPr id="55" name="图片 54">
              <a:extLst>
                <a:ext uri="{FF2B5EF4-FFF2-40B4-BE49-F238E27FC236}">
                  <a16:creationId xmlns:a16="http://schemas.microsoft.com/office/drawing/2014/main" xmlns="" id="{262B340A-B459-4EA5-B8F1-D808988CEAF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400" y="2182931"/>
              <a:ext cx="2413469" cy="1636130"/>
            </a:xfrm>
            <a:prstGeom prst="rect">
              <a:avLst/>
            </a:prstGeom>
            <a:noFill/>
            <a:ln>
              <a:noFill/>
            </a:ln>
          </p:spPr>
        </p:pic>
        <p:pic>
          <p:nvPicPr>
            <p:cNvPr id="56" name="图片 55">
              <a:extLst>
                <a:ext uri="{FF2B5EF4-FFF2-40B4-BE49-F238E27FC236}">
                  <a16:creationId xmlns:a16="http://schemas.microsoft.com/office/drawing/2014/main" xmlns="" id="{4BBD4C31-6AFE-4F60-93BB-159A20D491E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072" y="561570"/>
              <a:ext cx="2642198" cy="1922276"/>
            </a:xfrm>
            <a:prstGeom prst="rect">
              <a:avLst/>
            </a:prstGeom>
            <a:noFill/>
            <a:ln>
              <a:noFill/>
            </a:ln>
          </p:spPr>
        </p:pic>
      </p:grpSp>
    </p:spTree>
    <p:extLst>
      <p:ext uri="{BB962C8B-B14F-4D97-AF65-F5344CB8AC3E}">
        <p14:creationId xmlns:p14="http://schemas.microsoft.com/office/powerpoint/2010/main" val="13699736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200" fill="hold"/>
                                        <p:tgtEl>
                                          <p:spTgt spid="39"/>
                                        </p:tgtEl>
                                        <p:attrNameLst>
                                          <p:attrName>ppt_w</p:attrName>
                                        </p:attrNameLst>
                                      </p:cBhvr>
                                      <p:tavLst>
                                        <p:tav tm="0">
                                          <p:val>
                                            <p:fltVal val="0"/>
                                          </p:val>
                                        </p:tav>
                                        <p:tav tm="100000">
                                          <p:val>
                                            <p:strVal val="#ppt_w"/>
                                          </p:val>
                                        </p:tav>
                                      </p:tavLst>
                                    </p:anim>
                                    <p:anim calcmode="lin" valueType="num">
                                      <p:cBhvr>
                                        <p:cTn id="16" dur="200" fill="hold"/>
                                        <p:tgtEl>
                                          <p:spTgt spid="39"/>
                                        </p:tgtEl>
                                        <p:attrNameLst>
                                          <p:attrName>ppt_h</p:attrName>
                                        </p:attrNameLst>
                                      </p:cBhvr>
                                      <p:tavLst>
                                        <p:tav tm="0">
                                          <p:val>
                                            <p:fltVal val="0"/>
                                          </p:val>
                                        </p:tav>
                                        <p:tav tm="100000">
                                          <p:val>
                                            <p:strVal val="#ppt_h"/>
                                          </p:val>
                                        </p:tav>
                                      </p:tavLst>
                                    </p:anim>
                                    <p:animEffect transition="in" filter="fade">
                                      <p:cBhvr>
                                        <p:cTn id="17" dur="200"/>
                                        <p:tgtEl>
                                          <p:spTgt spid="39"/>
                                        </p:tgtEl>
                                      </p:cBhvr>
                                    </p:animEffect>
                                  </p:childTnLst>
                                </p:cTn>
                              </p:par>
                            </p:childTnLst>
                          </p:cTn>
                        </p:par>
                        <p:par>
                          <p:cTn id="18" fill="hold">
                            <p:stCondLst>
                              <p:cond delay="1500"/>
                            </p:stCondLst>
                            <p:childTnLst>
                              <p:par>
                                <p:cTn id="19" presetID="6" presetClass="emph" presetSubtype="0" fill="hold" nodeType="afterEffect">
                                  <p:stCondLst>
                                    <p:cond delay="0"/>
                                  </p:stCondLst>
                                  <p:childTnLst>
                                    <p:animScale>
                                      <p:cBhvr>
                                        <p:cTn id="20" dur="100" fill="hold"/>
                                        <p:tgtEl>
                                          <p:spTgt spid="39"/>
                                        </p:tgtEl>
                                      </p:cBhvr>
                                      <p:by x="115000" y="115000"/>
                                    </p:animScale>
                                  </p:childTnLst>
                                </p:cTn>
                              </p:par>
                              <p:par>
                                <p:cTn id="21" presetID="6" presetClass="emph" presetSubtype="0" fill="hold" nodeType="withEffect">
                                  <p:stCondLst>
                                    <p:cond delay="200"/>
                                  </p:stCondLst>
                                  <p:childTnLst>
                                    <p:animScale>
                                      <p:cBhvr>
                                        <p:cTn id="22" dur="100" fill="hold"/>
                                        <p:tgtEl>
                                          <p:spTgt spid="39"/>
                                        </p:tgtEl>
                                      </p:cBhvr>
                                      <p:by x="85000" y="85000"/>
                                    </p:animScale>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100" fill="hold"/>
                                        <p:tgtEl>
                                          <p:spTgt spid="39"/>
                                        </p:tgtEl>
                                      </p:cBhvr>
                                      <p:by x="105000" y="105000"/>
                                    </p:animScale>
                                  </p:childTnLst>
                                </p:cTn>
                              </p:par>
                              <p:par>
                                <p:cTn id="26" presetID="6" presetClass="emph" presetSubtype="0" fill="hold" nodeType="withEffect">
                                  <p:stCondLst>
                                    <p:cond delay="200"/>
                                  </p:stCondLst>
                                  <p:childTnLst>
                                    <p:animScale>
                                      <p:cBhvr>
                                        <p:cTn id="27" dur="100" fill="hold"/>
                                        <p:tgtEl>
                                          <p:spTgt spid="39"/>
                                        </p:tgtEl>
                                      </p:cBhvr>
                                      <p:by x="95000" y="95000"/>
                                    </p:animScale>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right)">
                                      <p:cBhvr>
                                        <p:cTn id="39" dur="500"/>
                                        <p:tgtEl>
                                          <p:spTgt spid="49"/>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4500"/>
                            </p:stCondLst>
                            <p:childTnLst>
                              <p:par>
                                <p:cTn id="45" presetID="22" presetClass="entr" presetSubtype="1" fill="hold" grpId="0" nodeType="afterEffect">
                                  <p:stCondLst>
                                    <p:cond delay="0"/>
                                  </p:stCondLst>
                                  <p:childTnLst>
                                    <p:set>
                                      <p:cBhvr>
                                        <p:cTn id="46" dur="1" fill="hold">
                                          <p:stCondLst>
                                            <p:cond delay="0"/>
                                          </p:stCondLst>
                                        </p:cTn>
                                        <p:tgtEl>
                                          <p:spTgt spid="79873"/>
                                        </p:tgtEl>
                                        <p:attrNameLst>
                                          <p:attrName>style.visibility</p:attrName>
                                        </p:attrNameLst>
                                      </p:cBhvr>
                                      <p:to>
                                        <p:strVal val="visible"/>
                                      </p:to>
                                    </p:set>
                                    <p:animEffect transition="in" filter="wipe(up)">
                                      <p:cBhvr>
                                        <p:cTn id="47" dur="500"/>
                                        <p:tgtEl>
                                          <p:spTgt spid="79873"/>
                                        </p:tgtEl>
                                      </p:cBhvr>
                                    </p:animEffect>
                                  </p:childTnLst>
                                </p:cTn>
                              </p:par>
                            </p:childTnLst>
                          </p:cTn>
                        </p:par>
                        <p:par>
                          <p:cTn id="48" fill="hold">
                            <p:stCondLst>
                              <p:cond delay="5000"/>
                            </p:stCondLst>
                            <p:childTnLst>
                              <p:par>
                                <p:cTn id="49" presetID="1"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par>
                          <p:cTn id="51" fill="hold">
                            <p:stCondLst>
                              <p:cond delay="5000"/>
                            </p:stCondLst>
                            <p:childTnLst>
                              <p:par>
                                <p:cTn id="52" presetID="22" presetClass="entr" presetSubtype="1" fill="hold" nodeType="afterEffect">
                                  <p:stCondLst>
                                    <p:cond delay="1000"/>
                                  </p:stCondLst>
                                  <p:childTnLst>
                                    <p:set>
                                      <p:cBhvr>
                                        <p:cTn id="53" dur="1" fill="hold">
                                          <p:stCondLst>
                                            <p:cond delay="0"/>
                                          </p:stCondLst>
                                        </p:cTn>
                                        <p:tgtEl>
                                          <p:spTgt spid="54"/>
                                        </p:tgtEl>
                                        <p:attrNameLst>
                                          <p:attrName>style.visibility</p:attrName>
                                        </p:attrNameLst>
                                      </p:cBhvr>
                                      <p:to>
                                        <p:strVal val="visible"/>
                                      </p:to>
                                    </p:set>
                                    <p:animEffect transition="in" filter="wipe(up)">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987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nvCxnSpPr>
        <p:spPr>
          <a:xfrm rot="5400000">
            <a:off x="999262" y="3451979"/>
            <a:ext cx="2144022" cy="794"/>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35900" y="118249"/>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38"/>
          <p:cNvGrpSpPr/>
          <p:nvPr/>
        </p:nvGrpSpPr>
        <p:grpSpPr>
          <a:xfrm>
            <a:off x="1214414" y="551844"/>
            <a:ext cx="1714512" cy="1717367"/>
            <a:chOff x="5643570" y="1068163"/>
            <a:chExt cx="1714512" cy="1545630"/>
          </a:xfrm>
        </p:grpSpPr>
        <p:sp>
          <p:nvSpPr>
            <p:cNvPr id="20" name="椭圆 19"/>
            <p:cNvSpPr/>
            <p:nvPr/>
          </p:nvSpPr>
          <p:spPr>
            <a:xfrm>
              <a:off x="5643570" y="1071553"/>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837407" y="1643055"/>
              <a:ext cx="1325250" cy="637097"/>
            </a:xfrm>
            <a:prstGeom prst="rect">
              <a:avLst/>
            </a:prstGeom>
          </p:spPr>
          <p:txBody>
            <a:bodyPr wrap="square">
              <a:spAutoFit/>
            </a:bodyPr>
            <a:lstStyle/>
            <a:p>
              <a:pPr lvl="0" algn="ctr"/>
              <a:r>
                <a:rPr lang="zh-CN" altLang="en-US" sz="2000" b="1" dirty="0">
                  <a:solidFill>
                    <a:prstClr val="white"/>
                  </a:solidFill>
                  <a:latin typeface="微软雅黑" panose="020B0503020204020204" pitchFamily="34" charset="-122"/>
                  <a:ea typeface="微软雅黑" panose="020B0503020204020204" pitchFamily="34" charset="-122"/>
                </a:rPr>
                <a:t>与学生谈心</a:t>
              </a:r>
            </a:p>
          </p:txBody>
        </p:sp>
        <p:sp>
          <p:nvSpPr>
            <p:cNvPr id="37" name="椭圆 36"/>
            <p:cNvSpPr/>
            <p:nvPr/>
          </p:nvSpPr>
          <p:spPr>
            <a:xfrm>
              <a:off x="6215074"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57937" y="1068163"/>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2</a:t>
              </a:r>
              <a:endParaRPr lang="zh-CN" altLang="en-US" dirty="0"/>
            </a:p>
          </p:txBody>
        </p:sp>
      </p:grpSp>
      <p:cxnSp>
        <p:nvCxnSpPr>
          <p:cNvPr id="29" name="直接连接符 28"/>
          <p:cNvCxnSpPr/>
          <p:nvPr/>
        </p:nvCxnSpPr>
        <p:spPr>
          <a:xfrm rot="5400000">
            <a:off x="7258863" y="5496737"/>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
          <p:cNvSpPr>
            <a:spLocks noChangeArrowheads="1"/>
          </p:cNvSpPr>
          <p:nvPr/>
        </p:nvSpPr>
        <p:spPr bwMode="auto">
          <a:xfrm>
            <a:off x="3347864" y="2866475"/>
            <a:ext cx="4749352" cy="1661609"/>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23</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调研地点：教学楼</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E215</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调研对象：电气工程及其自动化专业</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0213171/72/73</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班学生</a:t>
            </a:r>
          </a:p>
          <a:p>
            <a:pPr fontAlgn="base">
              <a:lnSpc>
                <a:spcPct val="13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调研方式：个别访谈</a:t>
            </a:r>
          </a:p>
        </p:txBody>
      </p:sp>
      <p:sp>
        <p:nvSpPr>
          <p:cNvPr id="22" name="Rectangle 23"/>
          <p:cNvSpPr/>
          <p:nvPr/>
        </p:nvSpPr>
        <p:spPr bwMode="auto">
          <a:xfrm>
            <a:off x="3419872" y="1201140"/>
            <a:ext cx="2152114" cy="1426290"/>
          </a:xfrm>
          <a:prstGeom prst="rect">
            <a:avLst/>
          </a:prstGeom>
          <a:blipFill>
            <a:blip r:embed="rId3">
              <a:extLst>
                <a:ext uri="{28A0092B-C50C-407E-A947-70E740481C1C}">
                  <a14:useLocalDpi xmlns:a14="http://schemas.microsoft.com/office/drawing/2010/main" val="0"/>
                </a:ext>
              </a:extLst>
            </a:blip>
            <a:stretch>
              <a:fillRect/>
            </a:stretch>
          </a:blipFill>
          <a:ln w="6350" cap="flat" cmpd="sng" algn="ctr">
            <a:solidFill>
              <a:schemeClr val="bg1">
                <a:lumMod val="75000"/>
              </a:schemeClr>
            </a:solidFill>
            <a:prstDash val="solid"/>
            <a:miter lim="800000"/>
            <a:headEnd type="none" w="med" len="med"/>
            <a:tailEnd type="none" w="med" len="med"/>
          </a:ln>
          <a:effectLst/>
        </p:spPr>
        <p:txBody>
          <a:bodyPr lIns="91436" tIns="45718" rIns="91436" bIns="45718" anchor="ctr"/>
          <a:lstStyle/>
          <a:p>
            <a:pPr marL="0" marR="0" lvl="0" indent="0" algn="ctr" defTabSz="683895" eaLnBrk="1" fontAlgn="auto" latinLnBrk="0" hangingPunct="1">
              <a:lnSpc>
                <a:spcPct val="100000"/>
              </a:lnSpc>
              <a:spcBef>
                <a:spcPts val="0"/>
              </a:spcBef>
              <a:spcAft>
                <a:spcPts val="0"/>
              </a:spcAft>
              <a:buClrTx/>
              <a:buSzTx/>
              <a:buFontTx/>
              <a:buNone/>
              <a:defRPr/>
            </a:pPr>
            <a:r>
              <a:rPr kumimoji="0" lang="en-US" altLang="zh-CN" sz="17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Segoe UI" panose="020B0502040204020203" pitchFamily="34" charset="0"/>
              </a:rPr>
              <a:t> </a:t>
            </a:r>
          </a:p>
        </p:txBody>
      </p:sp>
    </p:spTree>
    <p:extLst>
      <p:ext uri="{BB962C8B-B14F-4D97-AF65-F5344CB8AC3E}">
        <p14:creationId xmlns:p14="http://schemas.microsoft.com/office/powerpoint/2010/main" val="168921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8"/>
          <p:cNvGrpSpPr/>
          <p:nvPr/>
        </p:nvGrpSpPr>
        <p:grpSpPr>
          <a:xfrm>
            <a:off x="6858016" y="876878"/>
            <a:ext cx="1714512" cy="1713600"/>
            <a:chOff x="5643554" y="1071552"/>
            <a:chExt cx="1714512" cy="1542240"/>
          </a:xfrm>
        </p:grpSpPr>
        <p:sp>
          <p:nvSpPr>
            <p:cNvPr id="20" name="椭圆 19"/>
            <p:cNvSpPr/>
            <p:nvPr/>
          </p:nvSpPr>
          <p:spPr>
            <a:xfrm>
              <a:off x="5643554" y="1071552"/>
              <a:ext cx="1714512" cy="154224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4092EC"/>
                </a:solidFill>
                <a:latin typeface="微软雅黑" panose="020B0503020204020204" pitchFamily="34" charset="-122"/>
                <a:ea typeface="微软雅黑" panose="020B0503020204020204" pitchFamily="34" charset="-122"/>
              </a:endParaRPr>
            </a:p>
          </p:txBody>
        </p:sp>
        <p:sp>
          <p:nvSpPr>
            <p:cNvPr id="36" name="矩形 35"/>
            <p:cNvSpPr/>
            <p:nvPr/>
          </p:nvSpPr>
          <p:spPr>
            <a:xfrm>
              <a:off x="5676596" y="1661851"/>
              <a:ext cx="1663822" cy="914097"/>
            </a:xfrm>
            <a:prstGeom prst="rect">
              <a:avLst/>
            </a:prstGeom>
          </p:spPr>
          <p:txBody>
            <a:bodyPr wrap="square">
              <a:spAutoFit/>
            </a:bodyPr>
            <a:lstStyle/>
            <a:p>
              <a:pPr lvl="0" algn="ctr"/>
              <a:r>
                <a:rPr lang="zh-CN" altLang="en-US" sz="2000" b="1" dirty="0">
                  <a:solidFill>
                    <a:prstClr val="white"/>
                  </a:solidFill>
                  <a:latin typeface="微软雅黑" panose="020B0503020204020204" pitchFamily="34" charset="-122"/>
                  <a:ea typeface="微软雅黑" panose="020B0503020204020204" pitchFamily="34" charset="-122"/>
                </a:rPr>
                <a:t>各系室主任及教师代表交流</a:t>
              </a:r>
            </a:p>
          </p:txBody>
        </p:sp>
        <p:sp>
          <p:nvSpPr>
            <p:cNvPr id="37" name="椭圆 36"/>
            <p:cNvSpPr/>
            <p:nvPr/>
          </p:nvSpPr>
          <p:spPr>
            <a:xfrm>
              <a:off x="6250777" y="1142990"/>
              <a:ext cx="500066" cy="450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38" name="TextBox 37"/>
            <p:cNvSpPr txBox="1"/>
            <p:nvPr/>
          </p:nvSpPr>
          <p:spPr>
            <a:xfrm>
              <a:off x="6296037" y="1076735"/>
              <a:ext cx="428628" cy="581698"/>
            </a:xfrm>
            <a:prstGeom prst="rect">
              <a:avLst/>
            </a:prstGeom>
            <a:noFill/>
          </p:spPr>
          <p:txBody>
            <a:bodyPr wrap="square" rtlCol="0">
              <a:spAutoFit/>
            </a:bodyPr>
            <a:lstStyle>
              <a:defPPr>
                <a:defRPr lang="zh-CN"/>
              </a:defPPr>
              <a:lvl1pPr>
                <a:defRPr sz="3600" b="1">
                  <a:solidFill>
                    <a:schemeClr val="tx2">
                      <a:lumMod val="75000"/>
                    </a:schemeClr>
                  </a:solidFill>
                </a:defRPr>
              </a:lvl1pPr>
            </a:lstStyle>
            <a:p>
              <a:r>
                <a:rPr lang="en-US" altLang="zh-CN" dirty="0"/>
                <a:t>3</a:t>
              </a:r>
              <a:endParaRPr lang="zh-CN" altLang="en-US" dirty="0"/>
            </a:p>
          </p:txBody>
        </p:sp>
      </p:grpSp>
      <p:cxnSp>
        <p:nvCxnSpPr>
          <p:cNvPr id="41" name="直接连接符 40"/>
          <p:cNvCxnSpPr>
            <a:stCxn id="20" idx="4"/>
          </p:cNvCxnSpPr>
          <p:nvPr/>
        </p:nvCxnSpPr>
        <p:spPr>
          <a:xfrm flipH="1">
            <a:off x="7713684" y="2590479"/>
            <a:ext cx="1588" cy="2013283"/>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4"/>
          <p:cNvGrpSpPr/>
          <p:nvPr/>
        </p:nvGrpSpPr>
        <p:grpSpPr>
          <a:xfrm>
            <a:off x="7429520" y="4524388"/>
            <a:ext cx="500066" cy="500400"/>
            <a:chOff x="6286512" y="3857634"/>
            <a:chExt cx="500066" cy="500066"/>
          </a:xfrm>
        </p:grpSpPr>
        <p:sp>
          <p:nvSpPr>
            <p:cNvPr id="43" name="椭圆 42"/>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44" name="椭圆 43"/>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49" name="直接连接符 48"/>
          <p:cNvCxnSpPr/>
          <p:nvPr/>
        </p:nvCxnSpPr>
        <p:spPr>
          <a:xfrm rot="10800000" flipV="1">
            <a:off x="2357422" y="4841890"/>
            <a:ext cx="5072098" cy="1"/>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 name="组合 50"/>
          <p:cNvGrpSpPr/>
          <p:nvPr/>
        </p:nvGrpSpPr>
        <p:grpSpPr>
          <a:xfrm>
            <a:off x="1857356" y="4524388"/>
            <a:ext cx="500066" cy="500400"/>
            <a:chOff x="6286512" y="3857634"/>
            <a:chExt cx="500066" cy="500066"/>
          </a:xfrm>
        </p:grpSpPr>
        <p:sp>
          <p:nvSpPr>
            <p:cNvPr id="52" name="椭圆 51"/>
            <p:cNvSpPr/>
            <p:nvPr/>
          </p:nvSpPr>
          <p:spPr>
            <a:xfrm>
              <a:off x="6286512" y="3857634"/>
              <a:ext cx="500066" cy="50006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sp>
          <p:nvSpPr>
            <p:cNvPr id="53" name="椭圆 52"/>
            <p:cNvSpPr/>
            <p:nvPr/>
          </p:nvSpPr>
          <p:spPr>
            <a:xfrm>
              <a:off x="6357950" y="3929072"/>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rgbClr val="3366FF"/>
                </a:solidFill>
                <a:latin typeface="Goudy Stout" panose="0202090407030B020401" pitchFamily="18" charset="0"/>
                <a:ea typeface="微软雅黑" panose="020B0503020204020204" pitchFamily="34" charset="-122"/>
              </a:endParaRPr>
            </a:p>
          </p:txBody>
        </p:sp>
      </p:grpSp>
      <p:cxnSp>
        <p:nvCxnSpPr>
          <p:cNvPr id="54" name="直接连接符 53"/>
          <p:cNvCxnSpPr/>
          <p:nvPr/>
        </p:nvCxnSpPr>
        <p:spPr>
          <a:xfrm rot="5400000">
            <a:off x="1664475" y="548721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7277913" y="435752"/>
            <a:ext cx="873131" cy="1588"/>
          </a:xfrm>
          <a:prstGeom prst="line">
            <a:avLst/>
          </a:prstGeom>
          <a:ln w="381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1"/>
          <p:cNvSpPr>
            <a:spLocks noChangeArrowheads="1"/>
          </p:cNvSpPr>
          <p:nvPr/>
        </p:nvSpPr>
        <p:spPr bwMode="auto">
          <a:xfrm>
            <a:off x="1444040" y="1909740"/>
            <a:ext cx="6079014" cy="1895519"/>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调研时间：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年</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9</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月</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24</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日</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调研地点：现代交通工程中心</a:t>
            </a:r>
            <a:r>
              <a:rPr lang="en-US" altLang="zh-CN" sz="1600" kern="0" dirty="0">
                <a:solidFill>
                  <a:prstClr val="black">
                    <a:lumMod val="95000"/>
                    <a:lumOff val="5000"/>
                  </a:prstClr>
                </a:solidFill>
                <a:latin typeface="微软雅黑" panose="020B0503020204020204" pitchFamily="34" charset="-122"/>
                <a:ea typeface="微软雅黑" panose="020B0503020204020204" pitchFamily="34" charset="-122"/>
              </a:rPr>
              <a:t>7950</a:t>
            </a: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室</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调研对象：调研实验室、计算中心、计算机系、电子信息系、自动化系、电气系、电学基础教研室</a:t>
            </a:r>
          </a:p>
          <a:p>
            <a:pPr fontAlgn="base">
              <a:lnSpc>
                <a:spcPct val="150000"/>
              </a:lnSpc>
              <a:spcBef>
                <a:spcPct val="0"/>
              </a:spcBef>
              <a:spcAft>
                <a:spcPct val="0"/>
              </a:spcAft>
              <a:defRPr/>
            </a:pPr>
            <a:r>
              <a:rPr lang="zh-CN" altLang="en-US" sz="1600" kern="0" dirty="0">
                <a:solidFill>
                  <a:prstClr val="black">
                    <a:lumMod val="95000"/>
                    <a:lumOff val="5000"/>
                  </a:prstClr>
                </a:solidFill>
                <a:latin typeface="微软雅黑" panose="020B0503020204020204" pitchFamily="34" charset="-122"/>
                <a:ea typeface="微软雅黑" panose="020B0503020204020204" pitchFamily="34" charset="-122"/>
              </a:rPr>
              <a:t>调研方式：座谈交流</a:t>
            </a:r>
          </a:p>
        </p:txBody>
      </p:sp>
    </p:spTree>
    <p:extLst>
      <p:ext uri="{BB962C8B-B14F-4D97-AF65-F5344CB8AC3E}">
        <p14:creationId xmlns:p14="http://schemas.microsoft.com/office/powerpoint/2010/main" val="38037836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2357</Words>
  <Application>Microsoft Office PowerPoint</Application>
  <PresentationFormat>全屏显示(16:10)</PresentationFormat>
  <Paragraphs>213</Paragraphs>
  <Slides>32</Slides>
  <Notes>31</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32</vt:i4>
      </vt:variant>
    </vt:vector>
  </HeadingPairs>
  <TitlesOfParts>
    <vt:vector size="47" baseType="lpstr">
      <vt:lpstr>MS PGothic</vt:lpstr>
      <vt:lpstr>华文细黑</vt:lpstr>
      <vt:lpstr>宋体</vt:lpstr>
      <vt:lpstr>微软雅黑</vt:lpstr>
      <vt:lpstr>Arial</vt:lpstr>
      <vt:lpstr>Arial Black</vt:lpstr>
      <vt:lpstr>Calibri</vt:lpstr>
      <vt:lpstr>Goudy Stout</vt:lpstr>
      <vt:lpstr>Segoe UI</vt:lpstr>
      <vt:lpstr>Segoe UI Light</vt:lpstr>
      <vt:lpstr>Stencil</vt:lpstr>
      <vt:lpstr>Times New Roman</vt:lpstr>
      <vt:lpstr>Wingdings</vt:lpstr>
      <vt:lpstr>1</vt:lpstr>
      <vt:lpstr>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dc:subject>
  <dc:creator>1; PC</dc:creator>
  <dc:description>1</dc:description>
  <cp:lastModifiedBy>fl</cp:lastModifiedBy>
  <cp:revision>89</cp:revision>
  <dcterms:created xsi:type="dcterms:W3CDTF">2014-05-25T02:24:00Z</dcterms:created>
  <dcterms:modified xsi:type="dcterms:W3CDTF">2019-10-23T15:34:34Z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