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505" r:id="rId2"/>
    <p:sldId id="619" r:id="rId3"/>
    <p:sldId id="503" r:id="rId4"/>
    <p:sldId id="598" r:id="rId5"/>
    <p:sldId id="506" r:id="rId6"/>
    <p:sldId id="577" r:id="rId7"/>
    <p:sldId id="578" r:id="rId8"/>
    <p:sldId id="579" r:id="rId9"/>
    <p:sldId id="620" r:id="rId10"/>
    <p:sldId id="621" r:id="rId11"/>
    <p:sldId id="622" r:id="rId12"/>
    <p:sldId id="625" r:id="rId13"/>
    <p:sldId id="623" r:id="rId14"/>
    <p:sldId id="583" r:id="rId15"/>
    <p:sldId id="584" r:id="rId16"/>
    <p:sldId id="585" r:id="rId17"/>
    <p:sldId id="586" r:id="rId18"/>
    <p:sldId id="587" r:id="rId19"/>
    <p:sldId id="588" r:id="rId20"/>
    <p:sldId id="626" r:id="rId21"/>
    <p:sldId id="517" r:id="rId22"/>
    <p:sldId id="628" r:id="rId23"/>
    <p:sldId id="551" r:id="rId24"/>
    <p:sldId id="590" r:id="rId25"/>
    <p:sldId id="591" r:id="rId26"/>
    <p:sldId id="592" r:id="rId27"/>
    <p:sldId id="593" r:id="rId28"/>
    <p:sldId id="596" r:id="rId29"/>
    <p:sldId id="597" r:id="rId30"/>
    <p:sldId id="580" r:id="rId31"/>
  </p:sldIdLst>
  <p:sldSz cx="12192000" cy="6858000"/>
  <p:notesSz cx="6858000" cy="9144000"/>
  <p:custDataLst>
    <p:tags r:id="rId33"/>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9">
          <p15:clr>
            <a:srgbClr val="A4A3A4"/>
          </p15:clr>
        </p15:guide>
        <p15:guide id="2" pos="3909">
          <p15:clr>
            <a:srgbClr val="A4A3A4"/>
          </p15:clr>
        </p15:guide>
        <p15:guide id="3" orient="horz" pos="36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FF53"/>
    <a:srgbClr val="9B2326"/>
    <a:srgbClr val="741E2A"/>
    <a:srgbClr val="D10000"/>
    <a:srgbClr val="FFF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240" autoAdjust="0"/>
  </p:normalViewPr>
  <p:slideViewPr>
    <p:cSldViewPr>
      <p:cViewPr varScale="1">
        <p:scale>
          <a:sx n="81" d="100"/>
          <a:sy n="81" d="100"/>
        </p:scale>
        <p:origin x="734" y="53"/>
      </p:cViewPr>
      <p:guideLst>
        <p:guide orient="horz" pos="519"/>
        <p:guide pos="3909"/>
        <p:guide orient="horz" pos="361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E247B2-856F-40EB-9C16-0E9EEE29A64B}" type="datetimeFigureOut">
              <a:rPr lang="zh-CN" altLang="en-US" smtClean="0"/>
              <a:t>2019-10-25</a:t>
            </a:fld>
            <a:endParaRPr lang="zh-CN" altLang="en-US"/>
          </a:p>
        </p:txBody>
      </p:sp>
      <p:sp>
        <p:nvSpPr>
          <p:cNvPr id="4" name="幻灯片图像占位符 3"/>
          <p:cNvSpPr>
            <a:spLocks noGrp="1" noRot="1" noChangeAspect="1"/>
          </p:cNvSpPr>
          <p:nvPr>
            <p:ph type="sldImg" idx="2"/>
          </p:nvPr>
        </p:nvSpPr>
        <p:spPr>
          <a:xfrm>
            <a:off x="380700" y="685800"/>
            <a:ext cx="60966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05C35-80D8-4ADA-8743-957172EB842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C05C35-80D8-4ADA-8743-957172EB842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C05C35-80D8-4ADA-8743-957172EB842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C05C35-80D8-4ADA-8743-957172EB842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0700" y="685800"/>
            <a:ext cx="6096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0700" y="685800"/>
            <a:ext cx="6096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0700" y="685800"/>
            <a:ext cx="6096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0700" y="685800"/>
            <a:ext cx="6096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0700" y="685800"/>
            <a:ext cx="6096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0700" y="685800"/>
            <a:ext cx="6096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0700" y="685800"/>
            <a:ext cx="6096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0700" y="685800"/>
            <a:ext cx="60966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C05C35-80D8-4ADA-8743-957172EB842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48FF31-A6D1-4E65-A7A5-8D97D798EB3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C05C35-80D8-4ADA-8743-957172EB842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C05C35-80D8-4ADA-8743-957172EB842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C05C35-80D8-4ADA-8743-957172EB842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C05C35-80D8-4ADA-8743-957172EB842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C05C35-80D8-4ADA-8743-957172EB842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flipV="1">
            <a:off x="0" y="6680259"/>
            <a:ext cx="12193201"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7"/>
            <a:ext cx="12193200"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7136" y="68627"/>
            <a:ext cx="2146063"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4755" y="99030"/>
            <a:ext cx="532381" cy="4024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userDrawn="1"/>
        </p:nvSpPr>
        <p:spPr>
          <a:xfrm>
            <a:off x="1346390" y="287368"/>
            <a:ext cx="5974080" cy="460375"/>
          </a:xfrm>
          <a:prstGeom prst="rect">
            <a:avLst/>
          </a:prstGeom>
          <a:noFill/>
        </p:spPr>
        <p:txBody>
          <a:bodyPr wrap="none" lIns="91440" tIns="45720" rIns="91440" bIns="45720" rtlCol="0">
            <a:spAutoFit/>
          </a:bodyPr>
          <a:lstStyle/>
          <a:p>
            <a:r>
              <a:rPr lang="zh-CN" altLang="en-US" sz="2400" b="1" dirty="0">
                <a:gradFill>
                  <a:gsLst>
                    <a:gs pos="0">
                      <a:srgbClr val="C00000"/>
                    </a:gs>
                    <a:gs pos="100000">
                      <a:srgbClr val="C00000"/>
                    </a:gs>
                  </a:gsLst>
                  <a:lin ang="5400000" scaled="0"/>
                </a:gradFill>
                <a:latin typeface="微软雅黑" panose="020B0503020204020204" charset="-122"/>
                <a:ea typeface="微软雅黑" panose="020B0503020204020204" charset="-122"/>
              </a:rPr>
              <a:t>坚定文化自信，推动社会主义文化繁荣兴盛</a:t>
            </a:r>
          </a:p>
        </p:txBody>
      </p:sp>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19348" y="153689"/>
            <a:ext cx="1227042"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flipV="1">
            <a:off x="0" y="6680259"/>
            <a:ext cx="12193201"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7"/>
            <a:ext cx="12193200"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7136" y="68627"/>
            <a:ext cx="2146063"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4755" y="99030"/>
            <a:ext cx="532381" cy="4024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userDrawn="1"/>
        </p:nvSpPr>
        <p:spPr>
          <a:xfrm>
            <a:off x="1346390" y="287368"/>
            <a:ext cx="6583680" cy="460375"/>
          </a:xfrm>
          <a:prstGeom prst="rect">
            <a:avLst/>
          </a:prstGeom>
          <a:noFill/>
        </p:spPr>
        <p:txBody>
          <a:bodyPr wrap="none" lIns="91440" tIns="45720" rIns="91440" bIns="45720" rtlCol="0">
            <a:spAutoFit/>
          </a:bodyPr>
          <a:lstStyle/>
          <a:p>
            <a:r>
              <a:rPr lang="zh-CN" altLang="en-US" sz="2400" b="1" dirty="0">
                <a:gradFill>
                  <a:gsLst>
                    <a:gs pos="0">
                      <a:srgbClr val="C00000"/>
                    </a:gs>
                    <a:gs pos="100000">
                      <a:srgbClr val="C00000"/>
                    </a:gs>
                  </a:gsLst>
                  <a:lin ang="5400000" scaled="0"/>
                </a:gradFill>
                <a:latin typeface="微软雅黑" panose="020B0503020204020204" charset="-122"/>
                <a:ea typeface="微软雅黑" panose="020B0503020204020204" charset="-122"/>
              </a:rPr>
              <a:t>提高保障和改善民生水平，加强和创新社会治理</a:t>
            </a:r>
          </a:p>
        </p:txBody>
      </p:sp>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19348" y="153689"/>
            <a:ext cx="1227042"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flipV="1">
            <a:off x="0" y="6680259"/>
            <a:ext cx="12193201"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7"/>
            <a:ext cx="12193200"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7136" y="68627"/>
            <a:ext cx="2146063"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4755" y="99030"/>
            <a:ext cx="532381" cy="4024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userDrawn="1"/>
        </p:nvSpPr>
        <p:spPr>
          <a:xfrm>
            <a:off x="1346390" y="287368"/>
            <a:ext cx="5364480" cy="460375"/>
          </a:xfrm>
          <a:prstGeom prst="rect">
            <a:avLst/>
          </a:prstGeom>
          <a:noFill/>
        </p:spPr>
        <p:txBody>
          <a:bodyPr wrap="none" lIns="91440" tIns="45720" rIns="91440" bIns="45720" rtlCol="0">
            <a:spAutoFit/>
          </a:bodyPr>
          <a:lstStyle/>
          <a:p>
            <a:r>
              <a:rPr lang="zh-CN" altLang="en-US" sz="2400" b="1" dirty="0">
                <a:gradFill>
                  <a:gsLst>
                    <a:gs pos="0">
                      <a:srgbClr val="C00000"/>
                    </a:gs>
                    <a:gs pos="100000">
                      <a:srgbClr val="C00000"/>
                    </a:gs>
                  </a:gsLst>
                  <a:lin ang="5400000" scaled="0"/>
                </a:gradFill>
                <a:latin typeface="微软雅黑" panose="020B0503020204020204" charset="-122"/>
                <a:ea typeface="微软雅黑" panose="020B0503020204020204" charset="-122"/>
              </a:rPr>
              <a:t>加快生态文明体制改革，建设美丽中国</a:t>
            </a:r>
          </a:p>
        </p:txBody>
      </p:sp>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19348" y="153689"/>
            <a:ext cx="1227042"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flipV="1">
            <a:off x="0" y="6680259"/>
            <a:ext cx="12193201"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7"/>
            <a:ext cx="12193200"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7136" y="68627"/>
            <a:ext cx="2146063"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4755" y="99030"/>
            <a:ext cx="532381" cy="4024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userDrawn="1"/>
        </p:nvSpPr>
        <p:spPr>
          <a:xfrm>
            <a:off x="1346390" y="287368"/>
            <a:ext cx="7498080" cy="460375"/>
          </a:xfrm>
          <a:prstGeom prst="rect">
            <a:avLst/>
          </a:prstGeom>
          <a:noFill/>
        </p:spPr>
        <p:txBody>
          <a:bodyPr wrap="none" lIns="91440" tIns="45720" rIns="91440" bIns="45720" rtlCol="0">
            <a:spAutoFit/>
          </a:bodyPr>
          <a:lstStyle/>
          <a:p>
            <a:r>
              <a:rPr lang="zh-CN" altLang="en-US" sz="2400" b="1" dirty="0">
                <a:gradFill>
                  <a:gsLst>
                    <a:gs pos="0">
                      <a:srgbClr val="C00000"/>
                    </a:gs>
                    <a:gs pos="100000">
                      <a:srgbClr val="C00000"/>
                    </a:gs>
                  </a:gsLst>
                  <a:lin ang="5400000" scaled="0"/>
                </a:gradFill>
                <a:latin typeface="微软雅黑" panose="020B0503020204020204" charset="-122"/>
                <a:ea typeface="微软雅黑" panose="020B0503020204020204" charset="-122"/>
              </a:rPr>
              <a:t>坚持走中国特色强军之路，全面推进国防和军队现代化</a:t>
            </a:r>
          </a:p>
        </p:txBody>
      </p:sp>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19348" y="153689"/>
            <a:ext cx="1227042"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flipV="1">
            <a:off x="0" y="6680259"/>
            <a:ext cx="12193201"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7"/>
            <a:ext cx="12193200"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7136" y="68627"/>
            <a:ext cx="2146063"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4755" y="99030"/>
            <a:ext cx="532381" cy="4024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userDrawn="1"/>
        </p:nvSpPr>
        <p:spPr>
          <a:xfrm>
            <a:off x="1346390" y="287368"/>
            <a:ext cx="4754880" cy="460375"/>
          </a:xfrm>
          <a:prstGeom prst="rect">
            <a:avLst/>
          </a:prstGeom>
          <a:noFill/>
        </p:spPr>
        <p:txBody>
          <a:bodyPr wrap="none" lIns="91440" tIns="45720" rIns="91440" bIns="45720" rtlCol="0">
            <a:spAutoFit/>
          </a:bodyPr>
          <a:lstStyle/>
          <a:p>
            <a:r>
              <a:rPr lang="zh-CN" altLang="en-US" sz="2400" b="1" dirty="0">
                <a:gradFill>
                  <a:gsLst>
                    <a:gs pos="0">
                      <a:srgbClr val="C00000"/>
                    </a:gs>
                    <a:gs pos="100000">
                      <a:srgbClr val="C00000"/>
                    </a:gs>
                  </a:gsLst>
                  <a:lin ang="5400000" scaled="0"/>
                </a:gradFill>
                <a:latin typeface="微软雅黑" panose="020B0503020204020204" charset="-122"/>
                <a:ea typeface="微软雅黑" panose="020B0503020204020204" charset="-122"/>
              </a:rPr>
              <a:t>坚持“一国两制”，推进祖国统一</a:t>
            </a:r>
          </a:p>
        </p:txBody>
      </p:sp>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19348" y="153689"/>
            <a:ext cx="1227042"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_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flipV="1">
            <a:off x="0" y="6680259"/>
            <a:ext cx="12193201"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7"/>
            <a:ext cx="12193200"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7136" y="68627"/>
            <a:ext cx="2146063"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4755" y="99030"/>
            <a:ext cx="532381" cy="4024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userDrawn="1"/>
        </p:nvSpPr>
        <p:spPr>
          <a:xfrm>
            <a:off x="1346390" y="287368"/>
            <a:ext cx="6278880" cy="460375"/>
          </a:xfrm>
          <a:prstGeom prst="rect">
            <a:avLst/>
          </a:prstGeom>
          <a:noFill/>
        </p:spPr>
        <p:txBody>
          <a:bodyPr wrap="none" lIns="91440" tIns="45720" rIns="91440" bIns="45720" rtlCol="0">
            <a:spAutoFit/>
          </a:bodyPr>
          <a:lstStyle/>
          <a:p>
            <a:r>
              <a:rPr lang="zh-CN" altLang="en-US" sz="2400" b="1" dirty="0">
                <a:gradFill>
                  <a:gsLst>
                    <a:gs pos="0">
                      <a:srgbClr val="C00000"/>
                    </a:gs>
                    <a:gs pos="100000">
                      <a:srgbClr val="C00000"/>
                    </a:gs>
                  </a:gsLst>
                  <a:lin ang="5400000" scaled="0"/>
                </a:gradFill>
                <a:latin typeface="微软雅黑" panose="020B0503020204020204" charset="-122"/>
                <a:ea typeface="微软雅黑" panose="020B0503020204020204" charset="-122"/>
              </a:rPr>
              <a:t>坚持和平发展道路，推动构建人类命运共同体</a:t>
            </a:r>
          </a:p>
        </p:txBody>
      </p:sp>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19348" y="153689"/>
            <a:ext cx="1227042"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4_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flipV="1">
            <a:off x="0" y="6680259"/>
            <a:ext cx="12193201"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7"/>
            <a:ext cx="12193200"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7136" y="68627"/>
            <a:ext cx="2146063"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4755" y="99030"/>
            <a:ext cx="532381" cy="4024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userDrawn="1"/>
        </p:nvSpPr>
        <p:spPr>
          <a:xfrm>
            <a:off x="1346390" y="287368"/>
            <a:ext cx="8107680" cy="460375"/>
          </a:xfrm>
          <a:prstGeom prst="rect">
            <a:avLst/>
          </a:prstGeom>
          <a:noFill/>
        </p:spPr>
        <p:txBody>
          <a:bodyPr wrap="none" lIns="91440" tIns="45720" rIns="91440" bIns="45720" rtlCol="0">
            <a:spAutoFit/>
          </a:bodyPr>
          <a:lstStyle/>
          <a:p>
            <a:r>
              <a:rPr lang="zh-CN" altLang="en-US" sz="2400" b="1" dirty="0">
                <a:gradFill>
                  <a:gsLst>
                    <a:gs pos="0">
                      <a:srgbClr val="C00000"/>
                    </a:gs>
                    <a:gs pos="100000">
                      <a:srgbClr val="C00000"/>
                    </a:gs>
                  </a:gsLst>
                  <a:lin ang="5400000" scaled="0"/>
                </a:gradFill>
                <a:latin typeface="微软雅黑" panose="020B0503020204020204" charset="-122"/>
                <a:ea typeface="微软雅黑" panose="020B0503020204020204" charset="-122"/>
              </a:rPr>
              <a:t>坚定不移全面从严治党，不断提高党的执政能力和领导水平</a:t>
            </a:r>
          </a:p>
        </p:txBody>
      </p:sp>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19348" y="153689"/>
            <a:ext cx="1227042"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flipV="1">
            <a:off x="0" y="6680259"/>
            <a:ext cx="12193201"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7"/>
            <a:ext cx="12193200"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7136" y="68627"/>
            <a:ext cx="2146063"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4755" y="99030"/>
            <a:ext cx="532381" cy="4024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userDrawn="1"/>
        </p:nvSpPr>
        <p:spPr>
          <a:xfrm>
            <a:off x="1631665" y="218118"/>
            <a:ext cx="1271270" cy="598805"/>
          </a:xfrm>
          <a:prstGeom prst="rect">
            <a:avLst/>
          </a:prstGeom>
          <a:noFill/>
        </p:spPr>
        <p:txBody>
          <a:bodyPr wrap="none" lIns="91440" tIns="45720" rIns="91440" bIns="45720" rtlCol="0">
            <a:spAutoFit/>
          </a:bodyPr>
          <a:lstStyle/>
          <a:p>
            <a:r>
              <a:rPr lang="zh-CN" altLang="en-US" sz="3300" b="1" dirty="0">
                <a:gradFill>
                  <a:gsLst>
                    <a:gs pos="0">
                      <a:srgbClr val="C00000"/>
                    </a:gs>
                    <a:gs pos="100000">
                      <a:srgbClr val="C00000"/>
                    </a:gs>
                  </a:gsLst>
                  <a:lin ang="5400000" scaled="0"/>
                </a:gradFill>
                <a:latin typeface="微软雅黑" panose="020B0503020204020204" charset="-122"/>
                <a:ea typeface="微软雅黑" panose="020B0503020204020204" charset="-122"/>
              </a:rPr>
              <a:t>结  语</a:t>
            </a:r>
          </a:p>
        </p:txBody>
      </p:sp>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19348" y="153689"/>
            <a:ext cx="1227042"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cSld>
  <p:clrMapOvr>
    <a:masterClrMapping/>
  </p:clrMapOvr>
  <p:transition spd="slow" advClick="0"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grpSp>
        <p:nvGrpSpPr>
          <p:cNvPr id="2" name="组合 1"/>
          <p:cNvGrpSpPr/>
          <p:nvPr userDrawn="1"/>
        </p:nvGrpSpPr>
        <p:grpSpPr>
          <a:xfrm>
            <a:off x="0" y="5511524"/>
            <a:ext cx="12193201" cy="1362147"/>
            <a:chOff x="0" y="3674775"/>
            <a:chExt cx="12751516" cy="1441517"/>
          </a:xfrm>
        </p:grpSpPr>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3674775"/>
              <a:ext cx="7014681" cy="1441517"/>
            </a:xfrm>
            <a:prstGeom prst="rect">
              <a:avLst/>
            </a:prstGeom>
          </p:spPr>
        </p:pic>
        <p:pic>
          <p:nvPicPr>
            <p:cNvPr id="4" name="图片 3"/>
            <p:cNvPicPr>
              <a:picLocks noChangeAspect="1"/>
            </p:cNvPicPr>
            <p:nvPr/>
          </p:nvPicPr>
          <p:blipFill rotWithShape="1">
            <a:blip r:embed="rId3" cstate="screen">
              <a:extLst>
                <a:ext uri="{28A0092B-C50C-407E-A947-70E740481C1C}">
                  <a14:useLocalDpi xmlns:a14="http://schemas.microsoft.com/office/drawing/2010/main" val="0"/>
                </a:ext>
              </a:extLst>
            </a:blip>
            <a:srcRect/>
            <a:stretch>
              <a:fillRect/>
            </a:stretch>
          </p:blipFill>
          <p:spPr>
            <a:xfrm flipH="1">
              <a:off x="7014679" y="3674775"/>
              <a:ext cx="5736837" cy="1441517"/>
            </a:xfrm>
            <a:prstGeom prst="rect">
              <a:avLst/>
            </a:prstGeom>
          </p:spPr>
        </p:pic>
      </p:grpSp>
      <p:pic>
        <p:nvPicPr>
          <p:cNvPr id="5" name="图片 4"/>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5393" y="164637"/>
            <a:ext cx="679152" cy="679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g5">
    <p:spTree>
      <p:nvGrpSpPr>
        <p:cNvPr id="1" name=""/>
        <p:cNvGrpSpPr/>
        <p:nvPr/>
      </p:nvGrpSpPr>
      <p:grpSpPr>
        <a:xfrm>
          <a:off x="0" y="0"/>
          <a:ext cx="0" cy="0"/>
          <a:chOff x="0" y="0"/>
          <a:chExt cx="0" cy="0"/>
        </a:xfrm>
      </p:grpSpPr>
      <p:sp>
        <p:nvSpPr>
          <p:cNvPr id="17" name="矩形 16"/>
          <p:cNvSpPr/>
          <p:nvPr userDrawn="1"/>
        </p:nvSpPr>
        <p:spPr>
          <a:xfrm>
            <a:off x="0" y="0"/>
            <a:ext cx="12193201" cy="6858000"/>
          </a:xfrm>
          <a:prstGeom prst="rect">
            <a:avLst/>
          </a:prstGeom>
          <a:solidFill>
            <a:srgbClr val="FFBE00">
              <a:lumMod val="20000"/>
              <a:lumOff val="80000"/>
            </a:srgbClr>
          </a:solidFill>
          <a:ln w="1905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9305"/>
            <a:ext cx="12193201" cy="1054100"/>
          </a:xfrm>
          <a:prstGeom prst="rect">
            <a:avLst/>
          </a:prstGeom>
        </p:spPr>
      </p:pic>
      <p:sp>
        <p:nvSpPr>
          <p:cNvPr id="20" name="矩形 19"/>
          <p:cNvSpPr/>
          <p:nvPr userDrawn="1"/>
        </p:nvSpPr>
        <p:spPr>
          <a:xfrm>
            <a:off x="0" y="1026161"/>
            <a:ext cx="12193201" cy="60959"/>
          </a:xfrm>
          <a:prstGeom prst="rect">
            <a:avLst/>
          </a:prstGeom>
          <a:solidFill>
            <a:srgbClr val="F79646">
              <a:lumMod val="60000"/>
              <a:lumOff val="40000"/>
            </a:srgbClr>
          </a:solidFill>
          <a:ln w="1905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sp>
        <p:nvSpPr>
          <p:cNvPr id="3" name="文本框 2"/>
          <p:cNvSpPr txBox="1"/>
          <p:nvPr userDrawn="1"/>
        </p:nvSpPr>
        <p:spPr>
          <a:xfrm>
            <a:off x="508050" y="7054334"/>
            <a:ext cx="337185" cy="460375"/>
          </a:xfrm>
          <a:prstGeom prst="rect">
            <a:avLst/>
          </a:prstGeom>
          <a:noFill/>
        </p:spPr>
        <p:txBody>
          <a:bodyPr wrap="none" rtlCol="0">
            <a:spAutoFit/>
          </a:bodyPr>
          <a:lstStyle/>
          <a:p>
            <a:r>
              <a:rPr lang="en-US" altLang="zh-CN">
                <a:solidFill>
                  <a:srgbClr val="C60000"/>
                </a:solidFill>
              </a:rPr>
              <a:t>4</a:t>
            </a:r>
            <a:endParaRPr lang="zh-CN" altLang="en-US">
              <a:solidFill>
                <a:srgbClr val="C60000"/>
              </a:solidFill>
            </a:endParaRP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844" y="174171"/>
            <a:ext cx="902968" cy="7692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800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201"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9"/>
            <a:ext cx="12193201" cy="686194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比较">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矩形 6"/>
          <p:cNvSpPr/>
          <p:nvPr userDrawn="1"/>
        </p:nvSpPr>
        <p:spPr>
          <a:xfrm flipV="1">
            <a:off x="1" y="11088"/>
            <a:ext cx="12193201" cy="880184"/>
          </a:xfrm>
          <a:prstGeom prst="rect">
            <a:avLst/>
          </a:prstGeom>
          <a:solidFill>
            <a:srgbClr val="D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39202"/>
            <a:ext cx="12193200"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100000" contrast="24000"/>
                    </a14:imgEffect>
                  </a14:imgLayer>
                </a14:imgProps>
              </a:ext>
              <a:ext uri="{28A0092B-C50C-407E-A947-70E740481C1C}">
                <a14:useLocalDpi xmlns:a14="http://schemas.microsoft.com/office/drawing/2010/main" val="0"/>
              </a:ext>
            </a:extLst>
          </a:blip>
          <a:srcRect/>
          <a:stretch>
            <a:fillRect/>
          </a:stretch>
        </p:blipFill>
        <p:spPr bwMode="auto">
          <a:xfrm>
            <a:off x="10047137" y="-7876"/>
            <a:ext cx="2146063" cy="8991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91363" y="86669"/>
            <a:ext cx="1227042"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flipV="1">
            <a:off x="0" y="6680259"/>
            <a:ext cx="12193201"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7"/>
            <a:ext cx="12193200"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7136" y="68627"/>
            <a:ext cx="2146063"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4755" y="99030"/>
            <a:ext cx="532381" cy="4024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userDrawn="1"/>
        </p:nvSpPr>
        <p:spPr>
          <a:xfrm>
            <a:off x="1346390" y="287368"/>
            <a:ext cx="4145280" cy="460375"/>
          </a:xfrm>
          <a:prstGeom prst="rect">
            <a:avLst/>
          </a:prstGeom>
          <a:noFill/>
        </p:spPr>
        <p:txBody>
          <a:bodyPr wrap="none" lIns="91440" tIns="45720" rIns="91440" bIns="45720" rtlCol="0">
            <a:spAutoFit/>
          </a:bodyPr>
          <a:lstStyle/>
          <a:p>
            <a:r>
              <a:rPr lang="zh-CN" altLang="en-US" sz="2400" b="1" dirty="0">
                <a:gradFill>
                  <a:gsLst>
                    <a:gs pos="0">
                      <a:srgbClr val="C00000"/>
                    </a:gs>
                    <a:gs pos="100000">
                      <a:srgbClr val="C00000"/>
                    </a:gs>
                  </a:gsLst>
                  <a:lin ang="5400000" scaled="0"/>
                </a:gradFill>
                <a:latin typeface="微软雅黑" panose="020B0503020204020204" charset="-122"/>
                <a:ea typeface="微软雅黑" panose="020B0503020204020204" charset="-122"/>
              </a:rPr>
              <a:t>新时代中国共产党的历史使命</a:t>
            </a:r>
          </a:p>
        </p:txBody>
      </p:sp>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19348" y="153689"/>
            <a:ext cx="1227042"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flipV="1">
            <a:off x="0" y="6680259"/>
            <a:ext cx="12193201"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7"/>
            <a:ext cx="12193200"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7136" y="68627"/>
            <a:ext cx="2146063"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4755" y="99030"/>
            <a:ext cx="532381" cy="4024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userDrawn="1"/>
        </p:nvSpPr>
        <p:spPr>
          <a:xfrm>
            <a:off x="1346390" y="287368"/>
            <a:ext cx="5669280" cy="460375"/>
          </a:xfrm>
          <a:prstGeom prst="rect">
            <a:avLst/>
          </a:prstGeom>
          <a:noFill/>
        </p:spPr>
        <p:txBody>
          <a:bodyPr wrap="none" lIns="91440" tIns="45720" rIns="91440" bIns="45720" rtlCol="0">
            <a:spAutoFit/>
          </a:bodyPr>
          <a:lstStyle/>
          <a:p>
            <a:r>
              <a:rPr lang="zh-CN" altLang="en-US" sz="2400" b="1" dirty="0">
                <a:gradFill>
                  <a:gsLst>
                    <a:gs pos="0">
                      <a:srgbClr val="C00000"/>
                    </a:gs>
                    <a:gs pos="100000">
                      <a:srgbClr val="C00000"/>
                    </a:gs>
                  </a:gsLst>
                  <a:lin ang="5400000" scaled="0"/>
                </a:gradFill>
                <a:latin typeface="微软雅黑" panose="020B0503020204020204" charset="-122"/>
                <a:ea typeface="微软雅黑" panose="020B0503020204020204" charset="-122"/>
              </a:rPr>
              <a:t>新时代中国特色社会主义思想和基本方略</a:t>
            </a:r>
          </a:p>
        </p:txBody>
      </p:sp>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19348" y="153689"/>
            <a:ext cx="1227042"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flipV="1">
            <a:off x="0" y="6680259"/>
            <a:ext cx="12193201"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7"/>
            <a:ext cx="12193200"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7136" y="68627"/>
            <a:ext cx="2146063"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4755" y="99030"/>
            <a:ext cx="532381" cy="4024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userDrawn="1"/>
        </p:nvSpPr>
        <p:spPr>
          <a:xfrm>
            <a:off x="1257681" y="287368"/>
            <a:ext cx="8285480" cy="429895"/>
          </a:xfrm>
          <a:prstGeom prst="rect">
            <a:avLst/>
          </a:prstGeom>
          <a:noFill/>
        </p:spPr>
        <p:txBody>
          <a:bodyPr wrap="none" lIns="91440" tIns="45720" rIns="91440" bIns="45720" rtlCol="0">
            <a:spAutoFit/>
          </a:bodyPr>
          <a:lstStyle/>
          <a:p>
            <a:r>
              <a:rPr lang="zh-CN" altLang="en-US" sz="2200" b="1" dirty="0">
                <a:gradFill>
                  <a:gsLst>
                    <a:gs pos="0">
                      <a:srgbClr val="C00000"/>
                    </a:gs>
                    <a:gs pos="100000">
                      <a:srgbClr val="C00000"/>
                    </a:gs>
                  </a:gsLst>
                  <a:lin ang="5400000" scaled="0"/>
                </a:gradFill>
                <a:latin typeface="微软雅黑" panose="020B0503020204020204" charset="-122"/>
                <a:ea typeface="微软雅黑" panose="020B0503020204020204" charset="-122"/>
              </a:rPr>
              <a:t>决胜全面建成小康社会，开启全面建设社会主义现代化国家新征程</a:t>
            </a:r>
          </a:p>
        </p:txBody>
      </p:sp>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19348" y="153689"/>
            <a:ext cx="1227042"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flipV="1">
            <a:off x="0" y="6680259"/>
            <a:ext cx="12193201"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7"/>
            <a:ext cx="12193200"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7136" y="68627"/>
            <a:ext cx="2146063"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4755" y="99030"/>
            <a:ext cx="532381" cy="4024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userDrawn="1"/>
        </p:nvSpPr>
        <p:spPr>
          <a:xfrm>
            <a:off x="1346390" y="287368"/>
            <a:ext cx="7193280" cy="460375"/>
          </a:xfrm>
          <a:prstGeom prst="rect">
            <a:avLst/>
          </a:prstGeom>
          <a:noFill/>
        </p:spPr>
        <p:txBody>
          <a:bodyPr wrap="none" lIns="91440" tIns="45720" rIns="91440" bIns="45720" rtlCol="0">
            <a:spAutoFit/>
          </a:bodyPr>
          <a:lstStyle/>
          <a:p>
            <a:r>
              <a:rPr lang="zh-CN" altLang="en-US" sz="2400" b="1" dirty="0">
                <a:gradFill>
                  <a:gsLst>
                    <a:gs pos="0">
                      <a:srgbClr val="C00000"/>
                    </a:gs>
                    <a:gs pos="100000">
                      <a:srgbClr val="C00000"/>
                    </a:gs>
                  </a:gsLst>
                  <a:lin ang="5400000" scaled="0"/>
                </a:gradFill>
                <a:latin typeface="微软雅黑" panose="020B0503020204020204" charset="-122"/>
                <a:ea typeface="微软雅黑" panose="020B0503020204020204" charset="-122"/>
              </a:rPr>
              <a:t>健全人民当家作主制度体系，发展社会主义民主政治</a:t>
            </a:r>
          </a:p>
        </p:txBody>
      </p:sp>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119348" y="153689"/>
            <a:ext cx="1227042"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25"/>
            <a:ext cx="10516635"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83" y="1825625"/>
            <a:ext cx="10516635"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83" y="6356351"/>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A8DF7-C3ED-4D8D-BC6F-77BE7CFC5CCE}" type="datetimeFigureOut">
              <a:rPr lang="zh-CN" altLang="en-US" smtClean="0"/>
              <a:t>2019-10-25</a:t>
            </a:fld>
            <a:endParaRPr lang="zh-CN" altLang="en-US"/>
          </a:p>
        </p:txBody>
      </p:sp>
      <p:sp>
        <p:nvSpPr>
          <p:cNvPr id="5" name="Footer Placeholder 4"/>
          <p:cNvSpPr>
            <a:spLocks noGrp="1"/>
          </p:cNvSpPr>
          <p:nvPr>
            <p:ph type="ftr" sz="quarter" idx="3"/>
          </p:nvPr>
        </p:nvSpPr>
        <p:spPr>
          <a:xfrm>
            <a:off x="4038998" y="6356351"/>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351"/>
            <a:ext cx="27434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906C2-B5C0-4526-A3C3-1A402FACDA2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5"/>
          <p:cNvSpPr/>
          <p:nvPr/>
        </p:nvSpPr>
        <p:spPr bwMode="auto">
          <a:xfrm>
            <a:off x="986755" y="1132840"/>
            <a:ext cx="739140" cy="780415"/>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ffectLst/>
        </p:spPr>
        <p:txBody>
          <a:bodyPr vert="horz" wrap="square" lIns="121920" tIns="60960" rIns="121920" bIns="60960" numCol="1" anchor="t" anchorCtr="0" compatLnSpc="1"/>
          <a:lstStyle/>
          <a:p>
            <a:endParaRPr lang="zh-CN" altLang="en-US" sz="3200">
              <a:gradFill>
                <a:gsLst>
                  <a:gs pos="0">
                    <a:prstClr val="white">
                      <a:lumMod val="95000"/>
                    </a:prstClr>
                  </a:gs>
                  <a:gs pos="100000">
                    <a:prstClr val="white"/>
                  </a:gs>
                </a:gsLst>
                <a:lin ang="5400000" scaled="0"/>
              </a:gradFill>
            </a:endParaRPr>
          </a:p>
        </p:txBody>
      </p:sp>
      <p:sp>
        <p:nvSpPr>
          <p:cNvPr id="8" name="文本框 7"/>
          <p:cNvSpPr txBox="1"/>
          <p:nvPr/>
        </p:nvSpPr>
        <p:spPr>
          <a:xfrm>
            <a:off x="1871310" y="1303020"/>
            <a:ext cx="10054590" cy="521970"/>
          </a:xfrm>
          <a:prstGeom prst="rect">
            <a:avLst/>
          </a:prstGeom>
          <a:noFill/>
        </p:spPr>
        <p:txBody>
          <a:bodyPr wrap="square" rtlCol="0">
            <a:spAutoFit/>
            <a:scene3d>
              <a:camera prst="orthographicFront"/>
              <a:lightRig rig="threePt" dir="t"/>
            </a:scene3d>
          </a:bodyPr>
          <a:lstStyle/>
          <a:p>
            <a:r>
              <a:rPr lang="zh-CN" altLang="en-US" sz="2800">
                <a:ln w="22225">
                  <a:solidFill>
                    <a:srgbClr val="C00000"/>
                  </a:solidFill>
                  <a:prstDash val="solid"/>
                </a:ln>
                <a:solidFill>
                  <a:srgbClr val="C00000"/>
                </a:solidFill>
                <a:effectLst/>
                <a:latin typeface="楷体_GB2312" panose="02010609030101010101" charset="-122"/>
                <a:ea typeface="楷体_GB2312" panose="02010609030101010101" charset="-122"/>
                <a:cs typeface="楷体_GB2312" panose="02010609030101010101" charset="-122"/>
              </a:rPr>
              <a:t>“不忘初心、牢记使命”主题教育调研工作交流汇报</a:t>
            </a:r>
            <a:endParaRPr lang="en-US" altLang="zh-CN" sz="2800" b="1">
              <a:ln w="22225">
                <a:solidFill>
                  <a:srgbClr val="C00000"/>
                </a:solidFill>
                <a:prstDash val="solid"/>
              </a:ln>
              <a:solidFill>
                <a:schemeClr val="accent2">
                  <a:lumMod val="40000"/>
                  <a:lumOff val="60000"/>
                </a:schemeClr>
              </a:solidFill>
              <a:effectLst/>
              <a:latin typeface="楷体_GB2312" panose="02010609030101010101" charset="-122"/>
              <a:ea typeface="楷体_GB2312" panose="02010609030101010101" charset="-122"/>
              <a:cs typeface="楷体_GB2312" panose="02010609030101010101" charset="-122"/>
            </a:endParaRPr>
          </a:p>
        </p:txBody>
      </p:sp>
      <p:sp>
        <p:nvSpPr>
          <p:cNvPr id="9" name="矩形 8"/>
          <p:cNvSpPr/>
          <p:nvPr/>
        </p:nvSpPr>
        <p:spPr>
          <a:xfrm>
            <a:off x="5356511" y="4436100"/>
            <a:ext cx="1554480" cy="645160"/>
          </a:xfrm>
          <a:prstGeom prst="rect">
            <a:avLst/>
          </a:prstGeom>
        </p:spPr>
        <p:txBody>
          <a:bodyPr wrap="none">
            <a:spAutoFit/>
          </a:bodyPr>
          <a:lstStyle/>
          <a:p>
            <a:pPr algn="ctr"/>
            <a:r>
              <a:rPr lang="zh-CN" altLang="en-US" sz="2800">
                <a:ln w="22225">
                  <a:solidFill>
                    <a:srgbClr val="C00000"/>
                  </a:solidFill>
                  <a:prstDash val="solid"/>
                </a:ln>
                <a:solidFill>
                  <a:srgbClr val="C00000"/>
                </a:solidFill>
                <a:effectLst/>
                <a:latin typeface="楷体_GB2312" panose="02010609030101010101" charset="-122"/>
                <a:ea typeface="楷体_GB2312" panose="02010609030101010101" charset="-122"/>
                <a:cs typeface="楷体_GB2312" panose="02010609030101010101" charset="-122"/>
              </a:rPr>
              <a:t>段海霞</a:t>
            </a:r>
            <a:endParaRPr lang="zh-CN" altLang="en-US" sz="3600" b="1" dirty="0">
              <a:ln w="22225">
                <a:solidFill>
                  <a:srgbClr val="C00000"/>
                </a:solidFill>
                <a:prstDash val="solid"/>
              </a:ln>
              <a:solidFill>
                <a:srgbClr val="C00000"/>
              </a:solidFill>
              <a:effectLst/>
              <a:latin typeface="微软雅黑" panose="020B0503020204020204" charset="-122"/>
              <a:ea typeface="微软雅黑" panose="020B0503020204020204" charset="-122"/>
              <a:cs typeface="楷体_GB2312" panose="02010609030101010101" charset="-122"/>
            </a:endParaRPr>
          </a:p>
        </p:txBody>
      </p:sp>
      <p:sp>
        <p:nvSpPr>
          <p:cNvPr id="10" name="矩形 9"/>
          <p:cNvSpPr/>
          <p:nvPr/>
        </p:nvSpPr>
        <p:spPr>
          <a:xfrm>
            <a:off x="4840905" y="5137963"/>
            <a:ext cx="2672080" cy="521970"/>
          </a:xfrm>
          <a:prstGeom prst="rect">
            <a:avLst/>
          </a:prstGeom>
        </p:spPr>
        <p:txBody>
          <a:bodyPr wrap="none">
            <a:spAutoFit/>
          </a:bodyPr>
          <a:lstStyle/>
          <a:p>
            <a:pPr algn="ctr"/>
            <a:r>
              <a:rPr lang="zh-CN" altLang="en-US" sz="2800">
                <a:ln w="22225">
                  <a:solidFill>
                    <a:srgbClr val="C00000"/>
                  </a:solidFill>
                  <a:prstDash val="solid"/>
                </a:ln>
                <a:solidFill>
                  <a:srgbClr val="C00000"/>
                </a:solidFill>
                <a:effectLst/>
                <a:latin typeface="楷体_GB2312" panose="02010609030101010101" charset="-122"/>
                <a:ea typeface="楷体_GB2312" panose="02010609030101010101" charset="-122"/>
                <a:cs typeface="楷体_GB2312" panose="02010609030101010101" charset="-122"/>
              </a:rPr>
              <a:t>2019年10月2</a:t>
            </a:r>
            <a:r>
              <a:rPr lang="en-US" altLang="zh-CN" sz="2800">
                <a:ln w="22225">
                  <a:solidFill>
                    <a:srgbClr val="C00000"/>
                  </a:solidFill>
                  <a:prstDash val="solid"/>
                </a:ln>
                <a:solidFill>
                  <a:srgbClr val="C00000"/>
                </a:solidFill>
                <a:effectLst/>
                <a:latin typeface="楷体_GB2312" panose="02010609030101010101" charset="-122"/>
                <a:ea typeface="楷体_GB2312" panose="02010609030101010101" charset="-122"/>
                <a:cs typeface="楷体_GB2312" panose="02010609030101010101" charset="-122"/>
              </a:rPr>
              <a:t>4</a:t>
            </a:r>
            <a:r>
              <a:rPr lang="zh-CN" altLang="en-US" sz="2800">
                <a:ln w="22225">
                  <a:solidFill>
                    <a:srgbClr val="C00000"/>
                  </a:solidFill>
                  <a:prstDash val="solid"/>
                </a:ln>
                <a:solidFill>
                  <a:srgbClr val="C00000"/>
                </a:solidFill>
                <a:effectLst/>
                <a:latin typeface="楷体_GB2312" panose="02010609030101010101" charset="-122"/>
                <a:ea typeface="楷体_GB2312" panose="02010609030101010101" charset="-122"/>
                <a:cs typeface="楷体_GB2312" panose="02010609030101010101" charset="-122"/>
              </a:rPr>
              <a:t>日</a:t>
            </a:r>
            <a:endParaRPr lang="zh-CN" altLang="en-US" sz="32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1418590" y="2478405"/>
            <a:ext cx="10099040" cy="923330"/>
          </a:xfrm>
          <a:prstGeom prst="rect">
            <a:avLst/>
          </a:prstGeom>
          <a:noFill/>
        </p:spPr>
        <p:txBody>
          <a:bodyPr wrap="square" rtlCol="0">
            <a:spAutoFit/>
          </a:bodyPr>
          <a:lstStyle/>
          <a:p>
            <a:pPr algn="ctr"/>
            <a:r>
              <a:rPr lang="zh-CN" altLang="en-US" sz="5400">
                <a:ln w="22225">
                  <a:solidFill>
                    <a:srgbClr val="C00000"/>
                  </a:solidFill>
                  <a:prstDash val="solid"/>
                </a:ln>
                <a:solidFill>
                  <a:srgbClr val="C00000"/>
                </a:solidFill>
                <a:effectLst/>
                <a:latin typeface="微软雅黑" panose="020B0503020204020204" charset="-122"/>
                <a:ea typeface="微软雅黑" panose="020B0503020204020204" charset="-122"/>
                <a:cs typeface="楷体_GB2312" panose="02010609030101010101" charset="-122"/>
              </a:rPr>
              <a:t>如何提升学院基层党组织组织力</a:t>
            </a:r>
            <a:endParaRPr lang="zh-CN" altLang="en-US" sz="5400" b="1">
              <a:ln w="22225">
                <a:solidFill>
                  <a:srgbClr val="C00000"/>
                </a:solidFill>
                <a:prstDash val="solid"/>
              </a:ln>
              <a:solidFill>
                <a:srgbClr val="C00000"/>
              </a:solidFill>
              <a:effectLst/>
              <a:latin typeface="微软雅黑" panose="020B0503020204020204" charset="-122"/>
              <a:ea typeface="微软雅黑" panose="020B0503020204020204" charset="-122"/>
              <a:cs typeface="楷体_GB2312" panose="0201060903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38047" y="275578"/>
            <a:ext cx="2316480" cy="521970"/>
          </a:xfrm>
          <a:prstGeom prst="rect">
            <a:avLst/>
          </a:prstGeom>
          <a:noFill/>
        </p:spPr>
        <p:txBody>
          <a:bodyPr wrap="none" lIns="91440" tIns="45720" rIns="91440" bIns="45720" rtlCol="0">
            <a:spAutoFit/>
          </a:bodyPr>
          <a:lstStyle/>
          <a:p>
            <a:r>
              <a:rPr lang="zh-CN" altLang="en-US" sz="28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二、调研过程</a:t>
            </a:r>
          </a:p>
        </p:txBody>
      </p:sp>
      <p:sp>
        <p:nvSpPr>
          <p:cNvPr id="16" name="文本框 15"/>
          <p:cNvSpPr txBox="1"/>
          <p:nvPr/>
        </p:nvSpPr>
        <p:spPr>
          <a:xfrm>
            <a:off x="664175" y="1151255"/>
            <a:ext cx="9939020" cy="460375"/>
          </a:xfrm>
          <a:prstGeom prst="rect">
            <a:avLst/>
          </a:prstGeom>
          <a:noFill/>
        </p:spPr>
        <p:txBody>
          <a:bodyPr wrap="square" rtlCol="0">
            <a:spAutoFit/>
          </a:bodyPr>
          <a:lstStyle/>
          <a:p>
            <a:r>
              <a:rPr lang="zh-CN" altLang="en-US" b="1">
                <a:latin typeface="微软雅黑" panose="020B0503020204020204" charset="-122"/>
                <a:ea typeface="微软雅黑" panose="020B0503020204020204" charset="-122"/>
                <a:cs typeface="微软雅黑" panose="020B0503020204020204" charset="-122"/>
              </a:rPr>
              <a:t>开展方式：</a:t>
            </a:r>
            <a:r>
              <a:rPr lang="zh-CN" altLang="en-US">
                <a:latin typeface="微软雅黑" panose="020B0503020204020204" charset="-122"/>
                <a:ea typeface="微软雅黑" panose="020B0503020204020204" charset="-122"/>
                <a:cs typeface="微软雅黑" panose="020B0503020204020204" charset="-122"/>
              </a:rPr>
              <a:t>专家咨询</a:t>
            </a:r>
            <a:r>
              <a:rPr lang="en-US" altLang="zh-CN">
                <a:latin typeface="微软雅黑" panose="020B0503020204020204" charset="-122"/>
                <a:ea typeface="微软雅黑" panose="020B0503020204020204" charset="-122"/>
                <a:cs typeface="微软雅黑" panose="020B0503020204020204" charset="-122"/>
              </a:rPr>
              <a:t>7</a:t>
            </a:r>
            <a:r>
              <a:rPr lang="zh-CN" altLang="zh-CN">
                <a:latin typeface="微软雅黑" panose="020B0503020204020204" charset="-122"/>
                <a:ea typeface="微软雅黑" panose="020B0503020204020204" charset="-122"/>
                <a:cs typeface="微软雅黑" panose="020B0503020204020204" charset="-122"/>
              </a:rPr>
              <a:t>人</a:t>
            </a:r>
            <a:r>
              <a:rPr lang="zh-CN" altLang="en-US">
                <a:latin typeface="微软雅黑" panose="020B0503020204020204" charset="-122"/>
                <a:ea typeface="微软雅黑" panose="020B0503020204020204" charset="-122"/>
                <a:cs typeface="微软雅黑" panose="020B0503020204020204" charset="-122"/>
              </a:rPr>
              <a:t>、座谈会</a:t>
            </a:r>
            <a:r>
              <a:rPr lang="en-US" altLang="zh-CN">
                <a:latin typeface="微软雅黑" panose="020B0503020204020204" charset="-122"/>
                <a:ea typeface="微软雅黑" panose="020B0503020204020204" charset="-122"/>
                <a:cs typeface="微软雅黑" panose="020B0503020204020204" charset="-122"/>
              </a:rPr>
              <a:t>4</a:t>
            </a:r>
            <a:r>
              <a:rPr lang="zh-CN" altLang="en-US">
                <a:latin typeface="微软雅黑" panose="020B0503020204020204" charset="-122"/>
                <a:ea typeface="微软雅黑" panose="020B0503020204020204" charset="-122"/>
                <a:cs typeface="微软雅黑" panose="020B0503020204020204" charset="-122"/>
              </a:rPr>
              <a:t>个、个别谈话</a:t>
            </a:r>
            <a:r>
              <a:rPr lang="en-US" altLang="zh-CN">
                <a:latin typeface="微软雅黑" panose="020B0503020204020204" charset="-122"/>
                <a:ea typeface="微软雅黑" panose="020B0503020204020204" charset="-122"/>
                <a:cs typeface="微软雅黑" panose="020B0503020204020204" charset="-122"/>
              </a:rPr>
              <a:t>28</a:t>
            </a:r>
            <a:r>
              <a:rPr lang="zh-CN" altLang="en-US">
                <a:latin typeface="微软雅黑" panose="020B0503020204020204" charset="-122"/>
                <a:ea typeface="微软雅黑" panose="020B0503020204020204" charset="-122"/>
                <a:cs typeface="微软雅黑" panose="020B0503020204020204" charset="-122"/>
              </a:rPr>
              <a:t>人、问卷调查</a:t>
            </a:r>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份等   </a:t>
            </a:r>
            <a:endParaRPr lang="zh-CN" altLang="en-US">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4" name="图片 3" descr="曹鹏培训"/>
          <p:cNvPicPr>
            <a:picLocks noChangeAspect="1"/>
          </p:cNvPicPr>
          <p:nvPr/>
        </p:nvPicPr>
        <p:blipFill>
          <a:blip r:embed="rId3"/>
          <a:stretch>
            <a:fillRect/>
          </a:stretch>
        </p:blipFill>
        <p:spPr>
          <a:xfrm>
            <a:off x="6481445" y="2341245"/>
            <a:ext cx="4337685" cy="3295650"/>
          </a:xfrm>
          <a:prstGeom prst="rect">
            <a:avLst/>
          </a:prstGeom>
        </p:spPr>
      </p:pic>
      <p:sp>
        <p:nvSpPr>
          <p:cNvPr id="3" name="文本框 2"/>
          <p:cNvSpPr txBox="1"/>
          <p:nvPr/>
        </p:nvSpPr>
        <p:spPr>
          <a:xfrm>
            <a:off x="1114425" y="5938520"/>
            <a:ext cx="2749550" cy="398780"/>
          </a:xfrm>
          <a:prstGeom prst="rect">
            <a:avLst/>
          </a:prstGeom>
          <a:noFill/>
        </p:spPr>
        <p:txBody>
          <a:bodyPr wrap="square" rtlCol="0">
            <a:spAutoFit/>
          </a:bodyPr>
          <a:lstStyle/>
          <a:p>
            <a:r>
              <a:rPr lang="en-US" altLang="zh-CN" sz="2000" b="1"/>
              <a:t>          </a:t>
            </a:r>
            <a:r>
              <a:rPr lang="zh-CN" altLang="en-US" sz="2000" b="1"/>
              <a:t>支部书记座谈</a:t>
            </a:r>
          </a:p>
        </p:txBody>
      </p:sp>
      <p:sp>
        <p:nvSpPr>
          <p:cNvPr id="5" name="文本框 4"/>
          <p:cNvSpPr txBox="1"/>
          <p:nvPr/>
        </p:nvSpPr>
        <p:spPr>
          <a:xfrm>
            <a:off x="7484110" y="5922010"/>
            <a:ext cx="3215640" cy="398780"/>
          </a:xfrm>
          <a:prstGeom prst="rect">
            <a:avLst/>
          </a:prstGeom>
          <a:noFill/>
        </p:spPr>
        <p:txBody>
          <a:bodyPr wrap="square" rtlCol="0">
            <a:spAutoFit/>
          </a:bodyPr>
          <a:lstStyle/>
          <a:p>
            <a:r>
              <a:rPr lang="zh-CN" altLang="en-US" sz="2000" b="1"/>
              <a:t>学生支部调研</a:t>
            </a:r>
          </a:p>
        </p:txBody>
      </p:sp>
      <p:pic>
        <p:nvPicPr>
          <p:cNvPr id="8" name="图片 7" descr="9.25支部书记座谈会"/>
          <p:cNvPicPr>
            <a:picLocks noChangeAspect="1"/>
          </p:cNvPicPr>
          <p:nvPr/>
        </p:nvPicPr>
        <p:blipFill>
          <a:blip r:embed="rId4"/>
          <a:stretch>
            <a:fillRect/>
          </a:stretch>
        </p:blipFill>
        <p:spPr>
          <a:xfrm>
            <a:off x="920750" y="2341245"/>
            <a:ext cx="4647565" cy="32950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38047" y="275578"/>
            <a:ext cx="2316480" cy="521970"/>
          </a:xfrm>
          <a:prstGeom prst="rect">
            <a:avLst/>
          </a:prstGeom>
          <a:noFill/>
        </p:spPr>
        <p:txBody>
          <a:bodyPr wrap="none" lIns="91440" tIns="45720" rIns="91440" bIns="45720" rtlCol="0">
            <a:spAutoFit/>
          </a:bodyPr>
          <a:lstStyle/>
          <a:p>
            <a:r>
              <a:rPr lang="zh-CN" altLang="en-US" sz="28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二、调研过程</a:t>
            </a:r>
          </a:p>
        </p:txBody>
      </p:sp>
      <p:sp>
        <p:nvSpPr>
          <p:cNvPr id="16" name="文本框 15"/>
          <p:cNvSpPr txBox="1"/>
          <p:nvPr/>
        </p:nvSpPr>
        <p:spPr>
          <a:xfrm>
            <a:off x="664175" y="1151255"/>
            <a:ext cx="9939020" cy="460375"/>
          </a:xfrm>
          <a:prstGeom prst="rect">
            <a:avLst/>
          </a:prstGeom>
          <a:noFill/>
        </p:spPr>
        <p:txBody>
          <a:bodyPr wrap="square" rtlCol="0">
            <a:spAutoFit/>
          </a:bodyPr>
          <a:lstStyle/>
          <a:p>
            <a:r>
              <a:rPr lang="zh-CN" altLang="en-US" b="1">
                <a:latin typeface="微软雅黑" panose="020B0503020204020204" charset="-122"/>
                <a:ea typeface="微软雅黑" panose="020B0503020204020204" charset="-122"/>
                <a:cs typeface="微软雅黑" panose="020B0503020204020204" charset="-122"/>
              </a:rPr>
              <a:t>开展方式：</a:t>
            </a:r>
            <a:r>
              <a:rPr lang="zh-CN" altLang="en-US">
                <a:latin typeface="微软雅黑" panose="020B0503020204020204" charset="-122"/>
                <a:ea typeface="微软雅黑" panose="020B0503020204020204" charset="-122"/>
                <a:cs typeface="微软雅黑" panose="020B0503020204020204" charset="-122"/>
              </a:rPr>
              <a:t>专家咨询</a:t>
            </a:r>
            <a:r>
              <a:rPr lang="en-US" altLang="zh-CN">
                <a:latin typeface="微软雅黑" panose="020B0503020204020204" charset="-122"/>
                <a:ea typeface="微软雅黑" panose="020B0503020204020204" charset="-122"/>
                <a:cs typeface="微软雅黑" panose="020B0503020204020204" charset="-122"/>
              </a:rPr>
              <a:t>7</a:t>
            </a:r>
            <a:r>
              <a:rPr lang="zh-CN" altLang="zh-CN">
                <a:latin typeface="微软雅黑" panose="020B0503020204020204" charset="-122"/>
                <a:ea typeface="微软雅黑" panose="020B0503020204020204" charset="-122"/>
                <a:cs typeface="微软雅黑" panose="020B0503020204020204" charset="-122"/>
              </a:rPr>
              <a:t>人</a:t>
            </a:r>
            <a:r>
              <a:rPr lang="zh-CN" altLang="en-US">
                <a:latin typeface="微软雅黑" panose="020B0503020204020204" charset="-122"/>
                <a:ea typeface="微软雅黑" panose="020B0503020204020204" charset="-122"/>
                <a:cs typeface="微软雅黑" panose="020B0503020204020204" charset="-122"/>
              </a:rPr>
              <a:t>、座谈会</a:t>
            </a:r>
            <a:r>
              <a:rPr lang="en-US" altLang="zh-CN">
                <a:latin typeface="微软雅黑" panose="020B0503020204020204" charset="-122"/>
                <a:ea typeface="微软雅黑" panose="020B0503020204020204" charset="-122"/>
                <a:cs typeface="微软雅黑" panose="020B0503020204020204" charset="-122"/>
              </a:rPr>
              <a:t>4</a:t>
            </a:r>
            <a:r>
              <a:rPr lang="zh-CN" altLang="en-US">
                <a:latin typeface="微软雅黑" panose="020B0503020204020204" charset="-122"/>
                <a:ea typeface="微软雅黑" panose="020B0503020204020204" charset="-122"/>
                <a:cs typeface="微软雅黑" panose="020B0503020204020204" charset="-122"/>
              </a:rPr>
              <a:t>个、个别谈话</a:t>
            </a:r>
            <a:r>
              <a:rPr lang="en-US" altLang="zh-CN">
                <a:latin typeface="微软雅黑" panose="020B0503020204020204" charset="-122"/>
                <a:ea typeface="微软雅黑" panose="020B0503020204020204" charset="-122"/>
                <a:cs typeface="微软雅黑" panose="020B0503020204020204" charset="-122"/>
              </a:rPr>
              <a:t>28</a:t>
            </a:r>
            <a:r>
              <a:rPr lang="zh-CN" altLang="en-US">
                <a:latin typeface="微软雅黑" panose="020B0503020204020204" charset="-122"/>
                <a:ea typeface="微软雅黑" panose="020B0503020204020204" charset="-122"/>
                <a:cs typeface="微软雅黑" panose="020B0503020204020204" charset="-122"/>
              </a:rPr>
              <a:t>人、问卷调查</a:t>
            </a:r>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份等   </a:t>
            </a:r>
            <a:endParaRPr lang="zh-CN" altLang="en-US">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114425" y="5938520"/>
            <a:ext cx="4117340" cy="398780"/>
          </a:xfrm>
          <a:prstGeom prst="rect">
            <a:avLst/>
          </a:prstGeom>
          <a:noFill/>
        </p:spPr>
        <p:txBody>
          <a:bodyPr wrap="square" rtlCol="0">
            <a:spAutoFit/>
          </a:bodyPr>
          <a:lstStyle/>
          <a:p>
            <a:r>
              <a:rPr lang="zh-CN" altLang="en-US" sz="2000" b="1"/>
              <a:t>合作单位镇江京口区人才工作调研</a:t>
            </a:r>
          </a:p>
        </p:txBody>
      </p:sp>
      <p:sp>
        <p:nvSpPr>
          <p:cNvPr id="5" name="文本框 4"/>
          <p:cNvSpPr txBox="1"/>
          <p:nvPr/>
        </p:nvSpPr>
        <p:spPr>
          <a:xfrm>
            <a:off x="7484110" y="5922010"/>
            <a:ext cx="3215640" cy="398780"/>
          </a:xfrm>
          <a:prstGeom prst="rect">
            <a:avLst/>
          </a:prstGeom>
          <a:noFill/>
        </p:spPr>
        <p:txBody>
          <a:bodyPr wrap="square" rtlCol="0">
            <a:spAutoFit/>
          </a:bodyPr>
          <a:lstStyle/>
          <a:p>
            <a:r>
              <a:rPr lang="zh-CN" altLang="en-US" sz="2000" b="1"/>
              <a:t>学生支部调研</a:t>
            </a:r>
          </a:p>
        </p:txBody>
      </p:sp>
      <p:pic>
        <p:nvPicPr>
          <p:cNvPr id="2" name="图片 1" descr="10.23镇江调研交流"/>
          <p:cNvPicPr>
            <a:picLocks noChangeAspect="1"/>
          </p:cNvPicPr>
          <p:nvPr/>
        </p:nvPicPr>
        <p:blipFill>
          <a:blip r:embed="rId3"/>
          <a:stretch>
            <a:fillRect/>
          </a:stretch>
        </p:blipFill>
        <p:spPr>
          <a:xfrm>
            <a:off x="795020" y="2340610"/>
            <a:ext cx="4941570" cy="3296920"/>
          </a:xfrm>
          <a:prstGeom prst="rect">
            <a:avLst/>
          </a:prstGeom>
        </p:spPr>
      </p:pic>
      <p:pic>
        <p:nvPicPr>
          <p:cNvPr id="6" name="图片 5" descr="8280bbb6ab904405d73df40eaa68ba0"/>
          <p:cNvPicPr>
            <a:picLocks noChangeAspect="1"/>
          </p:cNvPicPr>
          <p:nvPr/>
        </p:nvPicPr>
        <p:blipFill>
          <a:blip r:embed="rId4"/>
          <a:stretch>
            <a:fillRect/>
          </a:stretch>
        </p:blipFill>
        <p:spPr>
          <a:xfrm>
            <a:off x="7271385" y="2106295"/>
            <a:ext cx="3160395" cy="4214495"/>
          </a:xfrm>
          <a:prstGeom prst="rect">
            <a:avLst/>
          </a:prstGeom>
        </p:spPr>
      </p:pic>
      <p:sp>
        <p:nvSpPr>
          <p:cNvPr id="7" name="文本框 6"/>
          <p:cNvSpPr txBox="1"/>
          <p:nvPr/>
        </p:nvSpPr>
        <p:spPr>
          <a:xfrm>
            <a:off x="10852785" y="2726690"/>
            <a:ext cx="859790" cy="2934970"/>
          </a:xfrm>
          <a:prstGeom prst="rect">
            <a:avLst/>
          </a:prstGeom>
          <a:noFill/>
        </p:spPr>
        <p:txBody>
          <a:bodyPr vert="eaVert" wrap="square" rtlCol="0">
            <a:spAutoFit/>
          </a:bodyPr>
          <a:lstStyle/>
          <a:p>
            <a:r>
              <a:rPr lang="zh-CN" altLang="en-US" sz="2000" b="1"/>
              <a:t>与班子、民主党派、师生代表谈心谈话</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38047" y="275578"/>
            <a:ext cx="3383280" cy="521970"/>
          </a:xfrm>
          <a:prstGeom prst="rect">
            <a:avLst/>
          </a:prstGeom>
          <a:noFill/>
        </p:spPr>
        <p:txBody>
          <a:bodyPr wrap="none" lIns="91440" tIns="45720" rIns="91440" bIns="45720" rtlCol="0">
            <a:spAutoFit/>
          </a:bodyPr>
          <a:lstStyle/>
          <a:p>
            <a:pPr algn="l"/>
            <a:r>
              <a:rPr lang="zh-CN" altLang="en-US" sz="28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三、调研发现的问题</a:t>
            </a:r>
          </a:p>
        </p:txBody>
      </p:sp>
      <p:sp>
        <p:nvSpPr>
          <p:cNvPr id="4" name="文本框 3"/>
          <p:cNvSpPr txBox="1"/>
          <p:nvPr/>
        </p:nvSpPr>
        <p:spPr>
          <a:xfrm>
            <a:off x="1382395" y="1821815"/>
            <a:ext cx="10388600" cy="4615815"/>
          </a:xfrm>
          <a:prstGeom prst="rect">
            <a:avLst/>
          </a:prstGeom>
          <a:noFill/>
        </p:spPr>
        <p:txBody>
          <a:bodyPr wrap="square" rtlCol="0" anchor="t">
            <a:spAutoFit/>
          </a:bodyPr>
          <a:lstStyle/>
          <a:p>
            <a:pPr>
              <a:lnSpc>
                <a:spcPct val="150000"/>
              </a:lnSpc>
            </a:pPr>
            <a:r>
              <a:rPr lang="en-US" altLang="zh-CN" sz="2800">
                <a:latin typeface="微软雅黑" panose="020B0503020204020204" charset="-122"/>
                <a:ea typeface="微软雅黑" panose="020B0503020204020204" charset="-122"/>
                <a:cs typeface="微软雅黑" panose="020B0503020204020204" charset="-122"/>
                <a:sym typeface="+mn-ea"/>
              </a:rPr>
              <a:t>1. </a:t>
            </a:r>
            <a:r>
              <a:rPr lang="zh-CN" altLang="en-US" sz="2800" b="1" kern="0" dirty="0">
                <a:ea typeface="微软雅黑" panose="020B0503020204020204" charset="-122"/>
                <a:sym typeface="+mn-ea"/>
              </a:rPr>
              <a:t>党务工作队伍建设尚需加强；</a:t>
            </a:r>
            <a:endParaRPr lang="en-US" altLang="zh-CN" sz="2800">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800">
                <a:latin typeface="微软雅黑" panose="020B0503020204020204" charset="-122"/>
                <a:ea typeface="微软雅黑" panose="020B0503020204020204" charset="-122"/>
                <a:cs typeface="微软雅黑" panose="020B0503020204020204" charset="-122"/>
                <a:sym typeface="+mn-ea"/>
              </a:rPr>
              <a:t>2. </a:t>
            </a:r>
            <a:r>
              <a:rPr lang="zh-CN" altLang="en-US" sz="2800" b="1" kern="0" dirty="0">
                <a:ea typeface="微软雅黑" panose="020B0503020204020204" charset="-122"/>
                <a:sym typeface="+mn-ea"/>
              </a:rPr>
              <a:t>党支部政治领导作用发挥不够；</a:t>
            </a:r>
            <a:endParaRPr lang="en-US" altLang="zh-CN" sz="2800">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800">
                <a:latin typeface="微软雅黑" panose="020B0503020204020204" charset="-122"/>
                <a:ea typeface="微软雅黑" panose="020B0503020204020204" charset="-122"/>
                <a:cs typeface="微软雅黑" panose="020B0503020204020204" charset="-122"/>
                <a:sym typeface="+mn-ea"/>
              </a:rPr>
              <a:t>3. </a:t>
            </a:r>
            <a:r>
              <a:rPr lang="zh-CN" altLang="en-US" sz="2800" b="1" kern="0" dirty="0">
                <a:ea typeface="微软雅黑" panose="020B0503020204020204" charset="-122"/>
                <a:sym typeface="+mn-ea"/>
              </a:rPr>
              <a:t>全面落实党建责任意识不够强；</a:t>
            </a:r>
            <a:endParaRPr lang="zh-CN" altLang="en-US" sz="2800" b="1" kern="0" dirty="0">
              <a:solidFill>
                <a:schemeClr val="tx1"/>
              </a:solidFill>
              <a:ea typeface="微软雅黑" panose="020B0503020204020204" charset="-122"/>
            </a:endParaRPr>
          </a:p>
          <a:p>
            <a:pPr>
              <a:lnSpc>
                <a:spcPct val="150000"/>
              </a:lnSpc>
            </a:pPr>
            <a:r>
              <a:rPr lang="en-US" altLang="zh-CN" sz="2800">
                <a:latin typeface="微软雅黑" panose="020B0503020204020204" charset="-122"/>
                <a:ea typeface="微软雅黑" panose="020B0503020204020204" charset="-122"/>
                <a:cs typeface="微软雅黑" panose="020B0503020204020204" charset="-122"/>
                <a:sym typeface="+mn-ea"/>
              </a:rPr>
              <a:t>4.</a:t>
            </a:r>
            <a:r>
              <a:rPr lang="zh-CN" altLang="en-US" sz="2800" b="1" kern="0" dirty="0">
                <a:ea typeface="微软雅黑" panose="020B0503020204020204" charset="-122"/>
                <a:sym typeface="+mn-ea"/>
              </a:rPr>
              <a:t>党员先锋模范作用发挥不充分，党员教育管理不够严格；</a:t>
            </a:r>
            <a:endParaRPr lang="zh-CN" altLang="en-US" sz="2800" b="1" kern="0" dirty="0">
              <a:solidFill>
                <a:schemeClr val="tx1"/>
              </a:solidFill>
              <a:ea typeface="微软雅黑" panose="020B0503020204020204" charset="-122"/>
              <a:sym typeface="+mn-ea"/>
            </a:endParaRPr>
          </a:p>
          <a:p>
            <a:pPr>
              <a:lnSpc>
                <a:spcPct val="150000"/>
              </a:lnSpc>
            </a:pPr>
            <a:r>
              <a:rPr lang="en-US" altLang="zh-CN" sz="2800" b="1" kern="0" dirty="0">
                <a:ea typeface="微软雅黑" panose="020B0503020204020204" charset="-122"/>
                <a:sym typeface="+mn-ea"/>
              </a:rPr>
              <a:t>5.</a:t>
            </a:r>
            <a:r>
              <a:rPr lang="zh-CN" altLang="en-US" sz="2800" b="1" kern="0" dirty="0">
                <a:ea typeface="微软雅黑" panose="020B0503020204020204" charset="-122"/>
                <a:sym typeface="+mn-ea"/>
              </a:rPr>
              <a:t>党内政治生活不够规范，活动载体还不够丰富；</a:t>
            </a:r>
            <a:endParaRPr lang="zh-CN" altLang="en-US" sz="2800" b="1" kern="0" dirty="0">
              <a:solidFill>
                <a:schemeClr val="tx1"/>
              </a:solidFill>
              <a:ea typeface="微软雅黑" panose="020B0503020204020204" charset="-122"/>
              <a:sym typeface="+mn-ea"/>
            </a:endParaRPr>
          </a:p>
          <a:p>
            <a:pPr>
              <a:lnSpc>
                <a:spcPct val="150000"/>
              </a:lnSpc>
            </a:pPr>
            <a:r>
              <a:rPr lang="en-US" altLang="zh-CN" sz="2800" b="1" kern="0" dirty="0">
                <a:ea typeface="微软雅黑" panose="020B0503020204020204" charset="-122"/>
                <a:sym typeface="+mn-ea"/>
              </a:rPr>
              <a:t>6.</a:t>
            </a:r>
            <a:r>
              <a:rPr lang="zh-CN" altLang="en-US" sz="2800" b="1" kern="0" dirty="0">
                <a:ea typeface="微软雅黑" panose="020B0503020204020204" charset="-122"/>
                <a:sym typeface="+mn-ea"/>
              </a:rPr>
              <a:t>党支部围绕中心开展工作的意识有待加强；</a:t>
            </a:r>
          </a:p>
          <a:p>
            <a:pPr algn="l">
              <a:lnSpc>
                <a:spcPct val="150000"/>
              </a:lnSpc>
              <a:buClrTx/>
              <a:buSzTx/>
              <a:buNone/>
            </a:pPr>
            <a:r>
              <a:rPr lang="zh-CN" altLang="en-US" sz="2800" b="1" kern="0" dirty="0">
                <a:ea typeface="微软雅黑" panose="020B0503020204020204" charset="-122"/>
              </a:rPr>
              <a:t>7.党建工作保障政策还不够到位。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38047" y="275578"/>
            <a:ext cx="3383280" cy="521970"/>
          </a:xfrm>
          <a:prstGeom prst="rect">
            <a:avLst/>
          </a:prstGeom>
          <a:noFill/>
        </p:spPr>
        <p:txBody>
          <a:bodyPr wrap="none" lIns="91440" tIns="45720" rIns="91440" bIns="45720" rtlCol="0">
            <a:spAutoFit/>
          </a:bodyPr>
          <a:lstStyle/>
          <a:p>
            <a:r>
              <a:rPr lang="zh-CN" altLang="en-US" sz="28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三、调研发现的问题</a:t>
            </a:r>
          </a:p>
        </p:txBody>
      </p:sp>
      <p:grpSp>
        <p:nvGrpSpPr>
          <p:cNvPr id="20" name="组合 19"/>
          <p:cNvGrpSpPr/>
          <p:nvPr/>
        </p:nvGrpSpPr>
        <p:grpSpPr>
          <a:xfrm>
            <a:off x="106645" y="997585"/>
            <a:ext cx="2540000" cy="984250"/>
            <a:chOff x="0" y="699542"/>
            <a:chExt cx="3617243" cy="1289806"/>
          </a:xfrm>
        </p:grpSpPr>
        <p:grpSp>
          <p:nvGrpSpPr>
            <p:cNvPr id="21" name="组合 20"/>
            <p:cNvGrpSpPr/>
            <p:nvPr/>
          </p:nvGrpSpPr>
          <p:grpSpPr>
            <a:xfrm>
              <a:off x="0" y="699542"/>
              <a:ext cx="3617243" cy="1289806"/>
              <a:chOff x="2267744" y="777888"/>
              <a:chExt cx="3617243" cy="1289806"/>
            </a:xfrm>
          </p:grpSpPr>
          <p:sp>
            <p:nvSpPr>
              <p:cNvPr id="23" name="流程图: 可选过程 22"/>
              <p:cNvSpPr/>
              <p:nvPr/>
            </p:nvSpPr>
            <p:spPr>
              <a:xfrm>
                <a:off x="2267744" y="1353952"/>
                <a:ext cx="3617243" cy="576064"/>
              </a:xfrm>
              <a:prstGeom prst="flowChartAlternateProcess">
                <a:avLst/>
              </a:prstGeom>
              <a:solidFill>
                <a:srgbClr val="C00000"/>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24" name="Picture 3" descr="C:\Users\Administrator\Desktop\36894.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8000"/>
                        </a14:imgEffect>
                      </a14:imgLayer>
                    </a14:imgProps>
                  </a:ext>
                  <a:ext uri="{28A0092B-C50C-407E-A947-70E740481C1C}">
                    <a14:useLocalDpi xmlns:a14="http://schemas.microsoft.com/office/drawing/2010/main" val="0"/>
                  </a:ext>
                </a:extLst>
              </a:blip>
              <a:srcRect l="12304"/>
              <a:stretch>
                <a:fillRect/>
              </a:stretch>
            </p:blipFill>
            <p:spPr bwMode="auto">
              <a:xfrm>
                <a:off x="2267744" y="777888"/>
                <a:ext cx="1691680" cy="128980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E:\0000000我图PPT\00001PNG素材\01党委政府\天安门抽象.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24000"/>
                      </a14:imgEffect>
                    </a14:imgLayer>
                  </a14:imgProps>
                </a:ext>
                <a:ext uri="{28A0092B-C50C-407E-A947-70E740481C1C}">
                  <a14:useLocalDpi xmlns:a14="http://schemas.microsoft.com/office/drawing/2010/main" val="0"/>
                </a:ext>
              </a:extLst>
            </a:blip>
            <a:srcRect/>
            <a:stretch>
              <a:fillRect/>
            </a:stretch>
          </p:blipFill>
          <p:spPr bwMode="auto">
            <a:xfrm>
              <a:off x="2552472" y="1419622"/>
              <a:ext cx="1064771" cy="44615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矩形 1"/>
          <p:cNvSpPr/>
          <p:nvPr/>
        </p:nvSpPr>
        <p:spPr>
          <a:xfrm>
            <a:off x="2789520" y="1395095"/>
            <a:ext cx="8994775" cy="564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353525" y="1441121"/>
            <a:ext cx="4754880" cy="460375"/>
          </a:xfrm>
          <a:prstGeom prst="rect">
            <a:avLst/>
          </a:prstGeom>
        </p:spPr>
        <p:txBody>
          <a:bodyPr wrap="none">
            <a:spAutoFit/>
          </a:bodyPr>
          <a:lstStyle/>
          <a:p>
            <a:pPr lvl="0" algn="ctr"/>
            <a:r>
              <a:rPr lang="zh-CN" altLang="en-US" b="1" kern="0" dirty="0">
                <a:solidFill>
                  <a:schemeClr val="bg1"/>
                </a:solidFill>
                <a:ea typeface="微软雅黑" panose="020B0503020204020204" charset="-122"/>
              </a:rPr>
              <a:t>（一）党务工作队伍建设尚需加强</a:t>
            </a:r>
          </a:p>
        </p:txBody>
      </p:sp>
      <p:pic>
        <p:nvPicPr>
          <p:cNvPr id="11" name="图片 1" descr="chart"/>
          <p:cNvPicPr>
            <a:picLocks noChangeAspect="1"/>
          </p:cNvPicPr>
          <p:nvPr/>
        </p:nvPicPr>
        <p:blipFill>
          <a:blip r:embed="rId7"/>
          <a:stretch>
            <a:fillRect/>
          </a:stretch>
        </p:blipFill>
        <p:spPr>
          <a:xfrm>
            <a:off x="3051775" y="4183380"/>
            <a:ext cx="5437505" cy="2078990"/>
          </a:xfrm>
          <a:prstGeom prst="rect">
            <a:avLst/>
          </a:prstGeom>
        </p:spPr>
      </p:pic>
      <p:sp>
        <p:nvSpPr>
          <p:cNvPr id="13" name="文本框 12"/>
          <p:cNvSpPr txBox="1"/>
          <p:nvPr/>
        </p:nvSpPr>
        <p:spPr>
          <a:xfrm>
            <a:off x="3782660" y="6414135"/>
            <a:ext cx="3887470" cy="306705"/>
          </a:xfrm>
          <a:prstGeom prst="rect">
            <a:avLst/>
          </a:prstGeom>
          <a:noFill/>
          <a:ln w="9525">
            <a:noFill/>
          </a:ln>
        </p:spPr>
        <p:txBody>
          <a:bodyPr wrap="square">
            <a:spAutoFit/>
          </a:bodyPr>
          <a:lstStyle/>
          <a:p>
            <a:pPr indent="0"/>
            <a:r>
              <a:rPr lang="zh-CN" sz="1400" b="0">
                <a:latin typeface="楷体_GB2312" panose="02010609030101010101" charset="-122"/>
                <a:ea typeface="楷体_GB2312" panose="02010609030101010101" charset="-122"/>
                <a:cs typeface="楷体_GB2312" panose="02010609030101010101" charset="-122"/>
              </a:rPr>
              <a:t>图2  党支部班子成员之间的协作情况评价</a:t>
            </a:r>
          </a:p>
        </p:txBody>
      </p:sp>
      <p:sp>
        <p:nvSpPr>
          <p:cNvPr id="14" name="文本框 13"/>
          <p:cNvSpPr txBox="1"/>
          <p:nvPr/>
        </p:nvSpPr>
        <p:spPr>
          <a:xfrm>
            <a:off x="596230" y="2113915"/>
            <a:ext cx="10790555" cy="1938020"/>
          </a:xfrm>
          <a:prstGeom prst="rect">
            <a:avLst/>
          </a:prstGeom>
          <a:noFill/>
        </p:spPr>
        <p:txBody>
          <a:bodyPr wrap="square" rtlCol="0">
            <a:spAutoFit/>
          </a:bodyPr>
          <a:lstStyle/>
          <a:p>
            <a:pPr>
              <a:lnSpc>
                <a:spcPct val="150000"/>
              </a:lnSpc>
            </a:pPr>
            <a:r>
              <a:rPr lang="en-US" altLang="zh-CN" sz="2000">
                <a:latin typeface="微软雅黑" panose="020B0503020204020204" charset="-122"/>
                <a:ea typeface="微软雅黑" panose="020B0503020204020204" charset="-122"/>
                <a:cs typeface="微软雅黑" panose="020B0503020204020204" charset="-122"/>
              </a:rPr>
              <a:t>1. </a:t>
            </a:r>
            <a:r>
              <a:rPr lang="zh-CN" altLang="en-US" sz="2000">
                <a:latin typeface="微软雅黑" panose="020B0503020204020204" charset="-122"/>
                <a:ea typeface="微软雅黑" panose="020B0503020204020204" charset="-122"/>
                <a:cs typeface="微软雅黑" panose="020B0503020204020204" charset="-122"/>
              </a:rPr>
              <a:t>个别</a:t>
            </a:r>
            <a:r>
              <a:rPr lang="en-US" altLang="zh-CN" sz="2000">
                <a:latin typeface="微软雅黑" panose="020B0503020204020204" charset="-122"/>
                <a:ea typeface="微软雅黑" panose="020B0503020204020204" charset="-122"/>
                <a:cs typeface="微软雅黑" panose="020B0503020204020204" charset="-122"/>
              </a:rPr>
              <a:t>党务工作者面临新形势下出现的新情况、新问题，</a:t>
            </a:r>
            <a:r>
              <a:rPr lang="en-US" altLang="zh-CN" sz="2000" b="1">
                <a:latin typeface="微软雅黑" panose="020B0503020204020204" charset="-122"/>
                <a:ea typeface="微软雅黑" panose="020B0503020204020204" charset="-122"/>
                <a:cs typeface="微软雅黑" panose="020B0503020204020204" charset="-122"/>
              </a:rPr>
              <a:t>思路还不够宽，方法还不够多</a:t>
            </a:r>
            <a:r>
              <a:rPr lang="en-US" altLang="zh-CN" sz="2000">
                <a:latin typeface="微软雅黑" panose="020B0503020204020204" charset="-122"/>
                <a:ea typeface="微软雅黑" panose="020B0503020204020204" charset="-122"/>
                <a:cs typeface="微软雅黑" panose="020B0503020204020204" charset="-122"/>
              </a:rPr>
              <a:t>；</a:t>
            </a:r>
          </a:p>
          <a:p>
            <a:pPr>
              <a:lnSpc>
                <a:spcPct val="150000"/>
              </a:lnSpc>
            </a:pPr>
            <a:r>
              <a:rPr lang="en-US" altLang="zh-CN" sz="2000">
                <a:latin typeface="微软雅黑" panose="020B0503020204020204" charset="-122"/>
                <a:ea typeface="微软雅黑" panose="020B0503020204020204" charset="-122"/>
                <a:cs typeface="微软雅黑" panose="020B0503020204020204" charset="-122"/>
              </a:rPr>
              <a:t>2. 对党务工作队伍培训的力度还需加强，</a:t>
            </a:r>
            <a:r>
              <a:rPr lang="en-US" altLang="zh-CN" sz="2000">
                <a:solidFill>
                  <a:schemeClr val="tx1"/>
                </a:solidFill>
                <a:latin typeface="微软雅黑" panose="020B0503020204020204" charset="-122"/>
                <a:ea typeface="微软雅黑" panose="020B0503020204020204" charset="-122"/>
                <a:cs typeface="微软雅黑" panose="020B0503020204020204" charset="-122"/>
              </a:rPr>
              <a:t>培训途径和培训内容还不够丰富</a:t>
            </a:r>
            <a:r>
              <a:rPr lang="en-US" altLang="zh-CN" sz="2000">
                <a:latin typeface="微软雅黑" panose="020B0503020204020204" charset="-122"/>
                <a:ea typeface="微软雅黑" panose="020B0503020204020204" charset="-122"/>
                <a:cs typeface="微软雅黑" panose="020B0503020204020204" charset="-122"/>
              </a:rPr>
              <a:t>；</a:t>
            </a:r>
          </a:p>
          <a:p>
            <a:pPr>
              <a:lnSpc>
                <a:spcPct val="150000"/>
              </a:lnSpc>
            </a:pPr>
            <a:r>
              <a:rPr lang="en-US" altLang="zh-CN" sz="2000">
                <a:latin typeface="微软雅黑" panose="020B0503020204020204" charset="-122"/>
                <a:ea typeface="微软雅黑" panose="020B0503020204020204" charset="-122"/>
                <a:cs typeface="微软雅黑" panose="020B0503020204020204" charset="-122"/>
              </a:rPr>
              <a:t>3. 目前</a:t>
            </a:r>
            <a:r>
              <a:rPr lang="zh-CN" altLang="en-US" sz="2000">
                <a:latin typeface="微软雅黑" panose="020B0503020204020204" charset="-122"/>
                <a:ea typeface="微软雅黑" panose="020B0503020204020204" charset="-122"/>
                <a:cs typeface="微软雅黑" panose="020B0503020204020204" charset="-122"/>
              </a:rPr>
              <a:t>个别</a:t>
            </a:r>
            <a:r>
              <a:rPr lang="en-US" altLang="zh-CN" sz="2000">
                <a:latin typeface="微软雅黑" panose="020B0503020204020204" charset="-122"/>
                <a:ea typeface="微软雅黑" panose="020B0503020204020204" charset="-122"/>
                <a:cs typeface="微软雅黑" panose="020B0503020204020204" charset="-122"/>
              </a:rPr>
              <a:t>党支部</a:t>
            </a:r>
            <a:r>
              <a:rPr lang="en-US" altLang="zh-CN" sz="2000" b="1">
                <a:latin typeface="微软雅黑" panose="020B0503020204020204" charset="-122"/>
                <a:ea typeface="微软雅黑" panose="020B0503020204020204" charset="-122"/>
                <a:cs typeface="微软雅黑" panose="020B0503020204020204" charset="-122"/>
              </a:rPr>
              <a:t>班子成员之间的协作还不是很顺畅</a:t>
            </a:r>
            <a:r>
              <a:rPr lang="en-US" altLang="zh-CN" sz="2000">
                <a:latin typeface="微软雅黑" panose="020B0503020204020204" charset="-122"/>
                <a:ea typeface="微软雅黑" panose="020B0503020204020204" charset="-122"/>
                <a:cs typeface="微软雅黑" panose="020B0503020204020204" charset="-122"/>
              </a:rPr>
              <a:t>，如分工不明、协作不到位等（见图2），具体表现为个别支部委员的作用发挥的不够主动、不够深入、不够持续。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38047" y="275578"/>
            <a:ext cx="3383280" cy="521970"/>
          </a:xfrm>
          <a:prstGeom prst="rect">
            <a:avLst/>
          </a:prstGeom>
          <a:noFill/>
        </p:spPr>
        <p:txBody>
          <a:bodyPr wrap="none" lIns="91440" tIns="45720" rIns="91440" bIns="45720" rtlCol="0">
            <a:spAutoFit/>
          </a:bodyPr>
          <a:lstStyle/>
          <a:p>
            <a:r>
              <a:rPr lang="zh-CN" altLang="en-US" sz="28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三、调研发现的问题</a:t>
            </a:r>
          </a:p>
        </p:txBody>
      </p:sp>
      <p:grpSp>
        <p:nvGrpSpPr>
          <p:cNvPr id="20" name="组合 19"/>
          <p:cNvGrpSpPr/>
          <p:nvPr/>
        </p:nvGrpSpPr>
        <p:grpSpPr>
          <a:xfrm>
            <a:off x="106645" y="997585"/>
            <a:ext cx="2540000" cy="984250"/>
            <a:chOff x="0" y="699542"/>
            <a:chExt cx="3617243" cy="1289806"/>
          </a:xfrm>
        </p:grpSpPr>
        <p:grpSp>
          <p:nvGrpSpPr>
            <p:cNvPr id="21" name="组合 20"/>
            <p:cNvGrpSpPr/>
            <p:nvPr/>
          </p:nvGrpSpPr>
          <p:grpSpPr>
            <a:xfrm>
              <a:off x="0" y="699542"/>
              <a:ext cx="3617243" cy="1289806"/>
              <a:chOff x="2267744" y="777888"/>
              <a:chExt cx="3617243" cy="1289806"/>
            </a:xfrm>
          </p:grpSpPr>
          <p:sp>
            <p:nvSpPr>
              <p:cNvPr id="23" name="流程图: 可选过程 22"/>
              <p:cNvSpPr/>
              <p:nvPr/>
            </p:nvSpPr>
            <p:spPr>
              <a:xfrm>
                <a:off x="2267744" y="1353952"/>
                <a:ext cx="3617243" cy="576064"/>
              </a:xfrm>
              <a:prstGeom prst="flowChartAlternateProcess">
                <a:avLst/>
              </a:prstGeom>
              <a:solidFill>
                <a:srgbClr val="C00000"/>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24" name="Picture 3" descr="C:\Users\Administrator\Desktop\36894.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8000"/>
                        </a14:imgEffect>
                      </a14:imgLayer>
                    </a14:imgProps>
                  </a:ext>
                  <a:ext uri="{28A0092B-C50C-407E-A947-70E740481C1C}">
                    <a14:useLocalDpi xmlns:a14="http://schemas.microsoft.com/office/drawing/2010/main" val="0"/>
                  </a:ext>
                </a:extLst>
              </a:blip>
              <a:srcRect l="12304"/>
              <a:stretch>
                <a:fillRect/>
              </a:stretch>
            </p:blipFill>
            <p:spPr bwMode="auto">
              <a:xfrm>
                <a:off x="2267744" y="777888"/>
                <a:ext cx="1691680" cy="128980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E:\0000000我图PPT\00001PNG素材\01党委政府\天安门抽象.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24000"/>
                      </a14:imgEffect>
                    </a14:imgLayer>
                  </a14:imgProps>
                </a:ext>
                <a:ext uri="{28A0092B-C50C-407E-A947-70E740481C1C}">
                  <a14:useLocalDpi xmlns:a14="http://schemas.microsoft.com/office/drawing/2010/main" val="0"/>
                </a:ext>
              </a:extLst>
            </a:blip>
            <a:srcRect/>
            <a:stretch>
              <a:fillRect/>
            </a:stretch>
          </p:blipFill>
          <p:spPr bwMode="auto">
            <a:xfrm>
              <a:off x="2552472" y="1419622"/>
              <a:ext cx="1064771" cy="44615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矩形 1"/>
          <p:cNvSpPr/>
          <p:nvPr/>
        </p:nvSpPr>
        <p:spPr>
          <a:xfrm>
            <a:off x="2789520" y="1395095"/>
            <a:ext cx="8994775" cy="564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954620" y="1441121"/>
            <a:ext cx="5974080" cy="460375"/>
          </a:xfrm>
          <a:prstGeom prst="rect">
            <a:avLst/>
          </a:prstGeom>
        </p:spPr>
        <p:txBody>
          <a:bodyPr wrap="none">
            <a:spAutoFit/>
          </a:bodyPr>
          <a:lstStyle/>
          <a:p>
            <a:pPr lvl="0" algn="ctr"/>
            <a:r>
              <a:rPr lang="zh-CN" altLang="en-US" b="1" kern="0" dirty="0">
                <a:solidFill>
                  <a:schemeClr val="bg1"/>
                </a:solidFill>
                <a:ea typeface="微软雅黑" panose="020B0503020204020204" charset="-122"/>
              </a:rPr>
              <a:t>（二）党支部政治领导作用发挥还不够坚实</a:t>
            </a:r>
          </a:p>
        </p:txBody>
      </p:sp>
      <p:sp>
        <p:nvSpPr>
          <p:cNvPr id="13" name="文本框 12"/>
          <p:cNvSpPr txBox="1"/>
          <p:nvPr/>
        </p:nvSpPr>
        <p:spPr>
          <a:xfrm>
            <a:off x="107280" y="6426835"/>
            <a:ext cx="5547360" cy="306705"/>
          </a:xfrm>
          <a:prstGeom prst="rect">
            <a:avLst/>
          </a:prstGeom>
          <a:noFill/>
          <a:ln w="9525">
            <a:noFill/>
          </a:ln>
        </p:spPr>
        <p:txBody>
          <a:bodyPr wrap="square">
            <a:spAutoFit/>
          </a:bodyPr>
          <a:lstStyle/>
          <a:p>
            <a:pPr indent="0"/>
            <a:r>
              <a:rPr lang="zh-CN" sz="1400" b="0">
                <a:latin typeface="楷体_GB2312" panose="02010609030101010101" charset="-122"/>
                <a:ea typeface="楷体_GB2312" panose="02010609030101010101" charset="-122"/>
                <a:cs typeface="楷体_GB2312" panose="02010609030101010101" charset="-122"/>
              </a:rPr>
              <a:t>图3  党支部在贯彻落实中央精神、上级党组织决策部署方面的情况</a:t>
            </a:r>
          </a:p>
        </p:txBody>
      </p:sp>
      <p:sp>
        <p:nvSpPr>
          <p:cNvPr id="14" name="文本框 13"/>
          <p:cNvSpPr txBox="1"/>
          <p:nvPr/>
        </p:nvSpPr>
        <p:spPr>
          <a:xfrm>
            <a:off x="237455" y="1970405"/>
            <a:ext cx="11525885" cy="2399665"/>
          </a:xfrm>
          <a:prstGeom prst="rect">
            <a:avLst/>
          </a:prstGeom>
          <a:noFill/>
        </p:spPr>
        <p:txBody>
          <a:bodyPr wrap="square" rtlCol="0">
            <a:spAutoFit/>
          </a:bodyPr>
          <a:lstStyle/>
          <a:p>
            <a:pPr>
              <a:lnSpc>
                <a:spcPct val="150000"/>
              </a:lnSpc>
            </a:pPr>
            <a:r>
              <a:rPr lang="en-US" altLang="zh-CN" sz="2000">
                <a:latin typeface="微软雅黑" panose="020B0503020204020204" charset="-122"/>
                <a:ea typeface="微软雅黑" panose="020B0503020204020204" charset="-122"/>
                <a:cs typeface="微软雅黑" panose="020B0503020204020204" charset="-122"/>
              </a:rPr>
              <a:t>      多数支部的</a:t>
            </a:r>
            <a:r>
              <a:rPr lang="zh-CN" altLang="en-US" sz="2000">
                <a:latin typeface="微软雅黑" panose="020B0503020204020204" charset="-122"/>
                <a:ea typeface="微软雅黑" panose="020B0503020204020204" charset="-122"/>
                <a:cs typeface="微软雅黑" panose="020B0503020204020204" charset="-122"/>
              </a:rPr>
              <a:t>政治领导</a:t>
            </a:r>
            <a:r>
              <a:rPr lang="en-US" altLang="zh-CN" sz="2000">
                <a:latin typeface="微软雅黑" panose="020B0503020204020204" charset="-122"/>
                <a:ea typeface="微软雅黑" panose="020B0503020204020204" charset="-122"/>
                <a:cs typeface="微软雅黑" panose="020B0503020204020204" charset="-122"/>
              </a:rPr>
              <a:t>作用发挥的不错，但</a:t>
            </a:r>
            <a:r>
              <a:rPr lang="zh-CN" altLang="en-US" sz="2000">
                <a:latin typeface="微软雅黑" panose="020B0503020204020204" charset="-122"/>
                <a:ea typeface="微软雅黑" panose="020B0503020204020204" charset="-122"/>
                <a:cs typeface="微软雅黑" panose="020B0503020204020204" charset="-122"/>
              </a:rPr>
              <a:t>个别</a:t>
            </a:r>
            <a:r>
              <a:rPr lang="en-US" altLang="zh-CN" sz="2000">
                <a:latin typeface="微软雅黑" panose="020B0503020204020204" charset="-122"/>
                <a:ea typeface="微软雅黑" panose="020B0503020204020204" charset="-122"/>
                <a:cs typeface="微软雅黑" panose="020B0503020204020204" charset="-122"/>
              </a:rPr>
              <a:t>党支部党员组织不到位，弱化了党性教育、理论教育，</a:t>
            </a:r>
            <a:r>
              <a:rPr lang="en-US" altLang="zh-CN" sz="2000" b="1">
                <a:latin typeface="微软雅黑" panose="020B0503020204020204" charset="-122"/>
                <a:ea typeface="微软雅黑" panose="020B0503020204020204" charset="-122"/>
                <a:cs typeface="微软雅黑" panose="020B0503020204020204" charset="-122"/>
              </a:rPr>
              <a:t>党员教育管理缺乏政治性和严肃性</a:t>
            </a:r>
            <a:r>
              <a:rPr lang="zh-CN" altLang="en-US" sz="2000">
                <a:latin typeface="微软雅黑" panose="020B0503020204020204" charset="-122"/>
                <a:ea typeface="微软雅黑" panose="020B0503020204020204" charset="-122"/>
                <a:cs typeface="微软雅黑" panose="020B0503020204020204" charset="-122"/>
              </a:rPr>
              <a:t>，</a:t>
            </a:r>
            <a:r>
              <a:rPr lang="en-US" altLang="zh-CN" sz="2000">
                <a:latin typeface="微软雅黑" panose="020B0503020204020204" charset="-122"/>
                <a:ea typeface="微软雅黑" panose="020B0503020204020204" charset="-122"/>
                <a:cs typeface="微软雅黑" panose="020B0503020204020204" charset="-122"/>
              </a:rPr>
              <a:t>具体表现为“贯彻执行与实际结合不够紧密，效果一般”（见图3）；</a:t>
            </a:r>
          </a:p>
          <a:p>
            <a:pPr>
              <a:lnSpc>
                <a:spcPct val="150000"/>
              </a:lnSpc>
            </a:pPr>
            <a:r>
              <a:rPr lang="en-US" altLang="zh-CN" sz="2000">
                <a:latin typeface="微软雅黑" panose="020B0503020204020204" charset="-122"/>
                <a:ea typeface="微软雅黑" panose="020B0503020204020204" charset="-122"/>
                <a:cs typeface="微软雅黑" panose="020B0503020204020204" charset="-122"/>
              </a:rPr>
              <a:t>      在</a:t>
            </a:r>
            <a:r>
              <a:rPr lang="zh-CN" altLang="en-US" sz="2000">
                <a:latin typeface="微软雅黑" panose="020B0503020204020204" charset="-122"/>
                <a:ea typeface="微软雅黑" panose="020B0503020204020204" charset="-122"/>
                <a:cs typeface="微软雅黑" panose="020B0503020204020204" charset="-122"/>
              </a:rPr>
              <a:t>凝聚、</a:t>
            </a:r>
            <a:r>
              <a:rPr lang="en-US" altLang="zh-CN" sz="2000">
                <a:latin typeface="微软雅黑" panose="020B0503020204020204" charset="-122"/>
                <a:ea typeface="微软雅黑" panose="020B0503020204020204" charset="-122"/>
                <a:cs typeface="微软雅黑" panose="020B0503020204020204" charset="-122"/>
              </a:rPr>
              <a:t>组织群众方面重视不够，</a:t>
            </a:r>
            <a:r>
              <a:rPr lang="zh-CN" altLang="en-US" sz="2000">
                <a:latin typeface="微软雅黑" panose="020B0503020204020204" charset="-122"/>
                <a:ea typeface="微软雅黑" panose="020B0503020204020204" charset="-122"/>
                <a:cs typeface="微软雅黑" panose="020B0503020204020204" charset="-122"/>
              </a:rPr>
              <a:t>个别</a:t>
            </a:r>
            <a:r>
              <a:rPr lang="en-US" altLang="zh-CN" sz="2000">
                <a:latin typeface="微软雅黑" panose="020B0503020204020204" charset="-122"/>
                <a:ea typeface="微软雅黑" panose="020B0503020204020204" charset="-122"/>
                <a:cs typeface="微软雅黑" panose="020B0503020204020204" charset="-122"/>
              </a:rPr>
              <a:t>党支部表现出</a:t>
            </a:r>
            <a:r>
              <a:rPr lang="en-US" altLang="zh-CN" sz="2000" b="1">
                <a:latin typeface="微软雅黑" panose="020B0503020204020204" charset="-122"/>
                <a:ea typeface="微软雅黑" panose="020B0503020204020204" charset="-122"/>
                <a:cs typeface="微软雅黑" panose="020B0503020204020204" charset="-122"/>
              </a:rPr>
              <a:t>对师生关心的热点问题、难点问题解决力度不够，</a:t>
            </a:r>
            <a:r>
              <a:rPr lang="en-US" altLang="zh-CN" sz="2000">
                <a:latin typeface="微软雅黑" panose="020B0503020204020204" charset="-122"/>
                <a:ea typeface="微软雅黑" panose="020B0503020204020204" charset="-122"/>
                <a:cs typeface="微软雅黑" panose="020B0503020204020204" charset="-122"/>
              </a:rPr>
              <a:t>党员群众对组织的认同感不强烈（见图4）。</a:t>
            </a:r>
          </a:p>
        </p:txBody>
      </p:sp>
      <p:pic>
        <p:nvPicPr>
          <p:cNvPr id="3" name="图片 2" descr="chart (1)"/>
          <p:cNvPicPr>
            <a:picLocks noChangeAspect="1"/>
          </p:cNvPicPr>
          <p:nvPr/>
        </p:nvPicPr>
        <p:blipFill>
          <a:blip r:embed="rId7"/>
          <a:stretch>
            <a:fillRect/>
          </a:stretch>
        </p:blipFill>
        <p:spPr>
          <a:xfrm>
            <a:off x="237455" y="4370070"/>
            <a:ext cx="5273040" cy="1977390"/>
          </a:xfrm>
          <a:prstGeom prst="rect">
            <a:avLst/>
          </a:prstGeom>
        </p:spPr>
      </p:pic>
      <p:pic>
        <p:nvPicPr>
          <p:cNvPr id="4" name="图片 3" descr="chart (2)"/>
          <p:cNvPicPr>
            <a:picLocks noChangeAspect="1"/>
          </p:cNvPicPr>
          <p:nvPr/>
        </p:nvPicPr>
        <p:blipFill>
          <a:blip r:embed="rId8"/>
          <a:stretch>
            <a:fillRect/>
          </a:stretch>
        </p:blipFill>
        <p:spPr>
          <a:xfrm>
            <a:off x="5883240" y="4370070"/>
            <a:ext cx="5273040" cy="1977390"/>
          </a:xfrm>
          <a:prstGeom prst="rect">
            <a:avLst/>
          </a:prstGeom>
        </p:spPr>
      </p:pic>
      <p:sp>
        <p:nvSpPr>
          <p:cNvPr id="5" name="文本框 4"/>
          <p:cNvSpPr txBox="1"/>
          <p:nvPr/>
        </p:nvSpPr>
        <p:spPr>
          <a:xfrm>
            <a:off x="6476965" y="6410325"/>
            <a:ext cx="4380865" cy="306705"/>
          </a:xfrm>
          <a:prstGeom prst="rect">
            <a:avLst/>
          </a:prstGeom>
          <a:noFill/>
          <a:ln w="9525">
            <a:noFill/>
          </a:ln>
        </p:spPr>
        <p:txBody>
          <a:bodyPr wrap="square">
            <a:spAutoFit/>
          </a:bodyPr>
          <a:lstStyle/>
          <a:p>
            <a:pPr indent="0"/>
            <a:r>
              <a:rPr lang="zh-CN" sz="1400" b="0">
                <a:latin typeface="楷体_GB2312" panose="02010609030101010101" charset="-122"/>
                <a:ea typeface="楷体_GB2312" panose="02010609030101010101" charset="-122"/>
                <a:cs typeface="楷体_GB2312" panose="02010609030101010101" charset="-122"/>
              </a:rPr>
              <a:t>图4 党员群众遇到问题或困难时，对党组织的认同度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38047" y="275578"/>
            <a:ext cx="3383280" cy="521970"/>
          </a:xfrm>
          <a:prstGeom prst="rect">
            <a:avLst/>
          </a:prstGeom>
          <a:noFill/>
        </p:spPr>
        <p:txBody>
          <a:bodyPr wrap="none" lIns="91440" tIns="45720" rIns="91440" bIns="45720" rtlCol="0">
            <a:spAutoFit/>
          </a:bodyPr>
          <a:lstStyle/>
          <a:p>
            <a:r>
              <a:rPr lang="zh-CN" altLang="en-US" sz="28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三、调研发现的问题</a:t>
            </a:r>
          </a:p>
        </p:txBody>
      </p:sp>
      <p:grpSp>
        <p:nvGrpSpPr>
          <p:cNvPr id="20" name="组合 19"/>
          <p:cNvGrpSpPr/>
          <p:nvPr/>
        </p:nvGrpSpPr>
        <p:grpSpPr>
          <a:xfrm>
            <a:off x="106645" y="997585"/>
            <a:ext cx="2540000" cy="984250"/>
            <a:chOff x="0" y="699542"/>
            <a:chExt cx="3617243" cy="1289806"/>
          </a:xfrm>
        </p:grpSpPr>
        <p:grpSp>
          <p:nvGrpSpPr>
            <p:cNvPr id="21" name="组合 20"/>
            <p:cNvGrpSpPr/>
            <p:nvPr/>
          </p:nvGrpSpPr>
          <p:grpSpPr>
            <a:xfrm>
              <a:off x="0" y="699542"/>
              <a:ext cx="3617243" cy="1289806"/>
              <a:chOff x="2267744" y="777888"/>
              <a:chExt cx="3617243" cy="1289806"/>
            </a:xfrm>
          </p:grpSpPr>
          <p:sp>
            <p:nvSpPr>
              <p:cNvPr id="23" name="流程图: 可选过程 22"/>
              <p:cNvSpPr/>
              <p:nvPr/>
            </p:nvSpPr>
            <p:spPr>
              <a:xfrm>
                <a:off x="2267744" y="1353952"/>
                <a:ext cx="3617243" cy="576064"/>
              </a:xfrm>
              <a:prstGeom prst="flowChartAlternateProcess">
                <a:avLst/>
              </a:prstGeom>
              <a:solidFill>
                <a:srgbClr val="C00000"/>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24" name="Picture 3" descr="C:\Users\Administrator\Desktop\36894.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8000"/>
                        </a14:imgEffect>
                      </a14:imgLayer>
                    </a14:imgProps>
                  </a:ext>
                  <a:ext uri="{28A0092B-C50C-407E-A947-70E740481C1C}">
                    <a14:useLocalDpi xmlns:a14="http://schemas.microsoft.com/office/drawing/2010/main" val="0"/>
                  </a:ext>
                </a:extLst>
              </a:blip>
              <a:srcRect l="12304"/>
              <a:stretch>
                <a:fillRect/>
              </a:stretch>
            </p:blipFill>
            <p:spPr bwMode="auto">
              <a:xfrm>
                <a:off x="2267744" y="777888"/>
                <a:ext cx="1691680" cy="128980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E:\0000000我图PPT\00001PNG素材\01党委政府\天安门抽象.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24000"/>
                      </a14:imgEffect>
                    </a14:imgLayer>
                  </a14:imgProps>
                </a:ext>
                <a:ext uri="{28A0092B-C50C-407E-A947-70E740481C1C}">
                  <a14:useLocalDpi xmlns:a14="http://schemas.microsoft.com/office/drawing/2010/main" val="0"/>
                </a:ext>
              </a:extLst>
            </a:blip>
            <a:srcRect/>
            <a:stretch>
              <a:fillRect/>
            </a:stretch>
          </p:blipFill>
          <p:spPr bwMode="auto">
            <a:xfrm>
              <a:off x="2552472" y="1419622"/>
              <a:ext cx="1064771" cy="44615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矩形 1"/>
          <p:cNvSpPr/>
          <p:nvPr/>
        </p:nvSpPr>
        <p:spPr>
          <a:xfrm>
            <a:off x="2789520" y="1395095"/>
            <a:ext cx="8994775" cy="564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981290" y="1441121"/>
            <a:ext cx="5059680" cy="460375"/>
          </a:xfrm>
          <a:prstGeom prst="rect">
            <a:avLst/>
          </a:prstGeom>
        </p:spPr>
        <p:txBody>
          <a:bodyPr wrap="none">
            <a:spAutoFit/>
          </a:bodyPr>
          <a:lstStyle/>
          <a:p>
            <a:pPr lvl="0" algn="ctr"/>
            <a:r>
              <a:rPr lang="zh-CN" altLang="en-US" b="1" kern="0" dirty="0">
                <a:solidFill>
                  <a:schemeClr val="bg1"/>
                </a:solidFill>
                <a:ea typeface="微软雅黑" panose="020B0503020204020204" charset="-122"/>
              </a:rPr>
              <a:t>（三）全面落实党建责任意识不够强</a:t>
            </a:r>
          </a:p>
        </p:txBody>
      </p:sp>
      <p:sp>
        <p:nvSpPr>
          <p:cNvPr id="13" name="文本框 12"/>
          <p:cNvSpPr txBox="1"/>
          <p:nvPr/>
        </p:nvSpPr>
        <p:spPr>
          <a:xfrm>
            <a:off x="4199855" y="6450965"/>
            <a:ext cx="3352800" cy="306705"/>
          </a:xfrm>
          <a:prstGeom prst="rect">
            <a:avLst/>
          </a:prstGeom>
          <a:noFill/>
          <a:ln w="9525">
            <a:noFill/>
          </a:ln>
        </p:spPr>
        <p:txBody>
          <a:bodyPr wrap="square">
            <a:spAutoFit/>
          </a:bodyPr>
          <a:lstStyle/>
          <a:p>
            <a:pPr indent="0"/>
            <a:r>
              <a:rPr lang="zh-CN" sz="1400" b="0">
                <a:latin typeface="楷体_GB2312" panose="02010609030101010101" charset="-122"/>
                <a:ea typeface="楷体_GB2312" panose="02010609030101010101" charset="-122"/>
                <a:cs typeface="楷体_GB2312" panose="02010609030101010101" charset="-122"/>
              </a:rPr>
              <a:t>图5 对加强党支部管理的评价和期待</a:t>
            </a:r>
          </a:p>
        </p:txBody>
      </p:sp>
      <p:sp>
        <p:nvSpPr>
          <p:cNvPr id="14" name="文本框 13"/>
          <p:cNvSpPr txBox="1"/>
          <p:nvPr/>
        </p:nvSpPr>
        <p:spPr>
          <a:xfrm>
            <a:off x="237455" y="1970405"/>
            <a:ext cx="11525885" cy="1938020"/>
          </a:xfrm>
          <a:prstGeom prst="rect">
            <a:avLst/>
          </a:prstGeom>
          <a:noFill/>
        </p:spPr>
        <p:txBody>
          <a:bodyPr wrap="square" rtlCol="0">
            <a:spAutoFit/>
          </a:bodyPr>
          <a:lstStyle/>
          <a:p>
            <a:pPr>
              <a:lnSpc>
                <a:spcPct val="150000"/>
              </a:lnSpc>
            </a:pPr>
            <a:r>
              <a:rPr lang="en-US" altLang="zh-CN" sz="2000">
                <a:latin typeface="微软雅黑" panose="020B0503020204020204" charset="-122"/>
                <a:ea typeface="微软雅黑" panose="020B0503020204020204" charset="-122"/>
                <a:cs typeface="微软雅黑" panose="020B0503020204020204" charset="-122"/>
              </a:rPr>
              <a:t>      </a:t>
            </a:r>
            <a:r>
              <a:rPr lang="en-US" altLang="zh-CN" sz="2000" b="1">
                <a:latin typeface="微软雅黑" panose="020B0503020204020204" charset="-122"/>
                <a:ea typeface="微软雅黑" panose="020B0503020204020204" charset="-122"/>
                <a:cs typeface="微软雅黑" panose="020B0503020204020204" charset="-122"/>
              </a:rPr>
              <a:t>党委对</a:t>
            </a:r>
            <a:r>
              <a:rPr lang="zh-CN" altLang="en-US" sz="2000" b="1">
                <a:latin typeface="微软雅黑" panose="020B0503020204020204" charset="-122"/>
                <a:ea typeface="微软雅黑" panose="020B0503020204020204" charset="-122"/>
                <a:cs typeface="微软雅黑" panose="020B0503020204020204" charset="-122"/>
              </a:rPr>
              <a:t>党支部</a:t>
            </a:r>
            <a:r>
              <a:rPr lang="en-US" altLang="zh-CN" sz="2000" b="1">
                <a:latin typeface="微软雅黑" panose="020B0503020204020204" charset="-122"/>
                <a:ea typeface="微软雅黑" panose="020B0503020204020204" charset="-122"/>
                <a:cs typeface="微软雅黑" panose="020B0503020204020204" charset="-122"/>
              </a:rPr>
              <a:t>的督导和调研沟通还不够</a:t>
            </a:r>
            <a:r>
              <a:rPr lang="en-US" altLang="zh-CN" sz="2000">
                <a:latin typeface="微软雅黑" panose="020B0503020204020204" charset="-122"/>
                <a:ea typeface="微软雅黑" panose="020B0503020204020204" charset="-122"/>
                <a:cs typeface="微软雅黑" panose="020B0503020204020204" charset="-122"/>
              </a:rPr>
              <a:t>（见图5）。</a:t>
            </a:r>
          </a:p>
          <a:p>
            <a:pPr>
              <a:lnSpc>
                <a:spcPct val="150000"/>
              </a:lnSpc>
            </a:pPr>
            <a:r>
              <a:rPr lang="en-US" altLang="zh-CN" sz="2000">
                <a:latin typeface="微软雅黑" panose="020B0503020204020204" charset="-122"/>
                <a:ea typeface="微软雅黑" panose="020B0503020204020204" charset="-122"/>
                <a:cs typeface="微软雅黑" panose="020B0503020204020204" charset="-122"/>
              </a:rPr>
              <a:t>      个别</a:t>
            </a:r>
            <a:r>
              <a:rPr lang="zh-CN" altLang="en-US" sz="2000">
                <a:latin typeface="微软雅黑" panose="020B0503020204020204" charset="-122"/>
                <a:ea typeface="微软雅黑" panose="020B0503020204020204" charset="-122"/>
                <a:cs typeface="微软雅黑" panose="020B0503020204020204" charset="-122"/>
              </a:rPr>
              <a:t>党支部</a:t>
            </a:r>
            <a:r>
              <a:rPr lang="en-US" altLang="zh-CN" sz="2000">
                <a:latin typeface="微软雅黑" panose="020B0503020204020204" charset="-122"/>
                <a:ea typeface="微软雅黑" panose="020B0503020204020204" charset="-122"/>
                <a:cs typeface="微软雅黑" panose="020B0503020204020204" charset="-122"/>
              </a:rPr>
              <a:t>对上级党组织有依赖心理，只照上级安排部署做，</a:t>
            </a:r>
            <a:r>
              <a:rPr lang="en-US" altLang="zh-CN" sz="2000" b="1">
                <a:latin typeface="微软雅黑" panose="020B0503020204020204" charset="-122"/>
                <a:ea typeface="微软雅黑" panose="020B0503020204020204" charset="-122"/>
                <a:cs typeface="微软雅黑" panose="020B0503020204020204" charset="-122"/>
              </a:rPr>
              <a:t>缺乏主动思考和提前谋划</a:t>
            </a:r>
            <a:r>
              <a:rPr lang="en-US" altLang="zh-CN" sz="2000">
                <a:latin typeface="微软雅黑" panose="020B0503020204020204" charset="-122"/>
                <a:ea typeface="微软雅黑" panose="020B0503020204020204" charset="-122"/>
                <a:cs typeface="微软雅黑" panose="020B0503020204020204" charset="-122"/>
              </a:rPr>
              <a:t>；个别</a:t>
            </a:r>
            <a:r>
              <a:rPr lang="zh-CN" altLang="en-US" sz="2000">
                <a:latin typeface="微软雅黑" panose="020B0503020204020204" charset="-122"/>
                <a:ea typeface="微软雅黑" panose="020B0503020204020204" charset="-122"/>
                <a:cs typeface="微软雅黑" panose="020B0503020204020204" charset="-122"/>
              </a:rPr>
              <a:t>党支部政治领导</a:t>
            </a:r>
            <a:r>
              <a:rPr lang="en-US" altLang="zh-CN" sz="2000">
                <a:latin typeface="微软雅黑" panose="020B0503020204020204" charset="-122"/>
                <a:ea typeface="微软雅黑" panose="020B0503020204020204" charset="-122"/>
                <a:cs typeface="微软雅黑" panose="020B0503020204020204" charset="-122"/>
              </a:rPr>
              <a:t>作用还不明显，</a:t>
            </a:r>
            <a:r>
              <a:rPr lang="zh-CN" altLang="en-US" sz="2000" b="1">
                <a:latin typeface="微软雅黑" panose="020B0503020204020204" charset="-122"/>
                <a:ea typeface="微软雅黑" panose="020B0503020204020204" charset="-122"/>
                <a:cs typeface="微软雅黑" panose="020B0503020204020204" charset="-122"/>
              </a:rPr>
              <a:t>不能</a:t>
            </a:r>
            <a:r>
              <a:rPr lang="en-US" altLang="zh-CN" sz="2000" b="1">
                <a:latin typeface="微软雅黑" panose="020B0503020204020204" charset="-122"/>
                <a:ea typeface="微软雅黑" panose="020B0503020204020204" charset="-122"/>
                <a:cs typeface="微软雅黑" panose="020B0503020204020204" charset="-122"/>
              </a:rPr>
              <a:t>很好将党建工作与中心工作相融合</a:t>
            </a:r>
            <a:r>
              <a:rPr lang="en-US" altLang="zh-CN" sz="2000">
                <a:latin typeface="微软雅黑" panose="020B0503020204020204" charset="-122"/>
                <a:ea typeface="微软雅黑" panose="020B0503020204020204" charset="-122"/>
                <a:cs typeface="微软雅黑" panose="020B0503020204020204" charset="-122"/>
              </a:rPr>
              <a:t>，抓中心、议大事能力还需进一步加强。党建工作责任目标还需进一步细化。</a:t>
            </a:r>
          </a:p>
        </p:txBody>
      </p:sp>
      <p:pic>
        <p:nvPicPr>
          <p:cNvPr id="7" name="图片 7" descr="chart (3)"/>
          <p:cNvPicPr>
            <a:picLocks noChangeAspect="1"/>
          </p:cNvPicPr>
          <p:nvPr/>
        </p:nvPicPr>
        <p:blipFill>
          <a:blip r:embed="rId7"/>
          <a:stretch>
            <a:fillRect/>
          </a:stretch>
        </p:blipFill>
        <p:spPr>
          <a:xfrm>
            <a:off x="3133690" y="4401185"/>
            <a:ext cx="5273040" cy="19773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38047" y="275578"/>
            <a:ext cx="3383280" cy="521970"/>
          </a:xfrm>
          <a:prstGeom prst="rect">
            <a:avLst/>
          </a:prstGeom>
          <a:noFill/>
        </p:spPr>
        <p:txBody>
          <a:bodyPr wrap="none" lIns="91440" tIns="45720" rIns="91440" bIns="45720" rtlCol="0">
            <a:spAutoFit/>
          </a:bodyPr>
          <a:lstStyle/>
          <a:p>
            <a:r>
              <a:rPr lang="zh-CN" altLang="en-US" sz="28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三、调研发现的问题</a:t>
            </a:r>
          </a:p>
        </p:txBody>
      </p:sp>
      <p:grpSp>
        <p:nvGrpSpPr>
          <p:cNvPr id="20" name="组合 19"/>
          <p:cNvGrpSpPr/>
          <p:nvPr/>
        </p:nvGrpSpPr>
        <p:grpSpPr>
          <a:xfrm>
            <a:off x="106645" y="997585"/>
            <a:ext cx="2540000" cy="984250"/>
            <a:chOff x="0" y="699542"/>
            <a:chExt cx="3617243" cy="1289806"/>
          </a:xfrm>
        </p:grpSpPr>
        <p:grpSp>
          <p:nvGrpSpPr>
            <p:cNvPr id="21" name="组合 20"/>
            <p:cNvGrpSpPr/>
            <p:nvPr/>
          </p:nvGrpSpPr>
          <p:grpSpPr>
            <a:xfrm>
              <a:off x="0" y="699542"/>
              <a:ext cx="3617243" cy="1289806"/>
              <a:chOff x="2267744" y="777888"/>
              <a:chExt cx="3617243" cy="1289806"/>
            </a:xfrm>
          </p:grpSpPr>
          <p:sp>
            <p:nvSpPr>
              <p:cNvPr id="23" name="流程图: 可选过程 22"/>
              <p:cNvSpPr/>
              <p:nvPr/>
            </p:nvSpPr>
            <p:spPr>
              <a:xfrm>
                <a:off x="2267744" y="1353952"/>
                <a:ext cx="3617243" cy="576064"/>
              </a:xfrm>
              <a:prstGeom prst="flowChartAlternateProcess">
                <a:avLst/>
              </a:prstGeom>
              <a:solidFill>
                <a:srgbClr val="C00000"/>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24" name="Picture 3" descr="C:\Users\Administrator\Desktop\36894.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8000"/>
                        </a14:imgEffect>
                      </a14:imgLayer>
                    </a14:imgProps>
                  </a:ext>
                  <a:ext uri="{28A0092B-C50C-407E-A947-70E740481C1C}">
                    <a14:useLocalDpi xmlns:a14="http://schemas.microsoft.com/office/drawing/2010/main" val="0"/>
                  </a:ext>
                </a:extLst>
              </a:blip>
              <a:srcRect l="12304"/>
              <a:stretch>
                <a:fillRect/>
              </a:stretch>
            </p:blipFill>
            <p:spPr bwMode="auto">
              <a:xfrm>
                <a:off x="2267744" y="777888"/>
                <a:ext cx="1691680" cy="128980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E:\0000000我图PPT\00001PNG素材\01党委政府\天安门抽象.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24000"/>
                      </a14:imgEffect>
                    </a14:imgLayer>
                  </a14:imgProps>
                </a:ext>
                <a:ext uri="{28A0092B-C50C-407E-A947-70E740481C1C}">
                  <a14:useLocalDpi xmlns:a14="http://schemas.microsoft.com/office/drawing/2010/main" val="0"/>
                </a:ext>
              </a:extLst>
            </a:blip>
            <a:srcRect/>
            <a:stretch>
              <a:fillRect/>
            </a:stretch>
          </p:blipFill>
          <p:spPr bwMode="auto">
            <a:xfrm>
              <a:off x="2552472" y="1419622"/>
              <a:ext cx="1064771" cy="44615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矩形 1"/>
          <p:cNvSpPr/>
          <p:nvPr/>
        </p:nvSpPr>
        <p:spPr>
          <a:xfrm>
            <a:off x="2789520" y="1395095"/>
            <a:ext cx="8994775" cy="564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883500" y="1441121"/>
            <a:ext cx="8412480" cy="460375"/>
          </a:xfrm>
          <a:prstGeom prst="rect">
            <a:avLst/>
          </a:prstGeom>
        </p:spPr>
        <p:txBody>
          <a:bodyPr wrap="none">
            <a:spAutoFit/>
          </a:bodyPr>
          <a:lstStyle/>
          <a:p>
            <a:pPr lvl="0" algn="ctr"/>
            <a:r>
              <a:rPr lang="zh-CN" altLang="en-US" b="1" kern="0" dirty="0">
                <a:solidFill>
                  <a:schemeClr val="bg1"/>
                </a:solidFill>
                <a:ea typeface="微软雅黑" panose="020B0503020204020204" charset="-122"/>
              </a:rPr>
              <a:t>（四）党员先锋模范作用发挥不充分，党员教育管理不够严格</a:t>
            </a:r>
          </a:p>
        </p:txBody>
      </p:sp>
      <p:sp>
        <p:nvSpPr>
          <p:cNvPr id="13" name="文本框 12"/>
          <p:cNvSpPr txBox="1"/>
          <p:nvPr/>
        </p:nvSpPr>
        <p:spPr>
          <a:xfrm>
            <a:off x="4199855" y="6450965"/>
            <a:ext cx="3352800" cy="306705"/>
          </a:xfrm>
          <a:prstGeom prst="rect">
            <a:avLst/>
          </a:prstGeom>
          <a:noFill/>
          <a:ln w="9525">
            <a:noFill/>
          </a:ln>
        </p:spPr>
        <p:txBody>
          <a:bodyPr wrap="square">
            <a:spAutoFit/>
          </a:bodyPr>
          <a:lstStyle/>
          <a:p>
            <a:pPr indent="0"/>
            <a:r>
              <a:rPr lang="zh-CN" sz="1400" b="0">
                <a:latin typeface="楷体_GB2312" panose="02010609030101010101" charset="-122"/>
                <a:ea typeface="楷体_GB2312" panose="02010609030101010101" charset="-122"/>
                <a:cs typeface="楷体_GB2312" panose="02010609030101010101" charset="-122"/>
              </a:rPr>
              <a:t>图6  党员的模范先进性发挥的效果</a:t>
            </a:r>
          </a:p>
        </p:txBody>
      </p:sp>
      <p:sp>
        <p:nvSpPr>
          <p:cNvPr id="14" name="文本框 13"/>
          <p:cNvSpPr txBox="1"/>
          <p:nvPr/>
        </p:nvSpPr>
        <p:spPr>
          <a:xfrm>
            <a:off x="237455" y="1970405"/>
            <a:ext cx="11525885" cy="1476375"/>
          </a:xfrm>
          <a:prstGeom prst="rect">
            <a:avLst/>
          </a:prstGeom>
          <a:noFill/>
        </p:spPr>
        <p:txBody>
          <a:bodyPr wrap="square" rtlCol="0">
            <a:spAutoFit/>
          </a:bodyPr>
          <a:lstStyle/>
          <a:p>
            <a:pPr>
              <a:lnSpc>
                <a:spcPct val="150000"/>
              </a:lnSpc>
            </a:pPr>
            <a:r>
              <a:rPr lang="en-US" altLang="zh-CN" sz="2000">
                <a:latin typeface="微软雅黑" panose="020B0503020204020204" charset="-122"/>
                <a:ea typeface="微软雅黑" panose="020B0503020204020204" charset="-122"/>
                <a:cs typeface="微软雅黑" panose="020B0503020204020204" charset="-122"/>
              </a:rPr>
              <a:t>      但个别党员先锋模范作用的发挥与“四讲四有”</a:t>
            </a:r>
            <a:r>
              <a:rPr lang="en-US" altLang="zh-CN" sz="2000" b="1">
                <a:latin typeface="微软雅黑" panose="020B0503020204020204" charset="-122"/>
                <a:ea typeface="微软雅黑" panose="020B0503020204020204" charset="-122"/>
                <a:cs typeface="微软雅黑" panose="020B0503020204020204" charset="-122"/>
              </a:rPr>
              <a:t>合格党员的标准还有一定差距</a:t>
            </a:r>
            <a:r>
              <a:rPr lang="en-US" altLang="zh-CN" sz="2000">
                <a:latin typeface="微软雅黑" panose="020B0503020204020204" charset="-122"/>
                <a:ea typeface="微软雅黑" panose="020B0503020204020204" charset="-122"/>
                <a:cs typeface="微软雅黑" panose="020B0503020204020204" charset="-122"/>
              </a:rPr>
              <a:t>（见图6）。</a:t>
            </a:r>
          </a:p>
          <a:p>
            <a:pPr>
              <a:lnSpc>
                <a:spcPct val="150000"/>
              </a:lnSpc>
            </a:pPr>
            <a:r>
              <a:rPr lang="en-US" altLang="zh-CN" sz="2000">
                <a:latin typeface="微软雅黑" panose="020B0503020204020204" charset="-122"/>
                <a:ea typeface="微软雅黑" panose="020B0503020204020204" charset="-122"/>
                <a:cs typeface="微软雅黑" panose="020B0503020204020204" charset="-122"/>
              </a:rPr>
              <a:t>      具体表现为个别“党员模范先进性效果一般”。学生党员中还存在入党前积极努力、表现优秀，入党后放松对自己的要求，服务意识淡薄，不愿意主动为集体工作，为同学服务的情况（见图6）。</a:t>
            </a:r>
          </a:p>
        </p:txBody>
      </p:sp>
      <p:pic>
        <p:nvPicPr>
          <p:cNvPr id="4" name="图片 4" descr="chart (1)"/>
          <p:cNvPicPr>
            <a:picLocks noChangeAspect="1"/>
          </p:cNvPicPr>
          <p:nvPr/>
        </p:nvPicPr>
        <p:blipFill>
          <a:blip r:embed="rId7"/>
          <a:stretch>
            <a:fillRect/>
          </a:stretch>
        </p:blipFill>
        <p:spPr>
          <a:xfrm>
            <a:off x="2423125" y="3914775"/>
            <a:ext cx="6619240" cy="24822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38047" y="275578"/>
            <a:ext cx="3383280" cy="521970"/>
          </a:xfrm>
          <a:prstGeom prst="rect">
            <a:avLst/>
          </a:prstGeom>
          <a:noFill/>
        </p:spPr>
        <p:txBody>
          <a:bodyPr wrap="none" lIns="91440" tIns="45720" rIns="91440" bIns="45720" rtlCol="0">
            <a:spAutoFit/>
          </a:bodyPr>
          <a:lstStyle/>
          <a:p>
            <a:r>
              <a:rPr lang="zh-CN" altLang="en-US" sz="28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三、调研发现的问题</a:t>
            </a:r>
          </a:p>
        </p:txBody>
      </p:sp>
      <p:grpSp>
        <p:nvGrpSpPr>
          <p:cNvPr id="20" name="组合 19"/>
          <p:cNvGrpSpPr/>
          <p:nvPr/>
        </p:nvGrpSpPr>
        <p:grpSpPr>
          <a:xfrm>
            <a:off x="106645" y="997585"/>
            <a:ext cx="2540000" cy="984250"/>
            <a:chOff x="0" y="699542"/>
            <a:chExt cx="3617243" cy="1289806"/>
          </a:xfrm>
        </p:grpSpPr>
        <p:grpSp>
          <p:nvGrpSpPr>
            <p:cNvPr id="21" name="组合 20"/>
            <p:cNvGrpSpPr/>
            <p:nvPr/>
          </p:nvGrpSpPr>
          <p:grpSpPr>
            <a:xfrm>
              <a:off x="0" y="699542"/>
              <a:ext cx="3617243" cy="1289806"/>
              <a:chOff x="2267744" y="777888"/>
              <a:chExt cx="3617243" cy="1289806"/>
            </a:xfrm>
          </p:grpSpPr>
          <p:sp>
            <p:nvSpPr>
              <p:cNvPr id="23" name="流程图: 可选过程 22"/>
              <p:cNvSpPr/>
              <p:nvPr/>
            </p:nvSpPr>
            <p:spPr>
              <a:xfrm>
                <a:off x="2267744" y="1353952"/>
                <a:ext cx="3617243" cy="576064"/>
              </a:xfrm>
              <a:prstGeom prst="flowChartAlternateProcess">
                <a:avLst/>
              </a:prstGeom>
              <a:solidFill>
                <a:srgbClr val="C00000"/>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24" name="Picture 3" descr="C:\Users\Administrator\Desktop\36894.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8000"/>
                        </a14:imgEffect>
                      </a14:imgLayer>
                    </a14:imgProps>
                  </a:ext>
                  <a:ext uri="{28A0092B-C50C-407E-A947-70E740481C1C}">
                    <a14:useLocalDpi xmlns:a14="http://schemas.microsoft.com/office/drawing/2010/main" val="0"/>
                  </a:ext>
                </a:extLst>
              </a:blip>
              <a:srcRect l="12304"/>
              <a:stretch>
                <a:fillRect/>
              </a:stretch>
            </p:blipFill>
            <p:spPr bwMode="auto">
              <a:xfrm>
                <a:off x="2267744" y="777888"/>
                <a:ext cx="1691680" cy="128980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E:\0000000我图PPT\00001PNG素材\01党委政府\天安门抽象.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24000"/>
                      </a14:imgEffect>
                    </a14:imgLayer>
                  </a14:imgProps>
                </a:ext>
                <a:ext uri="{28A0092B-C50C-407E-A947-70E740481C1C}">
                  <a14:useLocalDpi xmlns:a14="http://schemas.microsoft.com/office/drawing/2010/main" val="0"/>
                </a:ext>
              </a:extLst>
            </a:blip>
            <a:srcRect/>
            <a:stretch>
              <a:fillRect/>
            </a:stretch>
          </p:blipFill>
          <p:spPr bwMode="auto">
            <a:xfrm>
              <a:off x="2552472" y="1419622"/>
              <a:ext cx="1064771" cy="44615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矩形 1"/>
          <p:cNvSpPr/>
          <p:nvPr/>
        </p:nvSpPr>
        <p:spPr>
          <a:xfrm>
            <a:off x="2789520" y="1395095"/>
            <a:ext cx="8994775" cy="564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775550" y="1441121"/>
            <a:ext cx="7193280" cy="460375"/>
          </a:xfrm>
          <a:prstGeom prst="rect">
            <a:avLst/>
          </a:prstGeom>
        </p:spPr>
        <p:txBody>
          <a:bodyPr wrap="none">
            <a:spAutoFit/>
          </a:bodyPr>
          <a:lstStyle/>
          <a:p>
            <a:pPr lvl="0" algn="ctr"/>
            <a:r>
              <a:rPr lang="zh-CN" altLang="en-US" b="1" kern="0" dirty="0">
                <a:solidFill>
                  <a:schemeClr val="bg1"/>
                </a:solidFill>
                <a:ea typeface="微软雅黑" panose="020B0503020204020204" charset="-122"/>
              </a:rPr>
              <a:t>（五）党内政治生活不够规范，活动载体还不够丰富</a:t>
            </a:r>
          </a:p>
        </p:txBody>
      </p:sp>
      <p:sp>
        <p:nvSpPr>
          <p:cNvPr id="14" name="文本框 13"/>
          <p:cNvSpPr txBox="1"/>
          <p:nvPr/>
        </p:nvSpPr>
        <p:spPr>
          <a:xfrm>
            <a:off x="237455" y="2257425"/>
            <a:ext cx="11525885" cy="2861310"/>
          </a:xfrm>
          <a:prstGeom prst="rect">
            <a:avLst/>
          </a:prstGeom>
          <a:noFill/>
        </p:spPr>
        <p:txBody>
          <a:bodyPr wrap="square" rtlCol="0">
            <a:spAutoFit/>
          </a:bodyPr>
          <a:lstStyle/>
          <a:p>
            <a:pPr>
              <a:lnSpc>
                <a:spcPct val="150000"/>
              </a:lnSpc>
            </a:pPr>
            <a:r>
              <a:rPr lang="en-US" altLang="zh-CN" sz="2000">
                <a:latin typeface="微软雅黑" panose="020B0503020204020204" charset="-122"/>
                <a:ea typeface="微软雅黑" panose="020B0503020204020204" charset="-122"/>
                <a:cs typeface="微软雅黑" panose="020B0503020204020204" charset="-122"/>
              </a:rPr>
              <a:t>     个别基层党组织组织生活制度落实不够到位，对“</a:t>
            </a:r>
            <a:r>
              <a:rPr lang="en-US" altLang="zh-CN" sz="2000" b="1">
                <a:latin typeface="微软雅黑" panose="020B0503020204020204" charset="-122"/>
                <a:ea typeface="微软雅黑" panose="020B0503020204020204" charset="-122"/>
                <a:cs typeface="微软雅黑" panose="020B0503020204020204" charset="-122"/>
              </a:rPr>
              <a:t>三会一课”等组织生活制度抓得还不够紧</a:t>
            </a:r>
            <a:r>
              <a:rPr lang="en-US" altLang="zh-CN" sz="2000">
                <a:latin typeface="微软雅黑" panose="020B0503020204020204" charset="-122"/>
                <a:ea typeface="微软雅黑" panose="020B0503020204020204" charset="-122"/>
                <a:cs typeface="微软雅黑" panose="020B0503020204020204" charset="-122"/>
              </a:rPr>
              <a:t>（见图7）。如，个别基层党组织开展组织生活的形式和内容创新上、吸引力上还不够，与全面理解和准确把握新时代党的建设总要求还有一定差距。</a:t>
            </a:r>
          </a:p>
          <a:p>
            <a:pPr>
              <a:lnSpc>
                <a:spcPct val="150000"/>
              </a:lnSpc>
            </a:pPr>
            <a:r>
              <a:rPr lang="en-US" altLang="zh-CN" sz="2000">
                <a:latin typeface="微软雅黑" panose="020B0503020204020204" charset="-122"/>
                <a:ea typeface="微软雅黑" panose="020B0503020204020204" charset="-122"/>
                <a:cs typeface="微软雅黑" panose="020B0503020204020204" charset="-122"/>
              </a:rPr>
              <a:t>     有的党支部能组织党员学习传达贯彻上级精神，但形式还比较单一，活动载体缺少创新性，仍停在学文件上，党员谈体会、谈感想少，党员与群众之间缺少深入交流，党员参与性、积极性不高；</a:t>
            </a:r>
            <a:r>
              <a:rPr lang="en-US" altLang="zh-CN" sz="2000" b="1">
                <a:solidFill>
                  <a:schemeClr val="tx1"/>
                </a:solidFill>
                <a:latin typeface="微软雅黑" panose="020B0503020204020204" charset="-122"/>
                <a:ea typeface="微软雅黑" panose="020B0503020204020204" charset="-122"/>
                <a:cs typeface="微软雅黑" panose="020B0503020204020204" charset="-122"/>
              </a:rPr>
              <a:t>个别基层党组织会议记录和党员个人学习笔记</a:t>
            </a:r>
            <a:r>
              <a:rPr lang="en-US" altLang="zh-CN" sz="2000">
                <a:latin typeface="微软雅黑" panose="020B0503020204020204" charset="-122"/>
                <a:ea typeface="微软雅黑" panose="020B0503020204020204" charset="-122"/>
                <a:cs typeface="微软雅黑" panose="020B0503020204020204" charset="-122"/>
              </a:rPr>
              <a:t>还不够规范等情况（见图8）。</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38047" y="275578"/>
            <a:ext cx="3383280" cy="521970"/>
          </a:xfrm>
          <a:prstGeom prst="rect">
            <a:avLst/>
          </a:prstGeom>
          <a:noFill/>
        </p:spPr>
        <p:txBody>
          <a:bodyPr wrap="none" lIns="91440" tIns="45720" rIns="91440" bIns="45720" rtlCol="0">
            <a:spAutoFit/>
          </a:bodyPr>
          <a:lstStyle/>
          <a:p>
            <a:r>
              <a:rPr lang="zh-CN" altLang="en-US" sz="28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三、调研发现的问题</a:t>
            </a:r>
          </a:p>
        </p:txBody>
      </p:sp>
      <p:grpSp>
        <p:nvGrpSpPr>
          <p:cNvPr id="20" name="组合 19"/>
          <p:cNvGrpSpPr/>
          <p:nvPr/>
        </p:nvGrpSpPr>
        <p:grpSpPr>
          <a:xfrm>
            <a:off x="106645" y="997585"/>
            <a:ext cx="2540000" cy="984250"/>
            <a:chOff x="0" y="699542"/>
            <a:chExt cx="3617243" cy="1289806"/>
          </a:xfrm>
        </p:grpSpPr>
        <p:grpSp>
          <p:nvGrpSpPr>
            <p:cNvPr id="21" name="组合 20"/>
            <p:cNvGrpSpPr/>
            <p:nvPr/>
          </p:nvGrpSpPr>
          <p:grpSpPr>
            <a:xfrm>
              <a:off x="0" y="699542"/>
              <a:ext cx="3617243" cy="1289806"/>
              <a:chOff x="2267744" y="777888"/>
              <a:chExt cx="3617243" cy="1289806"/>
            </a:xfrm>
          </p:grpSpPr>
          <p:sp>
            <p:nvSpPr>
              <p:cNvPr id="23" name="流程图: 可选过程 22"/>
              <p:cNvSpPr/>
              <p:nvPr/>
            </p:nvSpPr>
            <p:spPr>
              <a:xfrm>
                <a:off x="2267744" y="1353952"/>
                <a:ext cx="3617243" cy="576064"/>
              </a:xfrm>
              <a:prstGeom prst="flowChartAlternateProcess">
                <a:avLst/>
              </a:prstGeom>
              <a:solidFill>
                <a:srgbClr val="C00000"/>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24" name="Picture 3" descr="C:\Users\Administrator\Desktop\36894.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8000"/>
                        </a14:imgEffect>
                      </a14:imgLayer>
                    </a14:imgProps>
                  </a:ext>
                  <a:ext uri="{28A0092B-C50C-407E-A947-70E740481C1C}">
                    <a14:useLocalDpi xmlns:a14="http://schemas.microsoft.com/office/drawing/2010/main" val="0"/>
                  </a:ext>
                </a:extLst>
              </a:blip>
              <a:srcRect l="12304"/>
              <a:stretch>
                <a:fillRect/>
              </a:stretch>
            </p:blipFill>
            <p:spPr bwMode="auto">
              <a:xfrm>
                <a:off x="2267744" y="777888"/>
                <a:ext cx="1691680" cy="128980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E:\0000000我图PPT\00001PNG素材\01党委政府\天安门抽象.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24000"/>
                      </a14:imgEffect>
                    </a14:imgLayer>
                  </a14:imgProps>
                </a:ext>
                <a:ext uri="{28A0092B-C50C-407E-A947-70E740481C1C}">
                  <a14:useLocalDpi xmlns:a14="http://schemas.microsoft.com/office/drawing/2010/main" val="0"/>
                </a:ext>
              </a:extLst>
            </a:blip>
            <a:srcRect/>
            <a:stretch>
              <a:fillRect/>
            </a:stretch>
          </p:blipFill>
          <p:spPr bwMode="auto">
            <a:xfrm>
              <a:off x="2552472" y="1419622"/>
              <a:ext cx="1064771" cy="44615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矩形 1"/>
          <p:cNvSpPr/>
          <p:nvPr/>
        </p:nvSpPr>
        <p:spPr>
          <a:xfrm>
            <a:off x="2789520" y="1395095"/>
            <a:ext cx="8994775" cy="564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775550" y="1441121"/>
            <a:ext cx="7193280" cy="460375"/>
          </a:xfrm>
          <a:prstGeom prst="rect">
            <a:avLst/>
          </a:prstGeom>
        </p:spPr>
        <p:txBody>
          <a:bodyPr wrap="none">
            <a:spAutoFit/>
          </a:bodyPr>
          <a:lstStyle/>
          <a:p>
            <a:pPr lvl="0" algn="ctr"/>
            <a:r>
              <a:rPr lang="zh-CN" altLang="en-US" b="1" kern="0" dirty="0">
                <a:solidFill>
                  <a:schemeClr val="bg1"/>
                </a:solidFill>
                <a:ea typeface="微软雅黑" panose="020B0503020204020204" charset="-122"/>
              </a:rPr>
              <a:t>（五）党内政治生活不够规范，活动载体还不够丰富</a:t>
            </a:r>
          </a:p>
        </p:txBody>
      </p:sp>
      <p:pic>
        <p:nvPicPr>
          <p:cNvPr id="3" name="图片 9" descr="chart"/>
          <p:cNvPicPr>
            <a:picLocks noChangeAspect="1"/>
          </p:cNvPicPr>
          <p:nvPr/>
        </p:nvPicPr>
        <p:blipFill>
          <a:blip r:embed="rId7"/>
          <a:stretch>
            <a:fillRect/>
          </a:stretch>
        </p:blipFill>
        <p:spPr>
          <a:xfrm>
            <a:off x="493360" y="2694305"/>
            <a:ext cx="5273040" cy="1977390"/>
          </a:xfrm>
          <a:prstGeom prst="rect">
            <a:avLst/>
          </a:prstGeom>
        </p:spPr>
      </p:pic>
      <p:pic>
        <p:nvPicPr>
          <p:cNvPr id="4" name="图片 6" descr="chart (3)"/>
          <p:cNvPicPr>
            <a:picLocks noChangeAspect="1"/>
          </p:cNvPicPr>
          <p:nvPr/>
        </p:nvPicPr>
        <p:blipFill>
          <a:blip r:embed="rId8"/>
          <a:stretch>
            <a:fillRect/>
          </a:stretch>
        </p:blipFill>
        <p:spPr>
          <a:xfrm>
            <a:off x="6123905" y="2694305"/>
            <a:ext cx="5273040" cy="1977390"/>
          </a:xfrm>
          <a:prstGeom prst="rect">
            <a:avLst/>
          </a:prstGeom>
        </p:spPr>
      </p:pic>
      <p:sp>
        <p:nvSpPr>
          <p:cNvPr id="13" name="文本框 12"/>
          <p:cNvSpPr txBox="1"/>
          <p:nvPr/>
        </p:nvSpPr>
        <p:spPr>
          <a:xfrm>
            <a:off x="798160" y="4902835"/>
            <a:ext cx="4950460" cy="306705"/>
          </a:xfrm>
          <a:prstGeom prst="rect">
            <a:avLst/>
          </a:prstGeom>
          <a:noFill/>
          <a:ln w="9525">
            <a:noFill/>
          </a:ln>
        </p:spPr>
        <p:txBody>
          <a:bodyPr wrap="square">
            <a:spAutoFit/>
          </a:bodyPr>
          <a:lstStyle/>
          <a:p>
            <a:pPr indent="0"/>
            <a:r>
              <a:rPr lang="zh-CN" sz="1400" b="0">
                <a:latin typeface="楷体_GB2312" panose="02010609030101010101" charset="-122"/>
                <a:ea typeface="楷体_GB2312" panose="02010609030101010101" charset="-122"/>
                <a:cs typeface="楷体_GB2312" panose="02010609030101010101" charset="-122"/>
              </a:rPr>
              <a:t>图7  基层党组织贯彻落实“三会一课”等制度情况评价</a:t>
            </a:r>
          </a:p>
        </p:txBody>
      </p:sp>
      <p:sp>
        <p:nvSpPr>
          <p:cNvPr id="5" name="文本框 4"/>
          <p:cNvSpPr txBox="1"/>
          <p:nvPr/>
        </p:nvSpPr>
        <p:spPr>
          <a:xfrm>
            <a:off x="6984965" y="4869815"/>
            <a:ext cx="4950460" cy="306705"/>
          </a:xfrm>
          <a:prstGeom prst="rect">
            <a:avLst/>
          </a:prstGeom>
          <a:noFill/>
          <a:ln w="9525">
            <a:noFill/>
          </a:ln>
        </p:spPr>
        <p:txBody>
          <a:bodyPr wrap="square">
            <a:spAutoFit/>
          </a:bodyPr>
          <a:lstStyle/>
          <a:p>
            <a:pPr indent="0"/>
            <a:r>
              <a:rPr lang="zh-CN" sz="1400" b="0">
                <a:latin typeface="楷体_GB2312" panose="02010609030101010101" charset="-122"/>
                <a:ea typeface="楷体_GB2312" panose="02010609030101010101" charset="-122"/>
                <a:cs typeface="楷体_GB2312" panose="02010609030101010101" charset="-122"/>
              </a:rPr>
              <a:t>图8  党员群众对党组织生活质量的评价</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38047" y="275578"/>
            <a:ext cx="3383280" cy="521970"/>
          </a:xfrm>
          <a:prstGeom prst="rect">
            <a:avLst/>
          </a:prstGeom>
          <a:noFill/>
        </p:spPr>
        <p:txBody>
          <a:bodyPr wrap="none" lIns="91440" tIns="45720" rIns="91440" bIns="45720" rtlCol="0">
            <a:spAutoFit/>
          </a:bodyPr>
          <a:lstStyle/>
          <a:p>
            <a:r>
              <a:rPr lang="zh-CN" altLang="en-US" sz="28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三、调研发现的问题</a:t>
            </a:r>
          </a:p>
        </p:txBody>
      </p:sp>
      <p:grpSp>
        <p:nvGrpSpPr>
          <p:cNvPr id="20" name="组合 19"/>
          <p:cNvGrpSpPr/>
          <p:nvPr/>
        </p:nvGrpSpPr>
        <p:grpSpPr>
          <a:xfrm>
            <a:off x="106645" y="997585"/>
            <a:ext cx="2540000" cy="984250"/>
            <a:chOff x="0" y="699542"/>
            <a:chExt cx="3617243" cy="1289806"/>
          </a:xfrm>
        </p:grpSpPr>
        <p:grpSp>
          <p:nvGrpSpPr>
            <p:cNvPr id="21" name="组合 20"/>
            <p:cNvGrpSpPr/>
            <p:nvPr/>
          </p:nvGrpSpPr>
          <p:grpSpPr>
            <a:xfrm>
              <a:off x="0" y="699542"/>
              <a:ext cx="3617243" cy="1289806"/>
              <a:chOff x="2267744" y="777888"/>
              <a:chExt cx="3617243" cy="1289806"/>
            </a:xfrm>
          </p:grpSpPr>
          <p:sp>
            <p:nvSpPr>
              <p:cNvPr id="23" name="流程图: 可选过程 22"/>
              <p:cNvSpPr/>
              <p:nvPr/>
            </p:nvSpPr>
            <p:spPr>
              <a:xfrm>
                <a:off x="2267744" y="1353952"/>
                <a:ext cx="3617243" cy="576064"/>
              </a:xfrm>
              <a:prstGeom prst="flowChartAlternateProcess">
                <a:avLst/>
              </a:prstGeom>
              <a:solidFill>
                <a:srgbClr val="C00000"/>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24" name="Picture 3" descr="C:\Users\Administrator\Desktop\36894.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8000"/>
                        </a14:imgEffect>
                      </a14:imgLayer>
                    </a14:imgProps>
                  </a:ext>
                  <a:ext uri="{28A0092B-C50C-407E-A947-70E740481C1C}">
                    <a14:useLocalDpi xmlns:a14="http://schemas.microsoft.com/office/drawing/2010/main" val="0"/>
                  </a:ext>
                </a:extLst>
              </a:blip>
              <a:srcRect l="12304"/>
              <a:stretch>
                <a:fillRect/>
              </a:stretch>
            </p:blipFill>
            <p:spPr bwMode="auto">
              <a:xfrm>
                <a:off x="2267744" y="777888"/>
                <a:ext cx="1691680" cy="128980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E:\0000000我图PPT\00001PNG素材\01党委政府\天安门抽象.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24000"/>
                      </a14:imgEffect>
                    </a14:imgLayer>
                  </a14:imgProps>
                </a:ext>
                <a:ext uri="{28A0092B-C50C-407E-A947-70E740481C1C}">
                  <a14:useLocalDpi xmlns:a14="http://schemas.microsoft.com/office/drawing/2010/main" val="0"/>
                </a:ext>
              </a:extLst>
            </a:blip>
            <a:srcRect/>
            <a:stretch>
              <a:fillRect/>
            </a:stretch>
          </p:blipFill>
          <p:spPr bwMode="auto">
            <a:xfrm>
              <a:off x="2552472" y="1419622"/>
              <a:ext cx="1064771" cy="44615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矩形 1"/>
          <p:cNvSpPr/>
          <p:nvPr/>
        </p:nvSpPr>
        <p:spPr>
          <a:xfrm>
            <a:off x="2789520" y="1395095"/>
            <a:ext cx="8994775" cy="564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510880" y="1441121"/>
            <a:ext cx="6583680" cy="460375"/>
          </a:xfrm>
          <a:prstGeom prst="rect">
            <a:avLst/>
          </a:prstGeom>
        </p:spPr>
        <p:txBody>
          <a:bodyPr wrap="none">
            <a:spAutoFit/>
          </a:bodyPr>
          <a:lstStyle/>
          <a:p>
            <a:pPr lvl="0" algn="ctr"/>
            <a:r>
              <a:rPr lang="zh-CN" altLang="en-US" b="1" kern="0" dirty="0">
                <a:solidFill>
                  <a:schemeClr val="bg1"/>
                </a:solidFill>
                <a:ea typeface="微软雅黑" panose="020B0503020204020204" charset="-122"/>
              </a:rPr>
              <a:t>（六）党支部围绕中心开展工作的意识有待加强</a:t>
            </a:r>
          </a:p>
        </p:txBody>
      </p:sp>
      <p:sp>
        <p:nvSpPr>
          <p:cNvPr id="14" name="文本框 13"/>
          <p:cNvSpPr txBox="1"/>
          <p:nvPr/>
        </p:nvSpPr>
        <p:spPr>
          <a:xfrm>
            <a:off x="237455" y="2257425"/>
            <a:ext cx="11525885" cy="1014730"/>
          </a:xfrm>
          <a:prstGeom prst="rect">
            <a:avLst/>
          </a:prstGeom>
          <a:noFill/>
        </p:spPr>
        <p:txBody>
          <a:bodyPr wrap="square" rtlCol="0">
            <a:spAutoFit/>
          </a:bodyPr>
          <a:lstStyle/>
          <a:p>
            <a:pPr>
              <a:lnSpc>
                <a:spcPct val="15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党建工作和业务工作融合不够，存在两张皮现象。</a:t>
            </a:r>
            <a:r>
              <a:rPr lang="zh-CN" altLang="en-US" sz="2000" b="1">
                <a:latin typeface="微软雅黑" panose="020B0503020204020204" charset="-122"/>
                <a:ea typeface="微软雅黑" panose="020B0503020204020204" charset="-122"/>
                <a:cs typeface="微软雅黑" panose="020B0503020204020204" charset="-122"/>
              </a:rPr>
              <a:t>有些支部书记担心给系主任添麻烦，有的支部书记不愿意多干业务工作，有的支部不知道怎么融合。</a:t>
            </a:r>
          </a:p>
        </p:txBody>
      </p:sp>
      <p:pic>
        <p:nvPicPr>
          <p:cNvPr id="8" name="图片 8" descr="chart (4)"/>
          <p:cNvPicPr>
            <a:picLocks noChangeAspect="1"/>
          </p:cNvPicPr>
          <p:nvPr/>
        </p:nvPicPr>
        <p:blipFill>
          <a:blip r:embed="rId7"/>
          <a:stretch>
            <a:fillRect/>
          </a:stretch>
        </p:blipFill>
        <p:spPr>
          <a:xfrm>
            <a:off x="2646645" y="3724275"/>
            <a:ext cx="6071870" cy="2276475"/>
          </a:xfrm>
          <a:prstGeom prst="rect">
            <a:avLst/>
          </a:prstGeom>
        </p:spPr>
      </p:pic>
      <p:sp>
        <p:nvSpPr>
          <p:cNvPr id="5" name="文本框 4"/>
          <p:cNvSpPr txBox="1"/>
          <p:nvPr/>
        </p:nvSpPr>
        <p:spPr>
          <a:xfrm>
            <a:off x="4170645" y="6503035"/>
            <a:ext cx="3378200" cy="306705"/>
          </a:xfrm>
          <a:prstGeom prst="rect">
            <a:avLst/>
          </a:prstGeom>
          <a:noFill/>
          <a:ln w="9525">
            <a:noFill/>
          </a:ln>
        </p:spPr>
        <p:txBody>
          <a:bodyPr wrap="square">
            <a:spAutoFit/>
          </a:bodyPr>
          <a:lstStyle/>
          <a:p>
            <a:pPr indent="0"/>
            <a:r>
              <a:rPr lang="zh-CN" sz="1400" b="0">
                <a:latin typeface="楷体_GB2312" panose="02010609030101010101" charset="-122"/>
                <a:ea typeface="楷体_GB2312" panose="02010609030101010101" charset="-122"/>
                <a:cs typeface="楷体_GB2312" panose="02010609030101010101" charset="-122"/>
              </a:rPr>
              <a:t>图9  基层党组织工作对学院发展的贡献</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文本框 11"/>
          <p:cNvSpPr txBox="1"/>
          <p:nvPr/>
        </p:nvSpPr>
        <p:spPr>
          <a:xfrm>
            <a:off x="1418590" y="1545590"/>
            <a:ext cx="10099040" cy="2306955"/>
          </a:xfrm>
          <a:prstGeom prst="rect">
            <a:avLst/>
          </a:prstGeom>
          <a:noFill/>
        </p:spPr>
        <p:txBody>
          <a:bodyPr wrap="square" rtlCol="0">
            <a:spAutoFit/>
          </a:bodyPr>
          <a:lstStyle/>
          <a:p>
            <a:pPr algn="ctr">
              <a:lnSpc>
                <a:spcPct val="150000"/>
              </a:lnSpc>
            </a:pPr>
            <a:r>
              <a:rPr lang="zh-CN" altLang="en-US" sz="3200" b="1">
                <a:ln w="22225">
                  <a:solidFill>
                    <a:srgbClr val="C00000"/>
                  </a:solidFill>
                  <a:prstDash val="solid"/>
                </a:ln>
                <a:solidFill>
                  <a:srgbClr val="C00000"/>
                </a:solidFill>
                <a:effectLst/>
                <a:latin typeface="+mj-ea"/>
                <a:ea typeface="+mj-ea"/>
                <a:cs typeface="+mj-ea"/>
              </a:rPr>
              <a:t>党务队伍                 强不强？如何培养？</a:t>
            </a:r>
          </a:p>
          <a:p>
            <a:pPr algn="ctr">
              <a:lnSpc>
                <a:spcPct val="150000"/>
              </a:lnSpc>
            </a:pPr>
            <a:r>
              <a:rPr lang="zh-CN" altLang="en-US" sz="3200" b="1">
                <a:ln w="22225">
                  <a:solidFill>
                    <a:srgbClr val="C00000"/>
                  </a:solidFill>
                  <a:prstDash val="solid"/>
                </a:ln>
                <a:solidFill>
                  <a:srgbClr val="C00000"/>
                </a:solidFill>
                <a:effectLst/>
                <a:latin typeface="+mj-ea"/>
                <a:ea typeface="+mj-ea"/>
                <a:cs typeface="+mj-ea"/>
              </a:rPr>
              <a:t>党员教育管理机制落实       到不到位？如何优化？</a:t>
            </a:r>
          </a:p>
          <a:p>
            <a:pPr algn="ctr">
              <a:lnSpc>
                <a:spcPct val="150000"/>
              </a:lnSpc>
            </a:pPr>
            <a:r>
              <a:rPr lang="zh-CN" altLang="en-US" sz="3200" b="1">
                <a:ln w="22225">
                  <a:solidFill>
                    <a:srgbClr val="C00000"/>
                  </a:solidFill>
                  <a:prstDash val="solid"/>
                </a:ln>
                <a:solidFill>
                  <a:srgbClr val="C00000"/>
                </a:solidFill>
                <a:effectLst/>
                <a:latin typeface="+mj-ea"/>
                <a:ea typeface="+mj-ea"/>
                <a:cs typeface="+mj-ea"/>
              </a:rPr>
              <a:t>党组织促进中心工作效果   好不好？如何提升？</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38047" y="275578"/>
            <a:ext cx="3383280" cy="521970"/>
          </a:xfrm>
          <a:prstGeom prst="rect">
            <a:avLst/>
          </a:prstGeom>
          <a:noFill/>
        </p:spPr>
        <p:txBody>
          <a:bodyPr wrap="none" lIns="91440" tIns="45720" rIns="91440" bIns="45720" rtlCol="0">
            <a:spAutoFit/>
          </a:bodyPr>
          <a:lstStyle/>
          <a:p>
            <a:r>
              <a:rPr lang="zh-CN" altLang="en-US" sz="28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三、调研发现的问题</a:t>
            </a:r>
          </a:p>
        </p:txBody>
      </p:sp>
      <p:grpSp>
        <p:nvGrpSpPr>
          <p:cNvPr id="20" name="组合 19"/>
          <p:cNvGrpSpPr/>
          <p:nvPr/>
        </p:nvGrpSpPr>
        <p:grpSpPr>
          <a:xfrm>
            <a:off x="106645" y="997585"/>
            <a:ext cx="2540000" cy="984250"/>
            <a:chOff x="0" y="699542"/>
            <a:chExt cx="3617243" cy="1289806"/>
          </a:xfrm>
        </p:grpSpPr>
        <p:grpSp>
          <p:nvGrpSpPr>
            <p:cNvPr id="21" name="组合 20"/>
            <p:cNvGrpSpPr/>
            <p:nvPr/>
          </p:nvGrpSpPr>
          <p:grpSpPr>
            <a:xfrm>
              <a:off x="0" y="699542"/>
              <a:ext cx="3617243" cy="1289806"/>
              <a:chOff x="2267744" y="777888"/>
              <a:chExt cx="3617243" cy="1289806"/>
            </a:xfrm>
          </p:grpSpPr>
          <p:sp>
            <p:nvSpPr>
              <p:cNvPr id="23" name="流程图: 可选过程 22"/>
              <p:cNvSpPr/>
              <p:nvPr/>
            </p:nvSpPr>
            <p:spPr>
              <a:xfrm>
                <a:off x="2267744" y="1353952"/>
                <a:ext cx="3617243" cy="576064"/>
              </a:xfrm>
              <a:prstGeom prst="flowChartAlternateProcess">
                <a:avLst/>
              </a:prstGeom>
              <a:solidFill>
                <a:srgbClr val="C00000"/>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24" name="Picture 3" descr="C:\Users\Administrator\Desktop\36894.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8000"/>
                        </a14:imgEffect>
                      </a14:imgLayer>
                    </a14:imgProps>
                  </a:ext>
                  <a:ext uri="{28A0092B-C50C-407E-A947-70E740481C1C}">
                    <a14:useLocalDpi xmlns:a14="http://schemas.microsoft.com/office/drawing/2010/main" val="0"/>
                  </a:ext>
                </a:extLst>
              </a:blip>
              <a:srcRect l="12304"/>
              <a:stretch>
                <a:fillRect/>
              </a:stretch>
            </p:blipFill>
            <p:spPr bwMode="auto">
              <a:xfrm>
                <a:off x="2267744" y="777888"/>
                <a:ext cx="1691680" cy="128980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E:\0000000我图PPT\00001PNG素材\01党委政府\天安门抽象.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24000"/>
                      </a14:imgEffect>
                    </a14:imgLayer>
                  </a14:imgProps>
                </a:ext>
                <a:ext uri="{28A0092B-C50C-407E-A947-70E740481C1C}">
                  <a14:useLocalDpi xmlns:a14="http://schemas.microsoft.com/office/drawing/2010/main" val="0"/>
                </a:ext>
              </a:extLst>
            </a:blip>
            <a:srcRect/>
            <a:stretch>
              <a:fillRect/>
            </a:stretch>
          </p:blipFill>
          <p:spPr bwMode="auto">
            <a:xfrm>
              <a:off x="2552472" y="1419622"/>
              <a:ext cx="1064771" cy="44615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矩形 1"/>
          <p:cNvSpPr/>
          <p:nvPr/>
        </p:nvSpPr>
        <p:spPr>
          <a:xfrm>
            <a:off x="2789520" y="1395095"/>
            <a:ext cx="8994775" cy="5645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5280" y="1441121"/>
            <a:ext cx="4754880" cy="460375"/>
          </a:xfrm>
          <a:prstGeom prst="rect">
            <a:avLst/>
          </a:prstGeom>
        </p:spPr>
        <p:txBody>
          <a:bodyPr wrap="none">
            <a:spAutoFit/>
          </a:bodyPr>
          <a:lstStyle/>
          <a:p>
            <a:pPr lvl="0" algn="ctr"/>
            <a:r>
              <a:rPr lang="zh-CN" altLang="en-US" b="1" kern="0" dirty="0">
                <a:solidFill>
                  <a:schemeClr val="bg1"/>
                </a:solidFill>
                <a:ea typeface="微软雅黑" panose="020B0503020204020204" charset="-122"/>
              </a:rPr>
              <a:t>（七）党建工作保障政策措施不够</a:t>
            </a:r>
          </a:p>
        </p:txBody>
      </p:sp>
      <p:sp>
        <p:nvSpPr>
          <p:cNvPr id="14" name="文本框 13"/>
          <p:cNvSpPr txBox="1"/>
          <p:nvPr/>
        </p:nvSpPr>
        <p:spPr>
          <a:xfrm>
            <a:off x="883250" y="2903220"/>
            <a:ext cx="11525885" cy="2306955"/>
          </a:xfrm>
          <a:prstGeom prst="rect">
            <a:avLst/>
          </a:prstGeom>
          <a:noFill/>
        </p:spPr>
        <p:txBody>
          <a:bodyPr wrap="square" rtlCol="0">
            <a:spAutoFit/>
          </a:bodyPr>
          <a:lstStyle/>
          <a:p>
            <a:pPr>
              <a:lnSpc>
                <a:spcPct val="150000"/>
              </a:lnSpc>
            </a:pPr>
            <a:r>
              <a:rPr lang="en-US" altLang="zh-CN">
                <a:latin typeface="微软雅黑" panose="020B0503020204020204" charset="-122"/>
                <a:ea typeface="微软雅黑" panose="020B0503020204020204" charset="-122"/>
                <a:cs typeface="微软雅黑" panose="020B0503020204020204" charset="-122"/>
              </a:rPr>
              <a:t>  </a:t>
            </a:r>
            <a:r>
              <a:rPr lang="zh-CN" altLang="en-US" b="1">
                <a:latin typeface="微软雅黑" panose="020B0503020204020204" charset="-122"/>
                <a:ea typeface="微软雅黑" panose="020B0503020204020204" charset="-122"/>
                <a:cs typeface="微软雅黑" panose="020B0503020204020204" charset="-122"/>
              </a:rPr>
              <a:t>  </a:t>
            </a:r>
            <a:r>
              <a:rPr lang="zh-CN" altLang="en-US" b="1">
                <a:solidFill>
                  <a:schemeClr val="tx1"/>
                </a:solidFill>
                <a:latin typeface="微软雅黑" panose="020B0503020204020204" charset="-122"/>
                <a:ea typeface="微软雅黑" panose="020B0503020204020204" charset="-122"/>
                <a:cs typeface="微软雅黑" panose="020B0503020204020204" charset="-122"/>
              </a:rPr>
              <a:t>1、活动缺乏严肃的、相对固定的环境；</a:t>
            </a:r>
            <a:endParaRPr lang="zh-CN" altLang="en-US">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b="1">
                <a:solidFill>
                  <a:schemeClr val="tx1"/>
                </a:solidFill>
                <a:latin typeface="微软雅黑" panose="020B0503020204020204" charset="-122"/>
                <a:ea typeface="微软雅黑" panose="020B0503020204020204" charset="-122"/>
                <a:cs typeface="微软雅黑" panose="020B0503020204020204" charset="-122"/>
              </a:rPr>
              <a:t>    </a:t>
            </a:r>
            <a:r>
              <a:rPr lang="en-US" altLang="zh-CN" b="1">
                <a:solidFill>
                  <a:schemeClr val="tx1"/>
                </a:solidFill>
                <a:latin typeface="微软雅黑" panose="020B0503020204020204" charset="-122"/>
                <a:ea typeface="微软雅黑" panose="020B0503020204020204" charset="-122"/>
                <a:cs typeface="微软雅黑" panose="020B0503020204020204" charset="-122"/>
              </a:rPr>
              <a:t>2</a:t>
            </a:r>
            <a:r>
              <a:rPr lang="zh-CN" altLang="zh-CN" b="1">
                <a:solidFill>
                  <a:schemeClr val="tx1"/>
                </a:solidFill>
                <a:latin typeface="微软雅黑" panose="020B0503020204020204" charset="-122"/>
                <a:ea typeface="微软雅黑" panose="020B0503020204020204" charset="-122"/>
                <a:cs typeface="微软雅黑" panose="020B0503020204020204" charset="-122"/>
              </a:rPr>
              <a:t>、支委的工作量无法体现；</a:t>
            </a:r>
          </a:p>
          <a:p>
            <a:pPr>
              <a:lnSpc>
                <a:spcPct val="150000"/>
              </a:lnSpc>
            </a:pPr>
            <a:r>
              <a:rPr lang="zh-CN" altLang="zh-CN" b="1">
                <a:solidFill>
                  <a:schemeClr val="tx1"/>
                </a:solidFill>
                <a:latin typeface="微软雅黑" panose="020B0503020204020204" charset="-122"/>
                <a:ea typeface="微软雅黑" panose="020B0503020204020204" charset="-122"/>
                <a:cs typeface="微软雅黑" panose="020B0503020204020204" charset="-122"/>
              </a:rPr>
              <a:t>    </a:t>
            </a:r>
            <a:r>
              <a:rPr lang="en-US" altLang="zh-CN" b="1">
                <a:solidFill>
                  <a:schemeClr val="tx1"/>
                </a:solidFill>
                <a:latin typeface="微软雅黑" panose="020B0503020204020204" charset="-122"/>
                <a:ea typeface="微软雅黑" panose="020B0503020204020204" charset="-122"/>
                <a:cs typeface="微软雅黑" panose="020B0503020204020204" charset="-122"/>
              </a:rPr>
              <a:t>3</a:t>
            </a:r>
            <a:r>
              <a:rPr lang="zh-CN" altLang="en-US" b="1">
                <a:solidFill>
                  <a:schemeClr val="tx1"/>
                </a:solidFill>
                <a:latin typeface="微软雅黑" panose="020B0503020204020204" charset="-122"/>
                <a:ea typeface="微软雅黑" panose="020B0503020204020204" charset="-122"/>
                <a:cs typeface="微软雅黑" panose="020B0503020204020204" charset="-122"/>
              </a:rPr>
              <a:t>、一方面经费不足，另一方面经费使用困难；</a:t>
            </a:r>
          </a:p>
          <a:p>
            <a:pPr>
              <a:lnSpc>
                <a:spcPct val="150000"/>
              </a:lnSpc>
            </a:pPr>
            <a:r>
              <a:rPr lang="zh-CN" altLang="en-US" b="1">
                <a:solidFill>
                  <a:schemeClr val="tx1"/>
                </a:solidFill>
                <a:latin typeface="微软雅黑" panose="020B0503020204020204" charset="-122"/>
                <a:ea typeface="微软雅黑" panose="020B0503020204020204" charset="-122"/>
                <a:cs typeface="微软雅黑" panose="020B0503020204020204" charset="-122"/>
              </a:rPr>
              <a:t>    </a:t>
            </a:r>
            <a:r>
              <a:rPr lang="en-US" altLang="zh-CN" b="1">
                <a:solidFill>
                  <a:schemeClr val="tx1"/>
                </a:solidFill>
                <a:latin typeface="微软雅黑" panose="020B0503020204020204" charset="-122"/>
                <a:ea typeface="微软雅黑" panose="020B0503020204020204" charset="-122"/>
                <a:cs typeface="微软雅黑" panose="020B0503020204020204" charset="-122"/>
              </a:rPr>
              <a:t>4</a:t>
            </a:r>
            <a:r>
              <a:rPr lang="zh-CN" altLang="en-US" b="1">
                <a:solidFill>
                  <a:schemeClr val="tx1"/>
                </a:solidFill>
                <a:latin typeface="微软雅黑" panose="020B0503020204020204" charset="-122"/>
                <a:ea typeface="微软雅黑" panose="020B0503020204020204" charset="-122"/>
                <a:cs typeface="微软雅黑" panose="020B0503020204020204" charset="-122"/>
              </a:rPr>
              <a:t>、党务工作者职业发展有瓶颈。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976" y="2444411"/>
            <a:ext cx="11161240" cy="4080933"/>
          </a:xfrm>
          <a:prstGeom prst="rect">
            <a:avLst/>
          </a:prstGeom>
          <a:solidFill>
            <a:schemeClr val="bg1">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00156" y="2162285"/>
            <a:ext cx="7992888" cy="5642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06715" y="835660"/>
            <a:ext cx="5780405" cy="1424940"/>
          </a:xfrm>
          <a:prstGeom prst="rect">
            <a:avLst/>
          </a:prstGeom>
        </p:spPr>
      </p:pic>
      <p:sp>
        <p:nvSpPr>
          <p:cNvPr id="2" name="矩形 1"/>
          <p:cNvSpPr/>
          <p:nvPr/>
        </p:nvSpPr>
        <p:spPr>
          <a:xfrm>
            <a:off x="5293960" y="2182801"/>
            <a:ext cx="1605280" cy="521970"/>
          </a:xfrm>
          <a:prstGeom prst="rect">
            <a:avLst/>
          </a:prstGeom>
        </p:spPr>
        <p:txBody>
          <a:bodyPr wrap="none">
            <a:spAutoFit/>
          </a:bodyPr>
          <a:lstStyle/>
          <a:p>
            <a:pPr lvl="0" algn="ctr"/>
            <a:r>
              <a:rPr lang="zh-CN" altLang="en-US" sz="2800" b="1" kern="0" dirty="0">
                <a:solidFill>
                  <a:schemeClr val="bg1"/>
                </a:solidFill>
                <a:ea typeface="微软雅黑" panose="020B0503020204020204" charset="-122"/>
              </a:rPr>
              <a:t>调研成果</a:t>
            </a:r>
          </a:p>
        </p:txBody>
      </p:sp>
      <p:sp>
        <p:nvSpPr>
          <p:cNvPr id="13" name="TextBox 4"/>
          <p:cNvSpPr txBox="1"/>
          <p:nvPr/>
        </p:nvSpPr>
        <p:spPr>
          <a:xfrm>
            <a:off x="1438047" y="347333"/>
            <a:ext cx="3383280" cy="521970"/>
          </a:xfrm>
          <a:prstGeom prst="rect">
            <a:avLst/>
          </a:prstGeom>
          <a:noFill/>
        </p:spPr>
        <p:txBody>
          <a:bodyPr wrap="none" lIns="91440" tIns="45720" rIns="91440" bIns="45720" rtlCol="0">
            <a:spAutoFit/>
          </a:bodyPr>
          <a:lstStyle/>
          <a:p>
            <a:r>
              <a:rPr lang="zh-CN" altLang="en-US" sz="28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四、调研形成的成果</a:t>
            </a:r>
          </a:p>
        </p:txBody>
      </p:sp>
      <p:grpSp>
        <p:nvGrpSpPr>
          <p:cNvPr id="5" name="组合 4"/>
          <p:cNvGrpSpPr/>
          <p:nvPr/>
        </p:nvGrpSpPr>
        <p:grpSpPr>
          <a:xfrm>
            <a:off x="1200056" y="3140462"/>
            <a:ext cx="629150" cy="629649"/>
            <a:chOff x="1271464" y="3356991"/>
            <a:chExt cx="798786" cy="799419"/>
          </a:xfrm>
        </p:grpSpPr>
        <p:sp>
          <p:nvSpPr>
            <p:cNvPr id="14" name="椭圆 9"/>
            <p:cNvSpPr>
              <a:spLocks noChangeArrowheads="1"/>
            </p:cNvSpPr>
            <p:nvPr/>
          </p:nvSpPr>
          <p:spPr bwMode="auto">
            <a:xfrm>
              <a:off x="1271464" y="3356991"/>
              <a:ext cx="798786" cy="799419"/>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a:lnSpc>
                  <a:spcPct val="100000"/>
                </a:lnSpc>
                <a:spcBef>
                  <a:spcPct val="0"/>
                </a:spcBef>
                <a:buNone/>
              </a:pPr>
              <a:endParaRPr lang="zh-CN" altLang="en-US" sz="1800">
                <a:solidFill>
                  <a:srgbClr val="C00000"/>
                </a:solidFill>
              </a:endParaRPr>
            </a:p>
          </p:txBody>
        </p:sp>
        <p:sp>
          <p:nvSpPr>
            <p:cNvPr id="15" name="Freeform 5"/>
            <p:cNvSpPr/>
            <p:nvPr/>
          </p:nvSpPr>
          <p:spPr bwMode="auto">
            <a:xfrm>
              <a:off x="1418485" y="3501008"/>
              <a:ext cx="558116" cy="487723"/>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91440" tIns="45720" rIns="91440" bIns="45720" numCol="1" anchor="t" anchorCtr="0" compatLnSpc="1"/>
            <a:lstStyle/>
            <a:p>
              <a:pPr defTabSz="1219200"/>
              <a:endParaRPr lang="zh-CN" altLang="en-US" sz="1350">
                <a:solidFill>
                  <a:srgbClr val="C00000"/>
                </a:solidFill>
                <a:latin typeface="Ping Hei"/>
                <a:ea typeface="方正兰亭超细黑简体" panose="02000000000000000000" charset="-122"/>
              </a:endParaRPr>
            </a:p>
          </p:txBody>
        </p:sp>
      </p:grpSp>
      <p:sp>
        <p:nvSpPr>
          <p:cNvPr id="16" name="文本框 3"/>
          <p:cNvSpPr txBox="1"/>
          <p:nvPr/>
        </p:nvSpPr>
        <p:spPr>
          <a:xfrm>
            <a:off x="2100156" y="2760852"/>
            <a:ext cx="9511754" cy="1938020"/>
          </a:xfrm>
          <a:prstGeom prst="rect">
            <a:avLst/>
          </a:prstGeom>
          <a:noFill/>
        </p:spPr>
        <p:txBody>
          <a:bodyPr wrap="square" rtlCol="0">
            <a:spAutoFit/>
          </a:bodyPr>
          <a:lstStyle/>
          <a:p>
            <a:pPr>
              <a:lnSpc>
                <a:spcPct val="150000"/>
              </a:lnSpc>
            </a:pPr>
            <a:r>
              <a:rPr lang="en-US" sz="1600" dirty="0">
                <a:latin typeface="微软雅黑" panose="020B0503020204020204" charset="-122"/>
                <a:ea typeface="微软雅黑" panose="020B0503020204020204" charset="-122"/>
              </a:rPr>
              <a:t>       </a:t>
            </a:r>
            <a:r>
              <a:rPr sz="2000" b="1" dirty="0">
                <a:solidFill>
                  <a:srgbClr val="C00000"/>
                </a:solidFill>
                <a:latin typeface="微软雅黑" panose="020B0503020204020204" charset="-122"/>
                <a:ea typeface="微软雅黑" panose="020B0503020204020204" charset="-122"/>
              </a:rPr>
              <a:t>通过调研，学院党委进一步了解和掌握了广大师生对学院党组织建设的整体评价。</a:t>
            </a:r>
            <a:r>
              <a:rPr sz="2000" dirty="0">
                <a:latin typeface="微软雅黑" panose="020B0503020204020204" charset="-122"/>
                <a:ea typeface="微软雅黑" panose="020B0503020204020204" charset="-122"/>
              </a:rPr>
              <a:t>广大师生对党组织在学院发展中的政治引领、管理核心、服务先锋作用信心满满，期待也很高，这是我们当前及今后不断深化党建工作，自我革新、优化建设的</a:t>
            </a:r>
            <a:r>
              <a:rPr sz="2000" dirty="0">
                <a:solidFill>
                  <a:srgbClr val="C00000"/>
                </a:solidFill>
                <a:latin typeface="微软雅黑" panose="020B0503020204020204" charset="-122"/>
                <a:ea typeface="微软雅黑" panose="020B0503020204020204" charset="-122"/>
              </a:rPr>
              <a:t>优良基础</a:t>
            </a:r>
            <a:r>
              <a:rPr sz="2000" dirty="0">
                <a:latin typeface="微软雅黑" panose="020B0503020204020204" charset="-122"/>
                <a:ea typeface="微软雅黑" panose="020B0503020204020204" charset="-122"/>
              </a:rPr>
              <a:t>。</a:t>
            </a:r>
          </a:p>
        </p:txBody>
      </p:sp>
      <p:sp>
        <p:nvSpPr>
          <p:cNvPr id="17" name="文本框 3"/>
          <p:cNvSpPr txBox="1"/>
          <p:nvPr/>
        </p:nvSpPr>
        <p:spPr>
          <a:xfrm>
            <a:off x="2130001" y="4641676"/>
            <a:ext cx="9511754" cy="1476375"/>
          </a:xfrm>
          <a:prstGeom prst="rect">
            <a:avLst/>
          </a:prstGeom>
          <a:noFill/>
        </p:spPr>
        <p:txBody>
          <a:bodyPr wrap="square" rtlCol="0">
            <a:spAutoFit/>
          </a:bodyPr>
          <a:lstStyle/>
          <a:p>
            <a:pPr>
              <a:lnSpc>
                <a:spcPct val="150000"/>
              </a:lnSpc>
            </a:pPr>
            <a:r>
              <a:rPr lang="en-US" sz="1600" dirty="0">
                <a:latin typeface="微软雅黑" panose="020B0503020204020204" charset="-122"/>
                <a:ea typeface="微软雅黑" panose="020B0503020204020204" charset="-122"/>
              </a:rPr>
              <a:t>     </a:t>
            </a:r>
            <a:r>
              <a:rPr lang="en-US" sz="1600" dirty="0">
                <a:solidFill>
                  <a:srgbClr val="C00000"/>
                </a:solidFill>
                <a:latin typeface="微软雅黑" panose="020B0503020204020204" charset="-122"/>
                <a:ea typeface="微软雅黑" panose="020B0503020204020204" charset="-122"/>
              </a:rPr>
              <a:t> </a:t>
            </a:r>
            <a:r>
              <a:rPr sz="2000" b="1" dirty="0">
                <a:solidFill>
                  <a:srgbClr val="C00000"/>
                </a:solidFill>
                <a:latin typeface="微软雅黑" panose="020B0503020204020204" charset="-122"/>
                <a:ea typeface="微软雅黑" panose="020B0503020204020204" charset="-122"/>
              </a:rPr>
              <a:t>通过调研，学院党委进一步掌握和明晰了广大师生对学院发展中肯建议。</a:t>
            </a:r>
            <a:r>
              <a:rPr sz="2000" dirty="0">
                <a:latin typeface="微软雅黑" panose="020B0503020204020204" charset="-122"/>
                <a:ea typeface="微软雅黑" panose="020B0503020204020204" charset="-122"/>
              </a:rPr>
              <a:t>为学院发展积极建言献策，这也是我们当前及今后进一步改进工作机制和流程，不断创新、务实协作的</a:t>
            </a:r>
            <a:r>
              <a:rPr sz="2000" dirty="0">
                <a:solidFill>
                  <a:srgbClr val="C00000"/>
                </a:solidFill>
                <a:latin typeface="微软雅黑" panose="020B0503020204020204" charset="-122"/>
                <a:ea typeface="微软雅黑" panose="020B0503020204020204" charset="-122"/>
              </a:rPr>
              <a:t>不懈动力</a:t>
            </a:r>
            <a:r>
              <a:rPr sz="2000" dirty="0">
                <a:latin typeface="微软雅黑" panose="020B0503020204020204" charset="-122"/>
                <a:ea typeface="微软雅黑" panose="020B0503020204020204" charset="-122"/>
              </a:rPr>
              <a:t>。</a:t>
            </a:r>
          </a:p>
        </p:txBody>
      </p:sp>
      <p:grpSp>
        <p:nvGrpSpPr>
          <p:cNvPr id="18" name="组合 17"/>
          <p:cNvGrpSpPr/>
          <p:nvPr/>
        </p:nvGrpSpPr>
        <p:grpSpPr>
          <a:xfrm>
            <a:off x="1200056" y="5043399"/>
            <a:ext cx="629150" cy="629649"/>
            <a:chOff x="1271464" y="3356991"/>
            <a:chExt cx="798786" cy="799419"/>
          </a:xfrm>
        </p:grpSpPr>
        <p:sp>
          <p:nvSpPr>
            <p:cNvPr id="19" name="椭圆 9"/>
            <p:cNvSpPr>
              <a:spLocks noChangeArrowheads="1"/>
            </p:cNvSpPr>
            <p:nvPr/>
          </p:nvSpPr>
          <p:spPr bwMode="auto">
            <a:xfrm>
              <a:off x="1271464" y="3356991"/>
              <a:ext cx="798786" cy="799419"/>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a:lnSpc>
                  <a:spcPct val="100000"/>
                </a:lnSpc>
                <a:spcBef>
                  <a:spcPct val="0"/>
                </a:spcBef>
                <a:buNone/>
              </a:pPr>
              <a:endParaRPr lang="zh-CN" altLang="en-US" sz="1800">
                <a:solidFill>
                  <a:srgbClr val="C00000"/>
                </a:solidFill>
              </a:endParaRPr>
            </a:p>
          </p:txBody>
        </p:sp>
        <p:sp>
          <p:nvSpPr>
            <p:cNvPr id="20" name="Freeform 5"/>
            <p:cNvSpPr/>
            <p:nvPr/>
          </p:nvSpPr>
          <p:spPr bwMode="auto">
            <a:xfrm>
              <a:off x="1418485" y="3501008"/>
              <a:ext cx="558116" cy="487723"/>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91440" tIns="45720" rIns="91440" bIns="45720" numCol="1" anchor="t" anchorCtr="0" compatLnSpc="1"/>
            <a:lstStyle/>
            <a:p>
              <a:pPr defTabSz="1219200"/>
              <a:endParaRPr lang="zh-CN" altLang="en-US" sz="1350">
                <a:solidFill>
                  <a:srgbClr val="C00000"/>
                </a:solidFill>
                <a:latin typeface="Ping Hei"/>
                <a:ea typeface="方正兰亭超细黑简体" panose="02000000000000000000"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椭圆 12"/>
          <p:cNvSpPr>
            <a:spLocks noChangeArrowheads="1"/>
          </p:cNvSpPr>
          <p:nvPr/>
        </p:nvSpPr>
        <p:spPr bwMode="auto">
          <a:xfrm>
            <a:off x="2757888" y="887088"/>
            <a:ext cx="5903196" cy="5904889"/>
          </a:xfrm>
          <a:prstGeom prst="ellipse">
            <a:avLst/>
          </a:prstGeom>
          <a:noFill/>
          <a:ln w="38100" cmpd="sng">
            <a:solidFill>
              <a:srgbClr val="08A810"/>
            </a:solidFill>
            <a:prstDash val="sysDot"/>
            <a:round/>
          </a:ln>
          <a:extLst>
            <a:ext uri="{909E8E84-426E-40DD-AFC4-6F175D3DCCD1}">
              <a14:hiddenFill xmlns:a14="http://schemas.microsoft.com/office/drawing/2010/main">
                <a:solidFill>
                  <a:srgbClr val="FFFFFF"/>
                </a:solidFill>
              </a14:hiddenFill>
            </a:ext>
          </a:extLst>
        </p:spPr>
        <p:txBody>
          <a:bodyPr lIns="121857" tIns="60928" rIns="121857" bIns="60928"/>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77" name="TextBox 76"/>
          <p:cNvSpPr txBox="1"/>
          <p:nvPr/>
        </p:nvSpPr>
        <p:spPr>
          <a:xfrm rot="1320000">
            <a:off x="1153851" y="1512620"/>
            <a:ext cx="2320140" cy="1269365"/>
          </a:xfrm>
          <a:prstGeom prst="rect">
            <a:avLst/>
          </a:prstGeom>
          <a:noFill/>
        </p:spPr>
        <p:txBody>
          <a:bodyPr wrap="square" lIns="121868" tIns="60934" rIns="121868" bIns="60934" rtlCol="0">
            <a:spAutoFit/>
          </a:bodyPr>
          <a:lstStyle/>
          <a:p>
            <a:r>
              <a:rPr lang="zh-CN" altLang="en-US" sz="1865" dirty="0">
                <a:solidFill>
                  <a:schemeClr val="tx1">
                    <a:lumMod val="65000"/>
                    <a:lumOff val="35000"/>
                  </a:schemeClr>
                </a:solidFill>
                <a:latin typeface="微软雅黑" panose="020B0503020204020204" charset="-122"/>
                <a:ea typeface="微软雅黑" panose="020B0503020204020204" charset="-122"/>
              </a:rPr>
              <a:t>（1）名家</a:t>
            </a:r>
            <a:r>
              <a:rPr lang="zh-CN" altLang="en-US" sz="1865" dirty="0">
                <a:solidFill>
                  <a:schemeClr val="accent6"/>
                </a:solidFill>
                <a:latin typeface="微软雅黑" panose="020B0503020204020204" charset="-122"/>
                <a:ea typeface="微软雅黑" panose="020B0503020204020204" charset="-122"/>
              </a:rPr>
              <a:t>大讲堂</a:t>
            </a:r>
            <a:endParaRPr lang="zh-CN" altLang="en-US" sz="1865" dirty="0">
              <a:solidFill>
                <a:schemeClr val="tx1">
                  <a:lumMod val="65000"/>
                  <a:lumOff val="35000"/>
                </a:schemeClr>
              </a:solidFill>
              <a:latin typeface="微软雅黑" panose="020B0503020204020204" charset="-122"/>
              <a:ea typeface="微软雅黑" panose="020B0503020204020204" charset="-122"/>
            </a:endParaRPr>
          </a:p>
          <a:p>
            <a:r>
              <a:rPr lang="zh-CN" altLang="en-US" sz="1865" dirty="0">
                <a:solidFill>
                  <a:schemeClr val="tx1">
                    <a:lumMod val="65000"/>
                    <a:lumOff val="35000"/>
                  </a:schemeClr>
                </a:solidFill>
                <a:latin typeface="微软雅黑" panose="020B0503020204020204" charset="-122"/>
                <a:ea typeface="微软雅黑" panose="020B0503020204020204" charset="-122"/>
              </a:rPr>
              <a:t>（2）书记</a:t>
            </a:r>
            <a:r>
              <a:rPr lang="zh-CN" altLang="en-US" sz="1865" dirty="0">
                <a:solidFill>
                  <a:schemeClr val="accent6"/>
                </a:solidFill>
                <a:latin typeface="微软雅黑" panose="020B0503020204020204" charset="-122"/>
                <a:ea typeface="微软雅黑" panose="020B0503020204020204" charset="-122"/>
              </a:rPr>
              <a:t>微课堂</a:t>
            </a:r>
            <a:endParaRPr lang="zh-CN" altLang="en-US" sz="1865" dirty="0">
              <a:solidFill>
                <a:schemeClr val="tx1">
                  <a:lumMod val="65000"/>
                  <a:lumOff val="35000"/>
                </a:schemeClr>
              </a:solidFill>
              <a:latin typeface="微软雅黑" panose="020B0503020204020204" charset="-122"/>
              <a:ea typeface="微软雅黑" panose="020B0503020204020204" charset="-122"/>
            </a:endParaRPr>
          </a:p>
          <a:p>
            <a:r>
              <a:rPr lang="zh-CN" altLang="en-US" sz="1865" dirty="0">
                <a:solidFill>
                  <a:schemeClr val="tx1">
                    <a:lumMod val="65000"/>
                    <a:lumOff val="35000"/>
                  </a:schemeClr>
                </a:solidFill>
                <a:latin typeface="微软雅黑" panose="020B0503020204020204" charset="-122"/>
                <a:ea typeface="微软雅黑" panose="020B0503020204020204" charset="-122"/>
              </a:rPr>
              <a:t>（3）先锋</a:t>
            </a:r>
            <a:r>
              <a:rPr lang="zh-CN" altLang="en-US" sz="1865" dirty="0">
                <a:solidFill>
                  <a:schemeClr val="accent6"/>
                </a:solidFill>
                <a:latin typeface="微软雅黑" panose="020B0503020204020204" charset="-122"/>
                <a:ea typeface="微软雅黑" panose="020B0503020204020204" charset="-122"/>
              </a:rPr>
              <a:t>分享堂</a:t>
            </a:r>
            <a:endParaRPr lang="zh-CN" altLang="en-US" sz="1865" dirty="0">
              <a:solidFill>
                <a:schemeClr val="tx1">
                  <a:lumMod val="65000"/>
                  <a:lumOff val="35000"/>
                </a:schemeClr>
              </a:solidFill>
              <a:latin typeface="微软雅黑" panose="020B0503020204020204" charset="-122"/>
              <a:ea typeface="微软雅黑" panose="020B0503020204020204" charset="-122"/>
            </a:endParaRPr>
          </a:p>
          <a:p>
            <a:r>
              <a:rPr lang="zh-CN" altLang="en-US" sz="1865" dirty="0">
                <a:solidFill>
                  <a:schemeClr val="tx1">
                    <a:lumMod val="65000"/>
                    <a:lumOff val="35000"/>
                  </a:schemeClr>
                </a:solidFill>
                <a:latin typeface="微软雅黑" panose="020B0503020204020204" charset="-122"/>
                <a:ea typeface="微软雅黑" panose="020B0503020204020204" charset="-122"/>
              </a:rPr>
              <a:t>（4）党员</a:t>
            </a:r>
            <a:r>
              <a:rPr lang="zh-CN" altLang="en-US" sz="1865" dirty="0">
                <a:solidFill>
                  <a:schemeClr val="accent6"/>
                </a:solidFill>
                <a:latin typeface="微软雅黑" panose="020B0503020204020204" charset="-122"/>
                <a:ea typeface="微软雅黑" panose="020B0503020204020204" charset="-122"/>
              </a:rPr>
              <a:t>E学堂</a:t>
            </a:r>
            <a:endParaRPr lang="zh-CN" altLang="en-US" sz="1865" dirty="0">
              <a:solidFill>
                <a:schemeClr val="tx1">
                  <a:lumMod val="65000"/>
                  <a:lumOff val="35000"/>
                </a:schemeClr>
              </a:solidFill>
              <a:latin typeface="微软雅黑" panose="020B0503020204020204" charset="-122"/>
              <a:ea typeface="微软雅黑" panose="020B0503020204020204" charset="-122"/>
            </a:endParaRPr>
          </a:p>
        </p:txBody>
      </p:sp>
      <p:grpSp>
        <p:nvGrpSpPr>
          <p:cNvPr id="97" name="组合 96"/>
          <p:cNvGrpSpPr/>
          <p:nvPr/>
        </p:nvGrpSpPr>
        <p:grpSpPr>
          <a:xfrm>
            <a:off x="4918860" y="1125194"/>
            <a:ext cx="3533930" cy="3320315"/>
            <a:chOff x="7336845" y="1472423"/>
            <a:chExt cx="2182597" cy="2050388"/>
          </a:xfrm>
        </p:grpSpPr>
        <p:pic>
          <p:nvPicPr>
            <p:cNvPr id="98" name="图片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6845" y="1472423"/>
              <a:ext cx="2182597" cy="2050388"/>
            </a:xfrm>
            <a:prstGeom prst="rect">
              <a:avLst/>
            </a:prstGeom>
          </p:spPr>
        </p:pic>
        <p:sp>
          <p:nvSpPr>
            <p:cNvPr id="99" name="椭圆 98"/>
            <p:cNvSpPr/>
            <p:nvPr/>
          </p:nvSpPr>
          <p:spPr bwMode="auto">
            <a:xfrm>
              <a:off x="8067053" y="1892977"/>
              <a:ext cx="1041180" cy="1040858"/>
            </a:xfrm>
            <a:prstGeom prst="ellipse">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62491" tIns="81245" rIns="162491" bIns="81245" numCol="1" rtlCol="0" anchor="t" anchorCtr="0" compatLnSpc="1"/>
            <a:lstStyle/>
            <a:p>
              <a:pPr defTabSz="913765"/>
              <a:endParaRPr lang="zh-CN" altLang="en-US" sz="3200">
                <a:solidFill>
                  <a:schemeClr val="bg1"/>
                </a:solidFill>
                <a:latin typeface="Arial" panose="020B0604020202020204" pitchFamily="34" charset="0"/>
                <a:ea typeface="微软雅黑" panose="020B0503020204020204" charset="-122"/>
              </a:endParaRPr>
            </a:p>
          </p:txBody>
        </p:sp>
      </p:grpSp>
      <p:sp>
        <p:nvSpPr>
          <p:cNvPr id="100" name="TextBox 25"/>
          <p:cNvSpPr txBox="1">
            <a:spLocks noChangeArrowheads="1"/>
          </p:cNvSpPr>
          <p:nvPr/>
        </p:nvSpPr>
        <p:spPr bwMode="auto">
          <a:xfrm>
            <a:off x="6254491" y="2135974"/>
            <a:ext cx="1604010" cy="94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7" tIns="60928" rIns="121857" bIns="6092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335" dirty="0">
                <a:solidFill>
                  <a:srgbClr val="F8F8F8"/>
                </a:solidFill>
                <a:latin typeface="微软雅黑" panose="020B0503020204020204" charset="-122"/>
                <a:ea typeface="微软雅黑" panose="020B0503020204020204" charset="-122"/>
              </a:rPr>
              <a:t>02</a:t>
            </a:r>
            <a:endParaRPr lang="zh-CN" altLang="en-US" sz="1335" dirty="0">
              <a:solidFill>
                <a:srgbClr val="F8F8F8"/>
              </a:solidFill>
              <a:latin typeface="微软雅黑" panose="020B0503020204020204" charset="-122"/>
              <a:ea typeface="微软雅黑" panose="020B0503020204020204" charset="-122"/>
            </a:endParaRPr>
          </a:p>
          <a:p>
            <a:pPr algn="ctr" eaLnBrk="1" hangingPunct="1"/>
            <a:r>
              <a:rPr lang="zh-CN" altLang="en-US" sz="1335" dirty="0">
                <a:solidFill>
                  <a:srgbClr val="F8F8F8"/>
                </a:solidFill>
                <a:latin typeface="微软雅黑" panose="020B0503020204020204" charset="-122"/>
                <a:ea typeface="微软雅黑" panose="020B0503020204020204" charset="-122"/>
              </a:rPr>
              <a:t>开展4个“抓”</a:t>
            </a:r>
          </a:p>
          <a:p>
            <a:pPr algn="ctr" eaLnBrk="1" hangingPunct="1"/>
            <a:r>
              <a:rPr lang="zh-CN" altLang="en-US" sz="1335" dirty="0">
                <a:solidFill>
                  <a:srgbClr val="F8F8F8"/>
                </a:solidFill>
                <a:latin typeface="微软雅黑" panose="020B0503020204020204" charset="-122"/>
                <a:ea typeface="微软雅黑" panose="020B0503020204020204" charset="-122"/>
              </a:rPr>
              <a:t>推进</a:t>
            </a:r>
          </a:p>
          <a:p>
            <a:pPr algn="ctr" eaLnBrk="1" hangingPunct="1"/>
            <a:r>
              <a:rPr lang="zh-CN" altLang="en-US" sz="1335" dirty="0">
                <a:solidFill>
                  <a:srgbClr val="F8F8F8"/>
                </a:solidFill>
                <a:latin typeface="微软雅黑" panose="020B0503020204020204" charset="-122"/>
                <a:ea typeface="微软雅黑" panose="020B0503020204020204" charset="-122"/>
              </a:rPr>
              <a:t>“强基固本工程”</a:t>
            </a:r>
          </a:p>
        </p:txBody>
      </p:sp>
      <p:grpSp>
        <p:nvGrpSpPr>
          <p:cNvPr id="101" name="组合 100"/>
          <p:cNvGrpSpPr/>
          <p:nvPr/>
        </p:nvGrpSpPr>
        <p:grpSpPr>
          <a:xfrm>
            <a:off x="2512496" y="3526143"/>
            <a:ext cx="3533930" cy="3320315"/>
            <a:chOff x="7336845" y="1472423"/>
            <a:chExt cx="2182597" cy="2050388"/>
          </a:xfrm>
        </p:grpSpPr>
        <p:pic>
          <p:nvPicPr>
            <p:cNvPr id="102"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6845" y="1472423"/>
              <a:ext cx="2182597" cy="2050388"/>
            </a:xfrm>
            <a:prstGeom prst="rect">
              <a:avLst/>
            </a:prstGeom>
          </p:spPr>
        </p:pic>
        <p:sp>
          <p:nvSpPr>
            <p:cNvPr id="103" name="椭圆 102"/>
            <p:cNvSpPr/>
            <p:nvPr/>
          </p:nvSpPr>
          <p:spPr bwMode="auto">
            <a:xfrm>
              <a:off x="8067053" y="1892977"/>
              <a:ext cx="1041180" cy="104085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62491" tIns="81245" rIns="162491" bIns="81245" numCol="1" rtlCol="0" anchor="t" anchorCtr="0" compatLnSpc="1"/>
            <a:lstStyle/>
            <a:p>
              <a:pPr defTabSz="913765"/>
              <a:endParaRPr lang="zh-CN" altLang="en-US" sz="3200">
                <a:solidFill>
                  <a:schemeClr val="bg1"/>
                </a:solidFill>
                <a:latin typeface="Arial" panose="020B0604020202020204" pitchFamily="34" charset="0"/>
                <a:ea typeface="微软雅黑" panose="020B0503020204020204" charset="-122"/>
              </a:endParaRPr>
            </a:p>
          </p:txBody>
        </p:sp>
      </p:grpSp>
      <p:sp>
        <p:nvSpPr>
          <p:cNvPr id="104" name="TextBox 93"/>
          <p:cNvSpPr txBox="1">
            <a:spLocks noChangeArrowheads="1"/>
          </p:cNvSpPr>
          <p:nvPr/>
        </p:nvSpPr>
        <p:spPr bwMode="auto">
          <a:xfrm>
            <a:off x="3735707" y="4653899"/>
            <a:ext cx="1604010" cy="94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7" tIns="60928" rIns="121857" bIns="6092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335" dirty="0">
                <a:solidFill>
                  <a:srgbClr val="F8F8F8"/>
                </a:solidFill>
                <a:latin typeface="微软雅黑" panose="020B0503020204020204" charset="-122"/>
                <a:ea typeface="微软雅黑" panose="020B0503020204020204" charset="-122"/>
                <a:sym typeface="+mn-ea"/>
              </a:rPr>
              <a:t>03</a:t>
            </a:r>
            <a:endParaRPr lang="zh-CN" altLang="en-US" sz="1335" dirty="0">
              <a:solidFill>
                <a:srgbClr val="F8F8F8"/>
              </a:solidFill>
              <a:latin typeface="微软雅黑" panose="020B0503020204020204" charset="-122"/>
              <a:ea typeface="微软雅黑" panose="020B0503020204020204" charset="-122"/>
            </a:endParaRPr>
          </a:p>
          <a:p>
            <a:pPr algn="ctr" eaLnBrk="1" hangingPunct="1"/>
            <a:r>
              <a:rPr lang="zh-CN" altLang="en-US" sz="1335" dirty="0">
                <a:solidFill>
                  <a:srgbClr val="F8F8F8"/>
                </a:solidFill>
                <a:latin typeface="微软雅黑" panose="020B0503020204020204" charset="-122"/>
                <a:ea typeface="微软雅黑" panose="020B0503020204020204" charset="-122"/>
                <a:sym typeface="+mn-ea"/>
              </a:rPr>
              <a:t>增强4个“力”</a:t>
            </a:r>
            <a:endParaRPr lang="zh-CN" altLang="en-US" sz="1335" dirty="0">
              <a:solidFill>
                <a:srgbClr val="F8F8F8"/>
              </a:solidFill>
              <a:latin typeface="微软雅黑" panose="020B0503020204020204" charset="-122"/>
              <a:ea typeface="微软雅黑" panose="020B0503020204020204" charset="-122"/>
            </a:endParaRPr>
          </a:p>
          <a:p>
            <a:pPr algn="ctr" eaLnBrk="1" hangingPunct="1"/>
            <a:r>
              <a:rPr lang="zh-CN" altLang="en-US" sz="1335" dirty="0">
                <a:solidFill>
                  <a:srgbClr val="F8F8F8"/>
                </a:solidFill>
                <a:latin typeface="微软雅黑" panose="020B0503020204020204" charset="-122"/>
                <a:ea typeface="微软雅黑" panose="020B0503020204020204" charset="-122"/>
                <a:sym typeface="+mn-ea"/>
              </a:rPr>
              <a:t>开展</a:t>
            </a:r>
            <a:endParaRPr lang="zh-CN" altLang="en-US" sz="1335" dirty="0">
              <a:solidFill>
                <a:srgbClr val="F8F8F8"/>
              </a:solidFill>
              <a:latin typeface="微软雅黑" panose="020B0503020204020204" charset="-122"/>
              <a:ea typeface="微软雅黑" panose="020B0503020204020204" charset="-122"/>
            </a:endParaRPr>
          </a:p>
          <a:p>
            <a:pPr algn="ctr" eaLnBrk="1" hangingPunct="1"/>
            <a:r>
              <a:rPr lang="zh-CN" altLang="en-US" sz="1335" dirty="0">
                <a:solidFill>
                  <a:srgbClr val="F8F8F8"/>
                </a:solidFill>
                <a:latin typeface="微软雅黑" panose="020B0503020204020204" charset="-122"/>
                <a:ea typeface="微软雅黑" panose="020B0503020204020204" charset="-122"/>
                <a:sym typeface="+mn-ea"/>
              </a:rPr>
              <a:t>“使命践行工程”</a:t>
            </a:r>
            <a:endParaRPr lang="zh-CN" altLang="en-US" sz="1335" dirty="0">
              <a:solidFill>
                <a:srgbClr val="F8F8F8"/>
              </a:solidFill>
              <a:latin typeface="微软雅黑" panose="020B0503020204020204" charset="-122"/>
              <a:ea typeface="微软雅黑" panose="020B0503020204020204" charset="-122"/>
            </a:endParaRPr>
          </a:p>
        </p:txBody>
      </p:sp>
      <p:grpSp>
        <p:nvGrpSpPr>
          <p:cNvPr id="105" name="组合 104"/>
          <p:cNvGrpSpPr/>
          <p:nvPr/>
        </p:nvGrpSpPr>
        <p:grpSpPr>
          <a:xfrm>
            <a:off x="4955806" y="3449975"/>
            <a:ext cx="3533930" cy="3320315"/>
            <a:chOff x="7336845" y="1472423"/>
            <a:chExt cx="2182597" cy="2050388"/>
          </a:xfrm>
        </p:grpSpPr>
        <p:pic>
          <p:nvPicPr>
            <p:cNvPr id="106" name="图片 1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6845" y="1472423"/>
              <a:ext cx="2182597" cy="2050388"/>
            </a:xfrm>
            <a:prstGeom prst="rect">
              <a:avLst/>
            </a:prstGeom>
          </p:spPr>
        </p:pic>
        <p:sp>
          <p:nvSpPr>
            <p:cNvPr id="107" name="椭圆 106"/>
            <p:cNvSpPr/>
            <p:nvPr/>
          </p:nvSpPr>
          <p:spPr bwMode="auto">
            <a:xfrm>
              <a:off x="8067053" y="1892977"/>
              <a:ext cx="1041180" cy="1040858"/>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62491" tIns="81245" rIns="162491" bIns="81245" numCol="1" rtlCol="0" anchor="t" anchorCtr="0" compatLnSpc="1"/>
            <a:lstStyle/>
            <a:p>
              <a:pPr defTabSz="913765"/>
              <a:endParaRPr lang="zh-CN" altLang="en-US" sz="3200">
                <a:solidFill>
                  <a:schemeClr val="bg1"/>
                </a:solidFill>
                <a:latin typeface="Arial" panose="020B0604020202020204" pitchFamily="34" charset="0"/>
                <a:ea typeface="微软雅黑" panose="020B0503020204020204" charset="-122"/>
              </a:endParaRPr>
            </a:p>
          </p:txBody>
        </p:sp>
      </p:grpSp>
      <p:sp>
        <p:nvSpPr>
          <p:cNvPr id="108" name="TextBox 94"/>
          <p:cNvSpPr txBox="1">
            <a:spLocks noChangeArrowheads="1"/>
          </p:cNvSpPr>
          <p:nvPr/>
        </p:nvSpPr>
        <p:spPr bwMode="auto">
          <a:xfrm>
            <a:off x="6179017" y="4542854"/>
            <a:ext cx="1604010" cy="94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7" tIns="60928" rIns="121857" bIns="6092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335" dirty="0">
                <a:solidFill>
                  <a:srgbClr val="F8F8F8"/>
                </a:solidFill>
                <a:latin typeface="微软雅黑" panose="020B0503020204020204" charset="-122"/>
                <a:ea typeface="微软雅黑" panose="020B0503020204020204" charset="-122"/>
                <a:sym typeface="+mn-ea"/>
              </a:rPr>
              <a:t>04</a:t>
            </a:r>
            <a:endParaRPr lang="zh-CN" altLang="en-US" sz="1335" dirty="0">
              <a:solidFill>
                <a:srgbClr val="F8F8F8"/>
              </a:solidFill>
              <a:latin typeface="微软雅黑" panose="020B0503020204020204" charset="-122"/>
              <a:ea typeface="微软雅黑" panose="020B0503020204020204" charset="-122"/>
            </a:endParaRPr>
          </a:p>
          <a:p>
            <a:pPr algn="ctr" eaLnBrk="1" hangingPunct="1"/>
            <a:r>
              <a:rPr lang="zh-CN" altLang="en-US" sz="1335" dirty="0">
                <a:solidFill>
                  <a:srgbClr val="F8F8F8"/>
                </a:solidFill>
                <a:latin typeface="微软雅黑" panose="020B0503020204020204" charset="-122"/>
                <a:ea typeface="微软雅黑" panose="020B0503020204020204" charset="-122"/>
                <a:sym typeface="+mn-ea"/>
              </a:rPr>
              <a:t>围绕4个“新”</a:t>
            </a:r>
            <a:endParaRPr lang="zh-CN" altLang="en-US" sz="1335" dirty="0">
              <a:solidFill>
                <a:srgbClr val="F8F8F8"/>
              </a:solidFill>
              <a:latin typeface="微软雅黑" panose="020B0503020204020204" charset="-122"/>
              <a:ea typeface="微软雅黑" panose="020B0503020204020204" charset="-122"/>
            </a:endParaRPr>
          </a:p>
          <a:p>
            <a:pPr algn="ctr" eaLnBrk="1" hangingPunct="1"/>
            <a:r>
              <a:rPr lang="zh-CN" altLang="en-US" sz="1335" dirty="0">
                <a:solidFill>
                  <a:srgbClr val="F8F8F8"/>
                </a:solidFill>
                <a:latin typeface="微软雅黑" panose="020B0503020204020204" charset="-122"/>
                <a:ea typeface="微软雅黑" panose="020B0503020204020204" charset="-122"/>
                <a:sym typeface="+mn-ea"/>
              </a:rPr>
              <a:t>实施</a:t>
            </a:r>
            <a:br>
              <a:rPr lang="zh-CN" altLang="en-US" sz="1335" dirty="0">
                <a:solidFill>
                  <a:srgbClr val="F8F8F8"/>
                </a:solidFill>
                <a:latin typeface="微软雅黑" panose="020B0503020204020204" charset="-122"/>
                <a:ea typeface="微软雅黑" panose="020B0503020204020204" charset="-122"/>
                <a:sym typeface="+mn-ea"/>
              </a:rPr>
            </a:br>
            <a:r>
              <a:rPr lang="zh-CN" altLang="en-US" sz="1335" dirty="0">
                <a:solidFill>
                  <a:srgbClr val="F8F8F8"/>
                </a:solidFill>
                <a:latin typeface="微软雅黑" panose="020B0503020204020204" charset="-122"/>
                <a:ea typeface="微软雅黑" panose="020B0503020204020204" charset="-122"/>
                <a:sym typeface="+mn-ea"/>
              </a:rPr>
              <a:t>“创新攻坚工程”</a:t>
            </a:r>
            <a:endParaRPr lang="zh-CN" altLang="en-US" sz="1335" dirty="0">
              <a:solidFill>
                <a:srgbClr val="F8F8F8"/>
              </a:solidFill>
              <a:latin typeface="微软雅黑" panose="020B0503020204020204" charset="-122"/>
              <a:ea typeface="微软雅黑" panose="020B0503020204020204" charset="-122"/>
            </a:endParaRPr>
          </a:p>
        </p:txBody>
      </p:sp>
      <p:grpSp>
        <p:nvGrpSpPr>
          <p:cNvPr id="6" name="组合 5"/>
          <p:cNvGrpSpPr/>
          <p:nvPr/>
        </p:nvGrpSpPr>
        <p:grpSpPr>
          <a:xfrm>
            <a:off x="2567102" y="988476"/>
            <a:ext cx="3533930" cy="3320315"/>
            <a:chOff x="7336845" y="1472423"/>
            <a:chExt cx="2182597" cy="2050388"/>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6845" y="1472423"/>
              <a:ext cx="2182597" cy="2050388"/>
            </a:xfrm>
            <a:prstGeom prst="rect">
              <a:avLst/>
            </a:prstGeom>
          </p:spPr>
        </p:pic>
        <p:sp>
          <p:nvSpPr>
            <p:cNvPr id="8" name="椭圆 7"/>
            <p:cNvSpPr/>
            <p:nvPr/>
          </p:nvSpPr>
          <p:spPr bwMode="auto">
            <a:xfrm>
              <a:off x="8067053" y="1892977"/>
              <a:ext cx="1041180" cy="1040858"/>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62491" tIns="81245" rIns="162491" bIns="81245" numCol="1" rtlCol="0" anchor="t" anchorCtr="0" compatLnSpc="1"/>
            <a:lstStyle/>
            <a:p>
              <a:pPr defTabSz="913765"/>
              <a:endParaRPr lang="zh-CN" altLang="en-US" sz="3200">
                <a:solidFill>
                  <a:schemeClr val="bg1"/>
                </a:solidFill>
                <a:latin typeface="Arial" panose="020B0604020202020204" pitchFamily="34" charset="0"/>
                <a:ea typeface="微软雅黑" panose="020B0503020204020204" charset="-122"/>
              </a:endParaRPr>
            </a:p>
          </p:txBody>
        </p:sp>
      </p:grpSp>
      <p:sp>
        <p:nvSpPr>
          <p:cNvPr id="9" name="TextBox 94"/>
          <p:cNvSpPr txBox="1">
            <a:spLocks noChangeArrowheads="1"/>
          </p:cNvSpPr>
          <p:nvPr/>
        </p:nvSpPr>
        <p:spPr bwMode="auto">
          <a:xfrm>
            <a:off x="3765765" y="2129604"/>
            <a:ext cx="1604010" cy="94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57" tIns="60928" rIns="121857" bIns="6092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335" dirty="0">
                <a:solidFill>
                  <a:srgbClr val="F8F8F8"/>
                </a:solidFill>
                <a:latin typeface="微软雅黑" panose="020B0503020204020204" charset="-122"/>
                <a:ea typeface="微软雅黑" panose="020B0503020204020204" charset="-122"/>
                <a:sym typeface="+mn-ea"/>
              </a:rPr>
              <a:t>0</a:t>
            </a:r>
            <a:r>
              <a:rPr lang="zh-CN" altLang="en-US" sz="1335" dirty="0">
                <a:solidFill>
                  <a:srgbClr val="F8F8F8"/>
                </a:solidFill>
                <a:latin typeface="微软雅黑" panose="020B0503020204020204" charset="-122"/>
                <a:ea typeface="微软雅黑" panose="020B0503020204020204" charset="-122"/>
                <a:sym typeface="+mn-ea"/>
              </a:rPr>
              <a:t>1</a:t>
            </a:r>
            <a:endParaRPr lang="zh-CN" altLang="en-US" sz="1335" dirty="0">
              <a:solidFill>
                <a:srgbClr val="F8F8F8"/>
              </a:solidFill>
              <a:latin typeface="微软雅黑" panose="020B0503020204020204" charset="-122"/>
              <a:ea typeface="微软雅黑" panose="020B0503020204020204" charset="-122"/>
            </a:endParaRPr>
          </a:p>
          <a:p>
            <a:pPr algn="ctr" eaLnBrk="1" hangingPunct="1"/>
            <a:r>
              <a:rPr lang="zh-CN" altLang="en-US" sz="1335" dirty="0">
                <a:solidFill>
                  <a:srgbClr val="F8F8F8"/>
                </a:solidFill>
                <a:latin typeface="微软雅黑" panose="020B0503020204020204" charset="-122"/>
                <a:ea typeface="微软雅黑" panose="020B0503020204020204" charset="-122"/>
                <a:sym typeface="+mn-ea"/>
              </a:rPr>
              <a:t>办好4个“堂”</a:t>
            </a:r>
            <a:endParaRPr lang="zh-CN" altLang="en-US" sz="1335" dirty="0">
              <a:solidFill>
                <a:srgbClr val="F8F8F8"/>
              </a:solidFill>
              <a:latin typeface="微软雅黑" panose="020B0503020204020204" charset="-122"/>
              <a:ea typeface="微软雅黑" panose="020B0503020204020204" charset="-122"/>
            </a:endParaRPr>
          </a:p>
          <a:p>
            <a:pPr algn="ctr" eaLnBrk="1" hangingPunct="1"/>
            <a:r>
              <a:rPr lang="zh-CN" altLang="en-US" sz="1335" dirty="0">
                <a:solidFill>
                  <a:srgbClr val="F8F8F8"/>
                </a:solidFill>
                <a:latin typeface="微软雅黑" panose="020B0503020204020204" charset="-122"/>
                <a:ea typeface="微软雅黑" panose="020B0503020204020204" charset="-122"/>
                <a:sym typeface="+mn-ea"/>
              </a:rPr>
              <a:t>抓实</a:t>
            </a:r>
            <a:endParaRPr lang="zh-CN" altLang="en-US" sz="1335" dirty="0">
              <a:solidFill>
                <a:srgbClr val="F8F8F8"/>
              </a:solidFill>
              <a:latin typeface="微软雅黑" panose="020B0503020204020204" charset="-122"/>
              <a:ea typeface="微软雅黑" panose="020B0503020204020204" charset="-122"/>
            </a:endParaRPr>
          </a:p>
          <a:p>
            <a:pPr algn="ctr" eaLnBrk="1" hangingPunct="1"/>
            <a:r>
              <a:rPr lang="zh-CN" altLang="en-US" sz="1335" dirty="0">
                <a:solidFill>
                  <a:srgbClr val="F8F8F8"/>
                </a:solidFill>
                <a:latin typeface="微软雅黑" panose="020B0503020204020204" charset="-122"/>
                <a:ea typeface="微软雅黑" panose="020B0503020204020204" charset="-122"/>
                <a:sym typeface="+mn-ea"/>
              </a:rPr>
              <a:t>“思想引领工程”</a:t>
            </a:r>
            <a:endParaRPr lang="zh-CN" altLang="en-US" sz="1335" dirty="0">
              <a:solidFill>
                <a:srgbClr val="F8F8F8"/>
              </a:solidFill>
              <a:latin typeface="微软雅黑" panose="020B0503020204020204" charset="-122"/>
              <a:ea typeface="微软雅黑" panose="020B0503020204020204" charset="-122"/>
            </a:endParaRPr>
          </a:p>
        </p:txBody>
      </p:sp>
      <p:grpSp>
        <p:nvGrpSpPr>
          <p:cNvPr id="10" name="组合 9"/>
          <p:cNvGrpSpPr/>
          <p:nvPr/>
        </p:nvGrpSpPr>
        <p:grpSpPr>
          <a:xfrm>
            <a:off x="685760" y="244626"/>
            <a:ext cx="11009875" cy="449469"/>
            <a:chOff x="809" y="289"/>
            <a:chExt cx="13007" cy="531"/>
          </a:xfrm>
        </p:grpSpPr>
        <p:sp>
          <p:nvSpPr>
            <p:cNvPr id="11" name="TextBox 49"/>
            <p:cNvSpPr txBox="1"/>
            <p:nvPr/>
          </p:nvSpPr>
          <p:spPr>
            <a:xfrm>
              <a:off x="809" y="289"/>
              <a:ext cx="13007" cy="531"/>
            </a:xfrm>
            <a:prstGeom prst="rect">
              <a:avLst/>
            </a:prstGeom>
            <a:noFill/>
            <a:ln>
              <a:noFill/>
            </a:ln>
          </p:spPr>
          <p:txBody>
            <a:bodyPr wrap="none" lIns="121881" tIns="60940" rIns="121881" bIns="60940" rtlCol="0">
              <a:spAutoFit/>
            </a:bodyPr>
            <a:lstStyle/>
            <a:p>
              <a:pPr algn="l"/>
              <a:r>
                <a:rPr lang="zh-CN" altLang="en-US" sz="2135" b="1" dirty="0">
                  <a:solidFill>
                    <a:schemeClr val="tx1">
                      <a:lumMod val="95000"/>
                      <a:lumOff val="5000"/>
                    </a:schemeClr>
                  </a:solidFill>
                  <a:latin typeface="微软雅黑" panose="020B0503020204020204" charset="-122"/>
                  <a:ea typeface="微软雅黑" panose="020B0503020204020204" charset="-122"/>
                </a:rPr>
                <a:t>以党建工作标杆单位创建为契机，抓实思想引领、强基固本、使命践行、创新攻坚</a:t>
              </a:r>
              <a:r>
                <a:rPr lang="en-US" altLang="zh-CN" sz="2135" b="1" dirty="0">
                  <a:solidFill>
                    <a:schemeClr val="tx1">
                      <a:lumMod val="95000"/>
                      <a:lumOff val="5000"/>
                    </a:schemeClr>
                  </a:solidFill>
                  <a:latin typeface="微软雅黑" panose="020B0503020204020204" charset="-122"/>
                  <a:ea typeface="微软雅黑" panose="020B0503020204020204" charset="-122"/>
                </a:rPr>
                <a:t>4</a:t>
              </a:r>
              <a:r>
                <a:rPr lang="zh-CN" altLang="en-US" sz="2135" b="1" dirty="0">
                  <a:solidFill>
                    <a:schemeClr val="tx1">
                      <a:lumMod val="95000"/>
                      <a:lumOff val="5000"/>
                    </a:schemeClr>
                  </a:solidFill>
                  <a:latin typeface="微软雅黑" panose="020B0503020204020204" charset="-122"/>
                  <a:ea typeface="微软雅黑" panose="020B0503020204020204" charset="-122"/>
                </a:rPr>
                <a:t>大工程</a:t>
              </a:r>
            </a:p>
          </p:txBody>
        </p:sp>
        <p:cxnSp>
          <p:nvCxnSpPr>
            <p:cNvPr id="59" name="直接连接符 58"/>
            <p:cNvCxnSpPr/>
            <p:nvPr/>
          </p:nvCxnSpPr>
          <p:spPr>
            <a:xfrm>
              <a:off x="1679" y="579"/>
              <a:ext cx="267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TextBox 76"/>
          <p:cNvSpPr txBox="1"/>
          <p:nvPr/>
        </p:nvSpPr>
        <p:spPr>
          <a:xfrm rot="20820000">
            <a:off x="8291182" y="1783486"/>
            <a:ext cx="3148823" cy="1269365"/>
          </a:xfrm>
          <a:prstGeom prst="rect">
            <a:avLst/>
          </a:prstGeom>
          <a:noFill/>
        </p:spPr>
        <p:txBody>
          <a:bodyPr wrap="square" lIns="121868" tIns="60934" rIns="121868" bIns="60934" rtlCol="0">
            <a:spAutoFit/>
          </a:bodyPr>
          <a:lstStyle/>
          <a:p>
            <a:r>
              <a:rPr lang="zh-CN" altLang="en-US" sz="1865" dirty="0">
                <a:solidFill>
                  <a:schemeClr val="tx1">
                    <a:lumMod val="65000"/>
                    <a:lumOff val="35000"/>
                  </a:schemeClr>
                </a:solidFill>
                <a:latin typeface="微软雅黑" panose="020B0503020204020204" charset="-122"/>
                <a:ea typeface="微软雅黑" panose="020B0503020204020204" charset="-122"/>
              </a:rPr>
              <a:t>（1）抓党委政治把关作用（2）抓党员发展规范</a:t>
            </a:r>
          </a:p>
          <a:p>
            <a:r>
              <a:rPr lang="zh-CN" altLang="en-US" sz="1865" dirty="0">
                <a:solidFill>
                  <a:schemeClr val="tx1">
                    <a:lumMod val="65000"/>
                    <a:lumOff val="35000"/>
                  </a:schemeClr>
                </a:solidFill>
                <a:latin typeface="微软雅黑" panose="020B0503020204020204" charset="-122"/>
                <a:ea typeface="微软雅黑" panose="020B0503020204020204" charset="-122"/>
              </a:rPr>
              <a:t>（3）抓党内政治生活</a:t>
            </a:r>
          </a:p>
          <a:p>
            <a:r>
              <a:rPr lang="zh-CN" altLang="en-US" sz="1865" dirty="0">
                <a:solidFill>
                  <a:schemeClr val="tx1">
                    <a:lumMod val="65000"/>
                    <a:lumOff val="35000"/>
                  </a:schemeClr>
                </a:solidFill>
                <a:latin typeface="微软雅黑" panose="020B0503020204020204" charset="-122"/>
                <a:ea typeface="微软雅黑" panose="020B0503020204020204" charset="-122"/>
              </a:rPr>
              <a:t>（4）抓支部书记队伍</a:t>
            </a:r>
          </a:p>
        </p:txBody>
      </p:sp>
      <p:sp>
        <p:nvSpPr>
          <p:cNvPr id="14" name="TextBox 76"/>
          <p:cNvSpPr txBox="1"/>
          <p:nvPr/>
        </p:nvSpPr>
        <p:spPr>
          <a:xfrm rot="20760000">
            <a:off x="612118" y="4600497"/>
            <a:ext cx="3371441" cy="1269365"/>
          </a:xfrm>
          <a:prstGeom prst="rect">
            <a:avLst/>
          </a:prstGeom>
          <a:noFill/>
        </p:spPr>
        <p:txBody>
          <a:bodyPr wrap="square" lIns="121868" tIns="60934" rIns="121868" bIns="60934" rtlCol="0">
            <a:spAutoFit/>
          </a:bodyPr>
          <a:lstStyle/>
          <a:p>
            <a:r>
              <a:rPr lang="zh-CN" altLang="en-US" sz="1865" dirty="0">
                <a:solidFill>
                  <a:schemeClr val="tx1">
                    <a:lumMod val="65000"/>
                    <a:lumOff val="35000"/>
                  </a:schemeClr>
                </a:solidFill>
                <a:latin typeface="微软雅黑" panose="020B0503020204020204" charset="-122"/>
                <a:ea typeface="微软雅黑" panose="020B0503020204020204" charset="-122"/>
              </a:rPr>
              <a:t>（1）增强思想</a:t>
            </a:r>
            <a:r>
              <a:rPr lang="zh-CN" altLang="en-US" sz="1865" dirty="0">
                <a:solidFill>
                  <a:schemeClr val="accent6"/>
                </a:solidFill>
                <a:latin typeface="微软雅黑" panose="020B0503020204020204" charset="-122"/>
                <a:ea typeface="微软雅黑" panose="020B0503020204020204" charset="-122"/>
              </a:rPr>
              <a:t>引领力</a:t>
            </a:r>
            <a:endParaRPr lang="zh-CN" altLang="en-US" sz="1865" dirty="0">
              <a:solidFill>
                <a:schemeClr val="tx1">
                  <a:lumMod val="65000"/>
                  <a:lumOff val="35000"/>
                </a:schemeClr>
              </a:solidFill>
              <a:latin typeface="微软雅黑" panose="020B0503020204020204" charset="-122"/>
              <a:ea typeface="微软雅黑" panose="020B0503020204020204" charset="-122"/>
            </a:endParaRPr>
          </a:p>
          <a:p>
            <a:r>
              <a:rPr lang="zh-CN" altLang="en-US" sz="1865" dirty="0">
                <a:solidFill>
                  <a:schemeClr val="tx1">
                    <a:lumMod val="65000"/>
                    <a:lumOff val="35000"/>
                  </a:schemeClr>
                </a:solidFill>
                <a:latin typeface="微软雅黑" panose="020B0503020204020204" charset="-122"/>
                <a:ea typeface="微软雅黑" panose="020B0503020204020204" charset="-122"/>
              </a:rPr>
              <a:t>（2）增强群众</a:t>
            </a:r>
            <a:r>
              <a:rPr lang="zh-CN" altLang="en-US" sz="1865" dirty="0">
                <a:solidFill>
                  <a:schemeClr val="accent6"/>
                </a:solidFill>
                <a:latin typeface="微软雅黑" panose="020B0503020204020204" charset="-122"/>
                <a:ea typeface="微软雅黑" panose="020B0503020204020204" charset="-122"/>
              </a:rPr>
              <a:t>凝聚力</a:t>
            </a:r>
            <a:endParaRPr lang="zh-CN" altLang="en-US" sz="1865" dirty="0">
              <a:solidFill>
                <a:schemeClr val="tx1">
                  <a:lumMod val="65000"/>
                  <a:lumOff val="35000"/>
                </a:schemeClr>
              </a:solidFill>
              <a:latin typeface="微软雅黑" panose="020B0503020204020204" charset="-122"/>
              <a:ea typeface="微软雅黑" panose="020B0503020204020204" charset="-122"/>
            </a:endParaRPr>
          </a:p>
          <a:p>
            <a:r>
              <a:rPr lang="zh-CN" altLang="en-US" sz="1865" dirty="0">
                <a:solidFill>
                  <a:schemeClr val="tx1">
                    <a:lumMod val="65000"/>
                    <a:lumOff val="35000"/>
                  </a:schemeClr>
                </a:solidFill>
                <a:latin typeface="微软雅黑" panose="020B0503020204020204" charset="-122"/>
                <a:ea typeface="微软雅黑" panose="020B0503020204020204" charset="-122"/>
              </a:rPr>
              <a:t>（3）增强工作</a:t>
            </a:r>
            <a:r>
              <a:rPr lang="zh-CN" altLang="en-US" sz="1865" dirty="0">
                <a:solidFill>
                  <a:schemeClr val="accent6"/>
                </a:solidFill>
                <a:latin typeface="微软雅黑" panose="020B0503020204020204" charset="-122"/>
                <a:ea typeface="微软雅黑" panose="020B0503020204020204" charset="-122"/>
              </a:rPr>
              <a:t>创新力</a:t>
            </a:r>
            <a:endParaRPr lang="zh-CN" altLang="en-US" sz="1865" dirty="0">
              <a:solidFill>
                <a:schemeClr val="tx1">
                  <a:lumMod val="65000"/>
                  <a:lumOff val="35000"/>
                </a:schemeClr>
              </a:solidFill>
              <a:latin typeface="微软雅黑" panose="020B0503020204020204" charset="-122"/>
              <a:ea typeface="微软雅黑" panose="020B0503020204020204" charset="-122"/>
            </a:endParaRPr>
          </a:p>
          <a:p>
            <a:r>
              <a:rPr lang="zh-CN" altLang="en-US" sz="1865" dirty="0">
                <a:solidFill>
                  <a:schemeClr val="tx1">
                    <a:lumMod val="65000"/>
                    <a:lumOff val="35000"/>
                  </a:schemeClr>
                </a:solidFill>
                <a:latin typeface="微软雅黑" panose="020B0503020204020204" charset="-122"/>
                <a:ea typeface="微软雅黑" panose="020B0503020204020204" charset="-122"/>
              </a:rPr>
              <a:t>（4）增强组织</a:t>
            </a:r>
            <a:r>
              <a:rPr lang="zh-CN" altLang="en-US" sz="1865" dirty="0">
                <a:solidFill>
                  <a:schemeClr val="accent6"/>
                </a:solidFill>
                <a:latin typeface="微软雅黑" panose="020B0503020204020204" charset="-122"/>
                <a:ea typeface="微软雅黑" panose="020B0503020204020204" charset="-122"/>
              </a:rPr>
              <a:t>生产力</a:t>
            </a:r>
            <a:endParaRPr lang="zh-CN" altLang="en-US" sz="1865" dirty="0">
              <a:solidFill>
                <a:schemeClr val="tx1">
                  <a:lumMod val="65000"/>
                  <a:lumOff val="35000"/>
                </a:schemeClr>
              </a:solidFill>
              <a:latin typeface="微软雅黑" panose="020B0503020204020204" charset="-122"/>
              <a:ea typeface="微软雅黑" panose="020B0503020204020204" charset="-122"/>
            </a:endParaRPr>
          </a:p>
        </p:txBody>
      </p:sp>
      <p:sp>
        <p:nvSpPr>
          <p:cNvPr id="15" name="TextBox 76"/>
          <p:cNvSpPr txBox="1"/>
          <p:nvPr/>
        </p:nvSpPr>
        <p:spPr>
          <a:xfrm rot="1320000">
            <a:off x="8318269" y="4830734"/>
            <a:ext cx="3371441" cy="1269365"/>
          </a:xfrm>
          <a:prstGeom prst="rect">
            <a:avLst/>
          </a:prstGeom>
          <a:noFill/>
        </p:spPr>
        <p:txBody>
          <a:bodyPr wrap="square" lIns="121868" tIns="60934" rIns="121868" bIns="60934" rtlCol="0">
            <a:spAutoFit/>
          </a:bodyPr>
          <a:lstStyle/>
          <a:p>
            <a:r>
              <a:rPr lang="zh-CN" altLang="en-US" sz="1865" dirty="0">
                <a:solidFill>
                  <a:schemeClr val="tx1">
                    <a:lumMod val="65000"/>
                    <a:lumOff val="35000"/>
                  </a:schemeClr>
                </a:solidFill>
                <a:latin typeface="微软雅黑" panose="020B0503020204020204" charset="-122"/>
                <a:ea typeface="微软雅黑" panose="020B0503020204020204" charset="-122"/>
              </a:rPr>
              <a:t>（1）</a:t>
            </a:r>
            <a:r>
              <a:rPr lang="zh-CN" altLang="en-US" sz="1865" dirty="0">
                <a:solidFill>
                  <a:schemeClr val="accent6"/>
                </a:solidFill>
                <a:latin typeface="微软雅黑" panose="020B0503020204020204" charset="-122"/>
                <a:ea typeface="微软雅黑" panose="020B0503020204020204" charset="-122"/>
              </a:rPr>
              <a:t>理念</a:t>
            </a:r>
            <a:r>
              <a:rPr lang="zh-CN" altLang="en-US" sz="1865" dirty="0">
                <a:solidFill>
                  <a:schemeClr val="tx1">
                    <a:lumMod val="65000"/>
                    <a:lumOff val="35000"/>
                  </a:schemeClr>
                </a:solidFill>
                <a:latin typeface="微软雅黑" panose="020B0503020204020204" charset="-122"/>
                <a:ea typeface="微软雅黑" panose="020B0503020204020204" charset="-122"/>
              </a:rPr>
              <a:t>创新计划</a:t>
            </a:r>
          </a:p>
          <a:p>
            <a:r>
              <a:rPr lang="zh-CN" altLang="en-US" sz="1865" dirty="0">
                <a:solidFill>
                  <a:schemeClr val="tx1">
                    <a:lumMod val="65000"/>
                    <a:lumOff val="35000"/>
                  </a:schemeClr>
                </a:solidFill>
                <a:latin typeface="微软雅黑" panose="020B0503020204020204" charset="-122"/>
                <a:ea typeface="微软雅黑" panose="020B0503020204020204" charset="-122"/>
              </a:rPr>
              <a:t>（2）</a:t>
            </a:r>
            <a:r>
              <a:rPr lang="zh-CN" altLang="en-US" sz="1865" dirty="0">
                <a:solidFill>
                  <a:schemeClr val="accent6"/>
                </a:solidFill>
                <a:latin typeface="微软雅黑" panose="020B0503020204020204" charset="-122"/>
                <a:ea typeface="微软雅黑" panose="020B0503020204020204" charset="-122"/>
              </a:rPr>
              <a:t>制度</a:t>
            </a:r>
            <a:r>
              <a:rPr lang="zh-CN" altLang="en-US" sz="1865" dirty="0">
                <a:solidFill>
                  <a:schemeClr val="tx1">
                    <a:lumMod val="65000"/>
                    <a:lumOff val="35000"/>
                  </a:schemeClr>
                </a:solidFill>
                <a:latin typeface="微软雅黑" panose="020B0503020204020204" charset="-122"/>
                <a:ea typeface="微软雅黑" panose="020B0503020204020204" charset="-122"/>
              </a:rPr>
              <a:t>创新计划</a:t>
            </a:r>
          </a:p>
          <a:p>
            <a:r>
              <a:rPr lang="zh-CN" altLang="en-US" sz="1865" dirty="0">
                <a:solidFill>
                  <a:schemeClr val="tx1">
                    <a:lumMod val="65000"/>
                    <a:lumOff val="35000"/>
                  </a:schemeClr>
                </a:solidFill>
                <a:latin typeface="微软雅黑" panose="020B0503020204020204" charset="-122"/>
                <a:ea typeface="微软雅黑" panose="020B0503020204020204" charset="-122"/>
              </a:rPr>
              <a:t>（3）</a:t>
            </a:r>
            <a:r>
              <a:rPr lang="zh-CN" altLang="en-US" sz="1865" dirty="0">
                <a:solidFill>
                  <a:schemeClr val="accent6"/>
                </a:solidFill>
                <a:latin typeface="微软雅黑" panose="020B0503020204020204" charset="-122"/>
                <a:ea typeface="微软雅黑" panose="020B0503020204020204" charset="-122"/>
              </a:rPr>
              <a:t>科技</a:t>
            </a:r>
            <a:r>
              <a:rPr lang="zh-CN" altLang="en-US" sz="1865" dirty="0">
                <a:solidFill>
                  <a:schemeClr val="tx1">
                    <a:lumMod val="65000"/>
                    <a:lumOff val="35000"/>
                  </a:schemeClr>
                </a:solidFill>
                <a:latin typeface="微软雅黑" panose="020B0503020204020204" charset="-122"/>
                <a:ea typeface="微软雅黑" panose="020B0503020204020204" charset="-122"/>
              </a:rPr>
              <a:t>创新计划</a:t>
            </a:r>
          </a:p>
          <a:p>
            <a:r>
              <a:rPr lang="zh-CN" altLang="en-US" sz="1865" dirty="0">
                <a:solidFill>
                  <a:schemeClr val="tx1">
                    <a:lumMod val="65000"/>
                    <a:lumOff val="35000"/>
                  </a:schemeClr>
                </a:solidFill>
                <a:latin typeface="微软雅黑" panose="020B0503020204020204" charset="-122"/>
                <a:ea typeface="微软雅黑" panose="020B0503020204020204" charset="-122"/>
              </a:rPr>
              <a:t>（4）</a:t>
            </a:r>
            <a:r>
              <a:rPr lang="zh-CN" altLang="en-US" sz="1865" dirty="0">
                <a:solidFill>
                  <a:schemeClr val="accent6"/>
                </a:solidFill>
                <a:latin typeface="微软雅黑" panose="020B0503020204020204" charset="-122"/>
                <a:ea typeface="微软雅黑" panose="020B0503020204020204" charset="-122"/>
              </a:rPr>
              <a:t>服务</a:t>
            </a:r>
            <a:r>
              <a:rPr lang="zh-CN" altLang="en-US" sz="1865" dirty="0">
                <a:solidFill>
                  <a:schemeClr val="tx1">
                    <a:lumMod val="65000"/>
                    <a:lumOff val="35000"/>
                  </a:schemeClr>
                </a:solidFill>
                <a:latin typeface="微软雅黑" panose="020B0503020204020204" charset="-122"/>
                <a:ea typeface="微软雅黑" panose="020B0503020204020204" charset="-122"/>
              </a:rPr>
              <a:t>创新计划</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1421209" y="318031"/>
            <a:ext cx="3954780" cy="506730"/>
          </a:xfrm>
          <a:prstGeom prst="rect">
            <a:avLst/>
          </a:prstGeom>
          <a:noFill/>
        </p:spPr>
        <p:txBody>
          <a:bodyPr wrap="none" lIns="91440" tIns="45720" rIns="91440" bIns="45720" rtlCol="0">
            <a:spAutoFit/>
          </a:bodyPr>
          <a:lstStyle/>
          <a:p>
            <a:pPr algn="l"/>
            <a:r>
              <a:rPr lang="zh-CN" altLang="en-US"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五、</a:t>
            </a:r>
            <a:r>
              <a:rPr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后续改进</a:t>
            </a:r>
            <a:r>
              <a:rPr lang="zh-CN"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思路与</a:t>
            </a:r>
            <a:r>
              <a:rPr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举措</a:t>
            </a:r>
          </a:p>
        </p:txBody>
      </p:sp>
      <p:sp>
        <p:nvSpPr>
          <p:cNvPr id="8" name="矩形 16"/>
          <p:cNvSpPr>
            <a:spLocks noChangeArrowheads="1"/>
          </p:cNvSpPr>
          <p:nvPr/>
        </p:nvSpPr>
        <p:spPr bwMode="auto">
          <a:xfrm>
            <a:off x="1046169" y="2923839"/>
            <a:ext cx="2469680" cy="2809417"/>
          </a:xfrm>
          <a:prstGeom prst="rect">
            <a:avLst/>
          </a:prstGeom>
          <a:noFill/>
          <a:ln w="12700">
            <a:solidFill>
              <a:srgbClr val="E71E17"/>
            </a:solidFill>
            <a:prstDash val="sysDot"/>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FFFFFF"/>
              </a:solidFill>
            </a:endParaRPr>
          </a:p>
        </p:txBody>
      </p:sp>
      <p:sp>
        <p:nvSpPr>
          <p:cNvPr id="9" name="圆角矩形 17"/>
          <p:cNvSpPr>
            <a:spLocks noChangeArrowheads="1"/>
          </p:cNvSpPr>
          <p:nvPr/>
        </p:nvSpPr>
        <p:spPr bwMode="auto">
          <a:xfrm>
            <a:off x="1575851" y="2248624"/>
            <a:ext cx="1323883" cy="1323447"/>
          </a:xfrm>
          <a:prstGeom prst="roundRect">
            <a:avLst>
              <a:gd name="adj" fmla="val 16667"/>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46CA00"/>
              </a:solidFill>
            </a:endParaRPr>
          </a:p>
        </p:txBody>
      </p:sp>
      <p:sp>
        <p:nvSpPr>
          <p:cNvPr id="10" name="文本框 13"/>
          <p:cNvSpPr txBox="1">
            <a:spLocks noChangeArrowheads="1"/>
          </p:cNvSpPr>
          <p:nvPr/>
        </p:nvSpPr>
        <p:spPr bwMode="auto">
          <a:xfrm>
            <a:off x="1026809" y="4077685"/>
            <a:ext cx="2508400" cy="5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defRPr/>
            </a:pPr>
            <a:r>
              <a:rPr lang="zh-CN" altLang="en-US" sz="3600" b="1" dirty="0">
                <a:solidFill>
                  <a:srgbClr val="C00000"/>
                </a:solidFill>
                <a:latin typeface="微软雅黑" panose="020B0503020204020204" charset="-122"/>
                <a:ea typeface="微软雅黑" panose="020B0503020204020204" charset="-122"/>
                <a:cs typeface="+mn-ea"/>
                <a:sym typeface="+mn-lt"/>
              </a:rPr>
              <a:t>班子协作力</a:t>
            </a:r>
          </a:p>
        </p:txBody>
      </p:sp>
      <p:sp>
        <p:nvSpPr>
          <p:cNvPr id="11" name="Freeform 5"/>
          <p:cNvSpPr/>
          <p:nvPr/>
        </p:nvSpPr>
        <p:spPr bwMode="auto">
          <a:xfrm>
            <a:off x="1747921" y="2457696"/>
            <a:ext cx="999843" cy="873736"/>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chemeClr val="bg1"/>
          </a:solidFill>
          <a:ln>
            <a:noFill/>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1350">
              <a:solidFill>
                <a:srgbClr val="C42F0B"/>
              </a:solidFill>
              <a:latin typeface="Arial" panose="020B0604020202020204" pitchFamily="34" charset="0"/>
              <a:ea typeface="宋体" panose="02010600030101010101" pitchFamily="2" charset="-122"/>
            </a:endParaRPr>
          </a:p>
        </p:txBody>
      </p:sp>
      <p:sp>
        <p:nvSpPr>
          <p:cNvPr id="20" name="矩形 19"/>
          <p:cNvSpPr/>
          <p:nvPr/>
        </p:nvSpPr>
        <p:spPr>
          <a:xfrm>
            <a:off x="3864352" y="2493514"/>
            <a:ext cx="7953297" cy="3634740"/>
          </a:xfrm>
          <a:prstGeom prst="rect">
            <a:avLst/>
          </a:prstGeom>
        </p:spPr>
        <p:txBody>
          <a:bodyPr wrap="square">
            <a:spAutoFit/>
          </a:bodyPr>
          <a:lstStyle/>
          <a:p>
            <a:pPr lvl="0">
              <a:lnSpc>
                <a:spcPct val="160000"/>
              </a:lnSpc>
            </a:pPr>
            <a:r>
              <a:rPr lang="en-US" altLang="zh-CN" sz="2000" kern="0" dirty="0">
                <a:ea typeface="微软雅黑" panose="020B0503020204020204" charset="-122"/>
              </a:rPr>
              <a:t>       </a:t>
            </a:r>
            <a:r>
              <a:rPr lang="en-US" altLang="zh-CN" kern="0" dirty="0">
                <a:ea typeface="微软雅黑" panose="020B0503020204020204" charset="-122"/>
              </a:rPr>
              <a:t>  </a:t>
            </a:r>
            <a:r>
              <a:rPr lang="zh-CN" altLang="en-US" kern="0" dirty="0">
                <a:ea typeface="微软雅黑" panose="020B0503020204020204" charset="-122"/>
              </a:rPr>
              <a:t>第一、实施支部书记</a:t>
            </a:r>
            <a:r>
              <a:rPr lang="en-US" altLang="zh-CN" kern="0" dirty="0">
                <a:ea typeface="微软雅黑" panose="020B0503020204020204" charset="-122"/>
              </a:rPr>
              <a:t>“</a:t>
            </a:r>
            <a:r>
              <a:rPr lang="zh-CN" altLang="en-US" kern="0" dirty="0">
                <a:ea typeface="微软雅黑" panose="020B0503020204020204" charset="-122"/>
              </a:rPr>
              <a:t>双带头</a:t>
            </a:r>
            <a:r>
              <a:rPr lang="en-US" altLang="zh-CN" kern="0" dirty="0">
                <a:ea typeface="微软雅黑" panose="020B0503020204020204" charset="-122"/>
              </a:rPr>
              <a:t>”</a:t>
            </a:r>
            <a:r>
              <a:rPr lang="zh-CN" altLang="en-US" kern="0" dirty="0">
                <a:ea typeface="微软雅黑" panose="020B0503020204020204" charset="-122"/>
              </a:rPr>
              <a:t>培育工作，积极选拔培养政治素质好、业务精的同志担任支部书记。</a:t>
            </a:r>
          </a:p>
          <a:p>
            <a:pPr lvl="0">
              <a:lnSpc>
                <a:spcPct val="160000"/>
              </a:lnSpc>
            </a:pPr>
            <a:r>
              <a:rPr lang="zh-CN" altLang="en-US" kern="0" dirty="0">
                <a:ea typeface="微软雅黑" panose="020B0503020204020204" charset="-122"/>
              </a:rPr>
              <a:t>   </a:t>
            </a:r>
          </a:p>
          <a:p>
            <a:pPr lvl="0">
              <a:lnSpc>
                <a:spcPct val="160000"/>
              </a:lnSpc>
            </a:pPr>
            <a:r>
              <a:rPr lang="zh-CN" altLang="en-US" kern="0" dirty="0">
                <a:ea typeface="微软雅黑" panose="020B0503020204020204" charset="-122"/>
              </a:rPr>
              <a:t>        第二、充分发挥支委的作用，构建分工协作的班子。</a:t>
            </a:r>
          </a:p>
          <a:p>
            <a:pPr lvl="0">
              <a:lnSpc>
                <a:spcPct val="160000"/>
              </a:lnSpc>
            </a:pPr>
            <a:endParaRPr lang="zh-CN" altLang="en-US" kern="0" dirty="0">
              <a:ea typeface="微软雅黑" panose="020B0503020204020204" charset="-122"/>
            </a:endParaRPr>
          </a:p>
          <a:p>
            <a:pPr lvl="0">
              <a:lnSpc>
                <a:spcPct val="160000"/>
              </a:lnSpc>
            </a:pPr>
            <a:r>
              <a:rPr lang="zh-CN" altLang="en-US" kern="0" dirty="0">
                <a:ea typeface="微软雅黑" panose="020B0503020204020204" charset="-122"/>
              </a:rPr>
              <a:t>        第三、进行支委工作计入工作量的探索</a:t>
            </a:r>
          </a:p>
        </p:txBody>
      </p:sp>
      <p:sp>
        <p:nvSpPr>
          <p:cNvPr id="21" name="矩形 20"/>
          <p:cNvSpPr/>
          <p:nvPr/>
        </p:nvSpPr>
        <p:spPr>
          <a:xfrm>
            <a:off x="1080100" y="1262380"/>
            <a:ext cx="10861040" cy="6483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26150" y="1190625"/>
            <a:ext cx="10714355" cy="645160"/>
          </a:xfrm>
          <a:prstGeom prst="rect">
            <a:avLst/>
          </a:prstGeom>
        </p:spPr>
        <p:txBody>
          <a:bodyPr wrap="square">
            <a:spAutoFit/>
          </a:bodyPr>
          <a:lstStyle/>
          <a:p>
            <a:pPr>
              <a:lnSpc>
                <a:spcPct val="150000"/>
              </a:lnSpc>
            </a:pPr>
            <a:r>
              <a:rPr lang="zh-CN" altLang="en-US" b="1" dirty="0">
                <a:gradFill>
                  <a:gsLst>
                    <a:gs pos="0">
                      <a:schemeClr val="bg1"/>
                    </a:gs>
                    <a:gs pos="86000">
                      <a:srgbClr val="FFFF53"/>
                    </a:gs>
                  </a:gsLst>
                  <a:lin ang="5400000" scaled="0"/>
                </a:gradFill>
                <a:ea typeface="微软雅黑" panose="020B0503020204020204" charset="-122"/>
                <a:cs typeface="Times New Roman" panose="02020603050405020304" pitchFamily="18" charset="0"/>
              </a:rPr>
              <a:t>（一）加强班子建设，抓好支部书记的带动引领，提升党组织班子协作力</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1421209" y="318031"/>
            <a:ext cx="3954780" cy="506730"/>
          </a:xfrm>
          <a:prstGeom prst="rect">
            <a:avLst/>
          </a:prstGeom>
          <a:noFill/>
        </p:spPr>
        <p:txBody>
          <a:bodyPr wrap="none" lIns="91440" tIns="45720" rIns="91440" bIns="45720" rtlCol="0">
            <a:spAutoFit/>
          </a:bodyPr>
          <a:lstStyle/>
          <a:p>
            <a:pPr algn="l"/>
            <a:r>
              <a:rPr lang="zh-CN" altLang="en-US"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五、</a:t>
            </a:r>
            <a:r>
              <a:rPr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后续改进</a:t>
            </a:r>
            <a:r>
              <a:rPr lang="zh-CN"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思路与</a:t>
            </a:r>
            <a:r>
              <a:rPr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举措</a:t>
            </a:r>
          </a:p>
        </p:txBody>
      </p:sp>
      <p:sp>
        <p:nvSpPr>
          <p:cNvPr id="8" name="矩形 16"/>
          <p:cNvSpPr>
            <a:spLocks noChangeArrowheads="1"/>
          </p:cNvSpPr>
          <p:nvPr/>
        </p:nvSpPr>
        <p:spPr bwMode="auto">
          <a:xfrm>
            <a:off x="1046169" y="2923839"/>
            <a:ext cx="2469680" cy="2809417"/>
          </a:xfrm>
          <a:prstGeom prst="rect">
            <a:avLst/>
          </a:prstGeom>
          <a:noFill/>
          <a:ln w="12700">
            <a:solidFill>
              <a:srgbClr val="E71E17"/>
            </a:solidFill>
            <a:prstDash val="sysDot"/>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FFFFFF"/>
              </a:solidFill>
            </a:endParaRPr>
          </a:p>
        </p:txBody>
      </p:sp>
      <p:sp>
        <p:nvSpPr>
          <p:cNvPr id="9" name="圆角矩形 17"/>
          <p:cNvSpPr>
            <a:spLocks noChangeArrowheads="1"/>
          </p:cNvSpPr>
          <p:nvPr/>
        </p:nvSpPr>
        <p:spPr bwMode="auto">
          <a:xfrm>
            <a:off x="1575851" y="2248624"/>
            <a:ext cx="1323883" cy="1323447"/>
          </a:xfrm>
          <a:prstGeom prst="roundRect">
            <a:avLst>
              <a:gd name="adj" fmla="val 16667"/>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46CA00"/>
              </a:solidFill>
            </a:endParaRPr>
          </a:p>
        </p:txBody>
      </p:sp>
      <p:sp>
        <p:nvSpPr>
          <p:cNvPr id="10" name="文本框 13"/>
          <p:cNvSpPr txBox="1">
            <a:spLocks noChangeArrowheads="1"/>
          </p:cNvSpPr>
          <p:nvPr/>
        </p:nvSpPr>
        <p:spPr bwMode="auto">
          <a:xfrm>
            <a:off x="1026809" y="4077685"/>
            <a:ext cx="2508400" cy="5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defRPr/>
            </a:pPr>
            <a:r>
              <a:rPr lang="zh-CN" altLang="en-US" sz="3600" b="1" dirty="0">
                <a:solidFill>
                  <a:srgbClr val="C00000"/>
                </a:solidFill>
                <a:latin typeface="微软雅黑" panose="020B0503020204020204" charset="-122"/>
                <a:ea typeface="微软雅黑" panose="020B0503020204020204" charset="-122"/>
                <a:cs typeface="+mn-ea"/>
                <a:sym typeface="+mn-lt"/>
              </a:rPr>
              <a:t>政治领导力</a:t>
            </a:r>
          </a:p>
        </p:txBody>
      </p:sp>
      <p:sp>
        <p:nvSpPr>
          <p:cNvPr id="11" name="Freeform 5"/>
          <p:cNvSpPr/>
          <p:nvPr/>
        </p:nvSpPr>
        <p:spPr bwMode="auto">
          <a:xfrm>
            <a:off x="1747921" y="2457696"/>
            <a:ext cx="999843" cy="873736"/>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chemeClr val="bg1"/>
          </a:solidFill>
          <a:ln>
            <a:noFill/>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1350">
              <a:solidFill>
                <a:srgbClr val="C42F0B"/>
              </a:solidFill>
              <a:latin typeface="Arial" panose="020B0604020202020204" pitchFamily="34" charset="0"/>
              <a:ea typeface="宋体" panose="02010600030101010101" pitchFamily="2" charset="-122"/>
            </a:endParaRPr>
          </a:p>
        </p:txBody>
      </p:sp>
      <p:sp>
        <p:nvSpPr>
          <p:cNvPr id="20" name="矩形 19"/>
          <p:cNvSpPr/>
          <p:nvPr/>
        </p:nvSpPr>
        <p:spPr>
          <a:xfrm>
            <a:off x="3864352" y="2062984"/>
            <a:ext cx="7953297" cy="3634740"/>
          </a:xfrm>
          <a:prstGeom prst="rect">
            <a:avLst/>
          </a:prstGeom>
        </p:spPr>
        <p:txBody>
          <a:bodyPr wrap="square">
            <a:spAutoFit/>
          </a:bodyPr>
          <a:lstStyle/>
          <a:p>
            <a:pPr lvl="0">
              <a:lnSpc>
                <a:spcPct val="160000"/>
              </a:lnSpc>
            </a:pPr>
            <a:r>
              <a:rPr lang="en-US" altLang="zh-CN" sz="2000" kern="0" dirty="0">
                <a:ea typeface="微软雅黑" panose="020B0503020204020204" charset="-122"/>
              </a:rPr>
              <a:t>      </a:t>
            </a:r>
            <a:r>
              <a:rPr lang="en-US" altLang="zh-CN" kern="0" dirty="0">
                <a:ea typeface="微软雅黑" panose="020B0503020204020204" charset="-122"/>
              </a:rPr>
              <a:t>   </a:t>
            </a:r>
            <a:r>
              <a:rPr lang="zh-CN" altLang="en-US" kern="0" dirty="0">
                <a:ea typeface="微软雅黑" panose="020B0503020204020204" charset="-122"/>
              </a:rPr>
              <a:t>第一、明晰在实施</a:t>
            </a:r>
            <a:r>
              <a:rPr lang="zh-CN" altLang="en-US" kern="0" dirty="0">
                <a:solidFill>
                  <a:srgbClr val="C00000"/>
                </a:solidFill>
                <a:ea typeface="微软雅黑" panose="020B0503020204020204" charset="-122"/>
              </a:rPr>
              <a:t>重要事权（干部选任、职称聘任、年度考核）</a:t>
            </a:r>
            <a:r>
              <a:rPr lang="zh-CN" altLang="en-US" kern="0" dirty="0">
                <a:ea typeface="微软雅黑" panose="020B0503020204020204" charset="-122"/>
              </a:rPr>
              <a:t>中发挥党支部政治作用的关键环节、主要方式和基本流程，突出基层党组织先知先议先做和重要作用；</a:t>
            </a:r>
          </a:p>
          <a:p>
            <a:pPr lvl="0">
              <a:lnSpc>
                <a:spcPct val="160000"/>
              </a:lnSpc>
            </a:pPr>
            <a:endParaRPr lang="zh-CN" altLang="en-US" kern="0" dirty="0">
              <a:ea typeface="微软雅黑" panose="020B0503020204020204" charset="-122"/>
            </a:endParaRPr>
          </a:p>
          <a:p>
            <a:pPr lvl="0">
              <a:lnSpc>
                <a:spcPct val="160000"/>
              </a:lnSpc>
            </a:pPr>
            <a:r>
              <a:rPr lang="zh-CN" altLang="en-US" kern="0" dirty="0">
                <a:ea typeface="微软雅黑" panose="020B0503020204020204" charset="-122"/>
              </a:rPr>
              <a:t>        第二、   </a:t>
            </a:r>
            <a:r>
              <a:rPr lang="zh-CN" altLang="en-US" kern="0" dirty="0">
                <a:solidFill>
                  <a:srgbClr val="C00000"/>
                </a:solidFill>
                <a:ea typeface="微软雅黑" panose="020B0503020204020204" charset="-122"/>
              </a:rPr>
              <a:t>试行支部书记列些党委会、党政联席会议举措。</a:t>
            </a:r>
            <a:r>
              <a:rPr lang="zh-CN" altLang="en-US" sz="2000" kern="0" dirty="0">
                <a:solidFill>
                  <a:srgbClr val="C00000"/>
                </a:solidFill>
                <a:ea typeface="微软雅黑" panose="020B0503020204020204" charset="-122"/>
              </a:rPr>
              <a:t>      </a:t>
            </a:r>
          </a:p>
        </p:txBody>
      </p:sp>
      <p:sp>
        <p:nvSpPr>
          <p:cNvPr id="21" name="矩形 20"/>
          <p:cNvSpPr/>
          <p:nvPr/>
        </p:nvSpPr>
        <p:spPr>
          <a:xfrm>
            <a:off x="1080100" y="1262380"/>
            <a:ext cx="10861040" cy="6483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26150" y="1262380"/>
            <a:ext cx="10714355" cy="553085"/>
          </a:xfrm>
          <a:prstGeom prst="rect">
            <a:avLst/>
          </a:prstGeom>
        </p:spPr>
        <p:txBody>
          <a:bodyPr wrap="square">
            <a:spAutoFit/>
          </a:bodyPr>
          <a:lstStyle/>
          <a:p>
            <a:pPr>
              <a:lnSpc>
                <a:spcPct val="150000"/>
              </a:lnSpc>
            </a:pPr>
            <a:r>
              <a:rPr lang="zh-CN" altLang="en-US" sz="2000" b="1" dirty="0">
                <a:gradFill>
                  <a:gsLst>
                    <a:gs pos="0">
                      <a:schemeClr val="bg1"/>
                    </a:gs>
                    <a:gs pos="86000">
                      <a:srgbClr val="FFFF53"/>
                    </a:gs>
                  </a:gsLst>
                  <a:lin ang="5400000" scaled="0"/>
                </a:gradFill>
                <a:ea typeface="微软雅黑" panose="020B0503020204020204" charset="-122"/>
                <a:cs typeface="Times New Roman" panose="02020603050405020304" pitchFamily="18" charset="0"/>
              </a:rPr>
              <a:t>（二）以强化政治功能为重点，以重要事权介入为抓手，提升党支部的政治领导力</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1421209" y="318031"/>
            <a:ext cx="3954780" cy="506730"/>
          </a:xfrm>
          <a:prstGeom prst="rect">
            <a:avLst/>
          </a:prstGeom>
          <a:noFill/>
        </p:spPr>
        <p:txBody>
          <a:bodyPr wrap="none" lIns="91440" tIns="45720" rIns="91440" bIns="45720" rtlCol="0">
            <a:spAutoFit/>
          </a:bodyPr>
          <a:lstStyle/>
          <a:p>
            <a:pPr algn="l"/>
            <a:r>
              <a:rPr lang="zh-CN" altLang="en-US"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五、</a:t>
            </a:r>
            <a:r>
              <a:rPr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后续改进</a:t>
            </a:r>
            <a:r>
              <a:rPr lang="zh-CN"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思路与</a:t>
            </a:r>
            <a:r>
              <a:rPr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举措</a:t>
            </a:r>
          </a:p>
        </p:txBody>
      </p:sp>
      <p:sp>
        <p:nvSpPr>
          <p:cNvPr id="8" name="矩形 16"/>
          <p:cNvSpPr>
            <a:spLocks noChangeArrowheads="1"/>
          </p:cNvSpPr>
          <p:nvPr/>
        </p:nvSpPr>
        <p:spPr bwMode="auto">
          <a:xfrm>
            <a:off x="1046169" y="2923839"/>
            <a:ext cx="2469680" cy="2809417"/>
          </a:xfrm>
          <a:prstGeom prst="rect">
            <a:avLst/>
          </a:prstGeom>
          <a:noFill/>
          <a:ln w="12700">
            <a:solidFill>
              <a:srgbClr val="E71E17"/>
            </a:solidFill>
            <a:prstDash val="sysDot"/>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FFFFFF"/>
              </a:solidFill>
            </a:endParaRPr>
          </a:p>
        </p:txBody>
      </p:sp>
      <p:sp>
        <p:nvSpPr>
          <p:cNvPr id="9" name="圆角矩形 17"/>
          <p:cNvSpPr>
            <a:spLocks noChangeArrowheads="1"/>
          </p:cNvSpPr>
          <p:nvPr/>
        </p:nvSpPr>
        <p:spPr bwMode="auto">
          <a:xfrm>
            <a:off x="1575851" y="2248624"/>
            <a:ext cx="1323883" cy="1323447"/>
          </a:xfrm>
          <a:prstGeom prst="roundRect">
            <a:avLst>
              <a:gd name="adj" fmla="val 16667"/>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46CA00"/>
              </a:solidFill>
            </a:endParaRPr>
          </a:p>
        </p:txBody>
      </p:sp>
      <p:sp>
        <p:nvSpPr>
          <p:cNvPr id="10" name="文本框 13"/>
          <p:cNvSpPr txBox="1">
            <a:spLocks noChangeArrowheads="1"/>
          </p:cNvSpPr>
          <p:nvPr/>
        </p:nvSpPr>
        <p:spPr bwMode="auto">
          <a:xfrm>
            <a:off x="1026809" y="4077685"/>
            <a:ext cx="2508400" cy="5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defRPr/>
            </a:pPr>
            <a:r>
              <a:rPr lang="zh-CN" altLang="en-US" sz="3600" b="1" dirty="0">
                <a:solidFill>
                  <a:srgbClr val="C00000"/>
                </a:solidFill>
                <a:latin typeface="微软雅黑" panose="020B0503020204020204" charset="-122"/>
                <a:ea typeface="微软雅黑" panose="020B0503020204020204" charset="-122"/>
                <a:cs typeface="+mn-ea"/>
                <a:sym typeface="+mn-lt"/>
              </a:rPr>
              <a:t>有效覆盖力</a:t>
            </a:r>
          </a:p>
        </p:txBody>
      </p:sp>
      <p:sp>
        <p:nvSpPr>
          <p:cNvPr id="11" name="Freeform 5"/>
          <p:cNvSpPr/>
          <p:nvPr/>
        </p:nvSpPr>
        <p:spPr bwMode="auto">
          <a:xfrm>
            <a:off x="1747921" y="2457696"/>
            <a:ext cx="999843" cy="873736"/>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chemeClr val="bg1"/>
          </a:solidFill>
          <a:ln>
            <a:noFill/>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1350">
              <a:solidFill>
                <a:srgbClr val="C42F0B"/>
              </a:solidFill>
              <a:latin typeface="Arial" panose="020B0604020202020204" pitchFamily="34" charset="0"/>
              <a:ea typeface="宋体" panose="02010600030101010101" pitchFamily="2" charset="-122"/>
            </a:endParaRPr>
          </a:p>
        </p:txBody>
      </p:sp>
      <p:sp>
        <p:nvSpPr>
          <p:cNvPr id="20" name="矩形 19"/>
          <p:cNvSpPr/>
          <p:nvPr/>
        </p:nvSpPr>
        <p:spPr>
          <a:xfrm>
            <a:off x="3721065" y="1776095"/>
            <a:ext cx="8219440" cy="3536315"/>
          </a:xfrm>
          <a:prstGeom prst="rect">
            <a:avLst/>
          </a:prstGeom>
        </p:spPr>
        <p:txBody>
          <a:bodyPr wrap="square">
            <a:spAutoFit/>
          </a:bodyPr>
          <a:lstStyle/>
          <a:p>
            <a:pPr lvl="0">
              <a:lnSpc>
                <a:spcPct val="160000"/>
              </a:lnSpc>
            </a:pPr>
            <a:r>
              <a:rPr lang="en-US" altLang="zh-CN" sz="2000" kern="0" dirty="0">
                <a:ea typeface="微软雅黑" panose="020B0503020204020204" charset="-122"/>
              </a:rPr>
              <a:t>       </a:t>
            </a:r>
            <a:endParaRPr lang="zh-CN" altLang="en-US" sz="2000" kern="0" dirty="0">
              <a:ea typeface="微软雅黑" panose="020B0503020204020204" charset="-122"/>
            </a:endParaRPr>
          </a:p>
          <a:p>
            <a:pPr lvl="0">
              <a:lnSpc>
                <a:spcPct val="160000"/>
              </a:lnSpc>
            </a:pPr>
            <a:r>
              <a:rPr lang="zh-CN" altLang="en-US" sz="2000" kern="0" dirty="0">
                <a:ea typeface="微软雅黑" panose="020B0503020204020204" charset="-122"/>
              </a:rPr>
              <a:t>       </a:t>
            </a:r>
            <a:r>
              <a:rPr lang="zh-CN" altLang="en-US" b="1" kern="0" dirty="0">
                <a:ea typeface="微软雅黑" panose="020B0503020204020204" charset="-122"/>
              </a:rPr>
              <a:t>  </a:t>
            </a:r>
            <a:r>
              <a:rPr lang="zh-CN" altLang="en-US" kern="0" dirty="0">
                <a:ea typeface="微软雅黑" panose="020B0503020204020204" charset="-122"/>
              </a:rPr>
              <a:t>组织覆盖力方面，需结合不同类型基层党组织的特点，积极探索务实管用、灵活便捷的党组织组建形式和管理方式。拟建</a:t>
            </a:r>
            <a:r>
              <a:rPr lang="zh-CN" altLang="en-US" kern="0" dirty="0">
                <a:solidFill>
                  <a:srgbClr val="FF0000"/>
                </a:solidFill>
                <a:ea typeface="微软雅黑" panose="020B0503020204020204" charset="-122"/>
              </a:rPr>
              <a:t>立科研团队</a:t>
            </a:r>
            <a:r>
              <a:rPr lang="zh-CN" altLang="en-US" kern="0" dirty="0">
                <a:ea typeface="微软雅黑" panose="020B0503020204020204" charset="-122"/>
              </a:rPr>
              <a:t>党支部；</a:t>
            </a:r>
          </a:p>
          <a:p>
            <a:pPr lvl="0">
              <a:lnSpc>
                <a:spcPct val="160000"/>
              </a:lnSpc>
            </a:pPr>
            <a:r>
              <a:rPr lang="zh-CN" altLang="en-US" kern="0" dirty="0">
                <a:ea typeface="微软雅黑" panose="020B0503020204020204" charset="-122"/>
              </a:rPr>
              <a:t>         工作覆盖力方面，从优化组织设置入手，</a:t>
            </a:r>
            <a:r>
              <a:rPr lang="zh-CN" altLang="en-US" kern="0" dirty="0">
                <a:solidFill>
                  <a:srgbClr val="FF0000"/>
                </a:solidFill>
                <a:ea typeface="微软雅黑" panose="020B0503020204020204" charset="-122"/>
              </a:rPr>
              <a:t>建议15人以上的党支部设置党小组</a:t>
            </a:r>
            <a:r>
              <a:rPr lang="zh-CN" altLang="en-US" kern="0" dirty="0">
                <a:ea typeface="微软雅黑" panose="020B0503020204020204" charset="-122"/>
              </a:rPr>
              <a:t>。</a:t>
            </a:r>
            <a:endParaRPr lang="zh-CN" altLang="en-US" b="1" kern="0" dirty="0">
              <a:solidFill>
                <a:srgbClr val="C00000"/>
              </a:solidFill>
              <a:ea typeface="微软雅黑" panose="020B0503020204020204" charset="-122"/>
            </a:endParaRPr>
          </a:p>
        </p:txBody>
      </p:sp>
      <p:sp>
        <p:nvSpPr>
          <p:cNvPr id="21" name="矩形 20"/>
          <p:cNvSpPr/>
          <p:nvPr/>
        </p:nvSpPr>
        <p:spPr>
          <a:xfrm>
            <a:off x="1080100" y="1262380"/>
            <a:ext cx="10861040" cy="6483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26150" y="1262380"/>
            <a:ext cx="10714355" cy="553085"/>
          </a:xfrm>
          <a:prstGeom prst="rect">
            <a:avLst/>
          </a:prstGeom>
        </p:spPr>
        <p:txBody>
          <a:bodyPr wrap="square">
            <a:spAutoFit/>
          </a:bodyPr>
          <a:lstStyle/>
          <a:p>
            <a:pPr>
              <a:lnSpc>
                <a:spcPct val="150000"/>
              </a:lnSpc>
            </a:pPr>
            <a:r>
              <a:rPr lang="zh-CN" altLang="en-US" sz="2000" b="1" dirty="0">
                <a:gradFill>
                  <a:gsLst>
                    <a:gs pos="0">
                      <a:schemeClr val="bg1"/>
                    </a:gs>
                    <a:gs pos="86000">
                      <a:srgbClr val="FFFF53"/>
                    </a:gs>
                  </a:gsLst>
                  <a:lin ang="5400000" scaled="0"/>
                </a:gradFill>
                <a:ea typeface="微软雅黑" panose="020B0503020204020204" charset="-122"/>
                <a:cs typeface="Times New Roman" panose="02020603050405020304" pitchFamily="18" charset="0"/>
              </a:rPr>
              <a:t>（三）优化支部设置，聚焦两个覆盖、做到“形体”兼具，增强基层党组织的有效覆盖力</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1421209" y="318031"/>
            <a:ext cx="3954780" cy="506730"/>
          </a:xfrm>
          <a:prstGeom prst="rect">
            <a:avLst/>
          </a:prstGeom>
          <a:noFill/>
        </p:spPr>
        <p:txBody>
          <a:bodyPr wrap="none" lIns="91440" tIns="45720" rIns="91440" bIns="45720" rtlCol="0">
            <a:spAutoFit/>
          </a:bodyPr>
          <a:lstStyle/>
          <a:p>
            <a:pPr algn="l"/>
            <a:r>
              <a:rPr lang="zh-CN" altLang="en-US"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五、</a:t>
            </a:r>
            <a:r>
              <a:rPr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后续改进</a:t>
            </a:r>
            <a:r>
              <a:rPr lang="zh-CN"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思路与</a:t>
            </a:r>
            <a:r>
              <a:rPr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举措</a:t>
            </a:r>
          </a:p>
        </p:txBody>
      </p:sp>
      <p:sp>
        <p:nvSpPr>
          <p:cNvPr id="8" name="矩形 16"/>
          <p:cNvSpPr>
            <a:spLocks noChangeArrowheads="1"/>
          </p:cNvSpPr>
          <p:nvPr/>
        </p:nvSpPr>
        <p:spPr bwMode="auto">
          <a:xfrm>
            <a:off x="1046169" y="2923839"/>
            <a:ext cx="2469680" cy="2809417"/>
          </a:xfrm>
          <a:prstGeom prst="rect">
            <a:avLst/>
          </a:prstGeom>
          <a:noFill/>
          <a:ln w="12700">
            <a:solidFill>
              <a:srgbClr val="E71E17"/>
            </a:solidFill>
            <a:prstDash val="sysDot"/>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FFFFFF"/>
              </a:solidFill>
            </a:endParaRPr>
          </a:p>
        </p:txBody>
      </p:sp>
      <p:sp>
        <p:nvSpPr>
          <p:cNvPr id="9" name="圆角矩形 17"/>
          <p:cNvSpPr>
            <a:spLocks noChangeArrowheads="1"/>
          </p:cNvSpPr>
          <p:nvPr/>
        </p:nvSpPr>
        <p:spPr bwMode="auto">
          <a:xfrm>
            <a:off x="1575851" y="2248624"/>
            <a:ext cx="1323883" cy="1323447"/>
          </a:xfrm>
          <a:prstGeom prst="roundRect">
            <a:avLst>
              <a:gd name="adj" fmla="val 16667"/>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46CA00"/>
              </a:solidFill>
            </a:endParaRPr>
          </a:p>
        </p:txBody>
      </p:sp>
      <p:sp>
        <p:nvSpPr>
          <p:cNvPr id="10" name="文本框 13"/>
          <p:cNvSpPr txBox="1">
            <a:spLocks noChangeArrowheads="1"/>
          </p:cNvSpPr>
          <p:nvPr/>
        </p:nvSpPr>
        <p:spPr bwMode="auto">
          <a:xfrm>
            <a:off x="1026809" y="4077685"/>
            <a:ext cx="2508400" cy="5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defRPr/>
            </a:pPr>
            <a:r>
              <a:rPr lang="zh-CN" altLang="en-US" sz="3600" b="1" dirty="0">
                <a:solidFill>
                  <a:srgbClr val="C00000"/>
                </a:solidFill>
                <a:latin typeface="微软雅黑" panose="020B0503020204020204" charset="-122"/>
                <a:ea typeface="微软雅黑" panose="020B0503020204020204" charset="-122"/>
                <a:cs typeface="+mn-ea"/>
                <a:sym typeface="+mn-lt"/>
              </a:rPr>
              <a:t>发展推动力</a:t>
            </a:r>
          </a:p>
        </p:txBody>
      </p:sp>
      <p:sp>
        <p:nvSpPr>
          <p:cNvPr id="11" name="Freeform 5"/>
          <p:cNvSpPr/>
          <p:nvPr/>
        </p:nvSpPr>
        <p:spPr bwMode="auto">
          <a:xfrm>
            <a:off x="1747921" y="2457696"/>
            <a:ext cx="999843" cy="873736"/>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chemeClr val="bg1"/>
          </a:solidFill>
          <a:ln>
            <a:noFill/>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1350">
              <a:solidFill>
                <a:srgbClr val="C42F0B"/>
              </a:solidFill>
              <a:latin typeface="Arial" panose="020B0604020202020204" pitchFamily="34" charset="0"/>
              <a:ea typeface="宋体" panose="02010600030101010101" pitchFamily="2" charset="-122"/>
            </a:endParaRPr>
          </a:p>
        </p:txBody>
      </p:sp>
      <p:sp>
        <p:nvSpPr>
          <p:cNvPr id="20" name="矩形 19"/>
          <p:cNvSpPr/>
          <p:nvPr/>
        </p:nvSpPr>
        <p:spPr>
          <a:xfrm>
            <a:off x="3721065" y="2924175"/>
            <a:ext cx="8219440" cy="1272540"/>
          </a:xfrm>
          <a:prstGeom prst="rect">
            <a:avLst/>
          </a:prstGeom>
        </p:spPr>
        <p:txBody>
          <a:bodyPr wrap="square">
            <a:spAutoFit/>
          </a:bodyPr>
          <a:lstStyle/>
          <a:p>
            <a:pPr lvl="0">
              <a:lnSpc>
                <a:spcPct val="160000"/>
              </a:lnSpc>
            </a:pPr>
            <a:r>
              <a:rPr lang="en-US" altLang="zh-CN" sz="2000" kern="0" dirty="0">
                <a:ea typeface="微软雅黑" panose="020B0503020204020204" charset="-122"/>
              </a:rPr>
              <a:t>         </a:t>
            </a:r>
            <a:r>
              <a:rPr lang="zh-CN" altLang="en-US" kern="0" dirty="0">
                <a:ea typeface="微软雅黑" panose="020B0503020204020204" charset="-122"/>
              </a:rPr>
              <a:t>支部书记兼任部分行政工作，构建党建业务交融机制</a:t>
            </a:r>
          </a:p>
          <a:p>
            <a:pPr lvl="0">
              <a:lnSpc>
                <a:spcPct val="160000"/>
              </a:lnSpc>
            </a:pPr>
            <a:r>
              <a:rPr lang="zh-CN" altLang="en-US" kern="0" dirty="0">
                <a:ea typeface="微软雅黑" panose="020B0503020204020204" charset="-122"/>
              </a:rPr>
              <a:t>         </a:t>
            </a:r>
          </a:p>
        </p:txBody>
      </p:sp>
      <p:sp>
        <p:nvSpPr>
          <p:cNvPr id="21" name="矩形 20"/>
          <p:cNvSpPr/>
          <p:nvPr/>
        </p:nvSpPr>
        <p:spPr>
          <a:xfrm>
            <a:off x="1080100" y="1262380"/>
            <a:ext cx="10861040" cy="6483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26150" y="1262380"/>
            <a:ext cx="10714355" cy="553085"/>
          </a:xfrm>
          <a:prstGeom prst="rect">
            <a:avLst/>
          </a:prstGeom>
        </p:spPr>
        <p:txBody>
          <a:bodyPr wrap="square">
            <a:spAutoFit/>
          </a:bodyPr>
          <a:lstStyle/>
          <a:p>
            <a:pPr>
              <a:lnSpc>
                <a:spcPct val="150000"/>
              </a:lnSpc>
            </a:pPr>
            <a:r>
              <a:rPr lang="zh-CN" altLang="en-US" sz="2000" b="1" dirty="0">
                <a:gradFill>
                  <a:gsLst>
                    <a:gs pos="0">
                      <a:schemeClr val="bg1"/>
                    </a:gs>
                    <a:gs pos="86000">
                      <a:srgbClr val="FFFF53"/>
                    </a:gs>
                  </a:gsLst>
                  <a:lin ang="5400000" scaled="0"/>
                </a:gradFill>
                <a:ea typeface="微软雅黑" panose="020B0503020204020204" charset="-122"/>
                <a:cs typeface="Times New Roman" panose="02020603050405020304" pitchFamily="18" charset="0"/>
              </a:rPr>
              <a:t>（四）聚焦中心工作、坚持内强外融，增强基层党组织的发展推动力</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1421209" y="318031"/>
            <a:ext cx="3954780" cy="506730"/>
          </a:xfrm>
          <a:prstGeom prst="rect">
            <a:avLst/>
          </a:prstGeom>
          <a:noFill/>
        </p:spPr>
        <p:txBody>
          <a:bodyPr wrap="none" lIns="91440" tIns="45720" rIns="91440" bIns="45720" rtlCol="0">
            <a:spAutoFit/>
          </a:bodyPr>
          <a:lstStyle/>
          <a:p>
            <a:pPr algn="l"/>
            <a:r>
              <a:rPr lang="zh-CN" altLang="en-US"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五、</a:t>
            </a:r>
            <a:r>
              <a:rPr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后续改进</a:t>
            </a:r>
            <a:r>
              <a:rPr lang="zh-CN"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思路与</a:t>
            </a:r>
            <a:r>
              <a:rPr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举措</a:t>
            </a:r>
          </a:p>
        </p:txBody>
      </p:sp>
      <p:sp>
        <p:nvSpPr>
          <p:cNvPr id="8" name="矩形 16"/>
          <p:cNvSpPr>
            <a:spLocks noChangeArrowheads="1"/>
          </p:cNvSpPr>
          <p:nvPr/>
        </p:nvSpPr>
        <p:spPr bwMode="auto">
          <a:xfrm>
            <a:off x="1046169" y="2923839"/>
            <a:ext cx="2469680" cy="2809417"/>
          </a:xfrm>
          <a:prstGeom prst="rect">
            <a:avLst/>
          </a:prstGeom>
          <a:noFill/>
          <a:ln w="12700">
            <a:solidFill>
              <a:srgbClr val="E71E17"/>
            </a:solidFill>
            <a:prstDash val="sysDot"/>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FFFFFF"/>
              </a:solidFill>
            </a:endParaRPr>
          </a:p>
        </p:txBody>
      </p:sp>
      <p:sp>
        <p:nvSpPr>
          <p:cNvPr id="9" name="圆角矩形 17"/>
          <p:cNvSpPr>
            <a:spLocks noChangeArrowheads="1"/>
          </p:cNvSpPr>
          <p:nvPr/>
        </p:nvSpPr>
        <p:spPr bwMode="auto">
          <a:xfrm>
            <a:off x="1575851" y="2248624"/>
            <a:ext cx="1323883" cy="1323447"/>
          </a:xfrm>
          <a:prstGeom prst="roundRect">
            <a:avLst>
              <a:gd name="adj" fmla="val 16667"/>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46CA00"/>
              </a:solidFill>
            </a:endParaRPr>
          </a:p>
        </p:txBody>
      </p:sp>
      <p:sp>
        <p:nvSpPr>
          <p:cNvPr id="10" name="文本框 13"/>
          <p:cNvSpPr txBox="1">
            <a:spLocks noChangeArrowheads="1"/>
          </p:cNvSpPr>
          <p:nvPr/>
        </p:nvSpPr>
        <p:spPr bwMode="auto">
          <a:xfrm>
            <a:off x="1026809" y="4077685"/>
            <a:ext cx="2508400" cy="5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defRPr/>
            </a:pPr>
            <a:r>
              <a:rPr lang="zh-CN" altLang="en-US" sz="3600" b="1" dirty="0">
                <a:solidFill>
                  <a:srgbClr val="C00000"/>
                </a:solidFill>
                <a:latin typeface="微软雅黑" panose="020B0503020204020204" charset="-122"/>
                <a:ea typeface="微软雅黑" panose="020B0503020204020204" charset="-122"/>
                <a:cs typeface="+mn-ea"/>
                <a:sym typeface="+mn-lt"/>
              </a:rPr>
              <a:t>组织凝聚力</a:t>
            </a:r>
          </a:p>
        </p:txBody>
      </p:sp>
      <p:sp>
        <p:nvSpPr>
          <p:cNvPr id="11" name="Freeform 5"/>
          <p:cNvSpPr/>
          <p:nvPr/>
        </p:nvSpPr>
        <p:spPr bwMode="auto">
          <a:xfrm>
            <a:off x="1747921" y="2457696"/>
            <a:ext cx="999843" cy="873736"/>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chemeClr val="bg1"/>
          </a:solidFill>
          <a:ln>
            <a:noFill/>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1350">
              <a:solidFill>
                <a:srgbClr val="C42F0B"/>
              </a:solidFill>
              <a:latin typeface="Arial" panose="020B0604020202020204" pitchFamily="34" charset="0"/>
              <a:ea typeface="宋体" panose="02010600030101010101" pitchFamily="2" charset="-122"/>
            </a:endParaRPr>
          </a:p>
        </p:txBody>
      </p:sp>
      <p:sp>
        <p:nvSpPr>
          <p:cNvPr id="20" name="矩形 19"/>
          <p:cNvSpPr/>
          <p:nvPr/>
        </p:nvSpPr>
        <p:spPr>
          <a:xfrm>
            <a:off x="3649310" y="2421890"/>
            <a:ext cx="8219440" cy="2453640"/>
          </a:xfrm>
          <a:prstGeom prst="rect">
            <a:avLst/>
          </a:prstGeom>
        </p:spPr>
        <p:txBody>
          <a:bodyPr wrap="square">
            <a:spAutoFit/>
          </a:bodyPr>
          <a:lstStyle/>
          <a:p>
            <a:pPr lvl="0">
              <a:lnSpc>
                <a:spcPct val="160000"/>
              </a:lnSpc>
            </a:pPr>
            <a:r>
              <a:rPr lang="en-US" altLang="zh-CN" sz="2000" kern="0" dirty="0">
                <a:ea typeface="微软雅黑" panose="020B0503020204020204" charset="-122"/>
              </a:rPr>
              <a:t> </a:t>
            </a:r>
            <a:r>
              <a:rPr lang="zh-CN" altLang="en-US" kern="0" dirty="0">
                <a:ea typeface="微软雅黑" panose="020B0503020204020204" charset="-122"/>
              </a:rPr>
              <a:t>营造和谐友爱的组织氛围，加强对党员的</a:t>
            </a:r>
            <a:r>
              <a:rPr lang="zh-CN" altLang="en-US" kern="0" dirty="0">
                <a:solidFill>
                  <a:srgbClr val="C00000"/>
                </a:solidFill>
                <a:ea typeface="微软雅黑" panose="020B0503020204020204" charset="-122"/>
              </a:rPr>
              <a:t>人文关怀</a:t>
            </a:r>
            <a:r>
              <a:rPr lang="zh-CN" altLang="en-US" kern="0" dirty="0">
                <a:ea typeface="微软雅黑" panose="020B0503020204020204" charset="-122"/>
              </a:rPr>
              <a:t>。</a:t>
            </a:r>
          </a:p>
          <a:p>
            <a:pPr lvl="0">
              <a:lnSpc>
                <a:spcPct val="160000"/>
              </a:lnSpc>
            </a:pPr>
            <a:r>
              <a:rPr lang="zh-CN" altLang="en-US" kern="0" dirty="0">
                <a:ea typeface="微软雅黑" panose="020B0503020204020204" charset="-122"/>
              </a:rPr>
              <a:t>                                ① 关心保障党员权益。</a:t>
            </a:r>
          </a:p>
          <a:p>
            <a:pPr lvl="0">
              <a:lnSpc>
                <a:spcPct val="160000"/>
              </a:lnSpc>
            </a:pPr>
            <a:r>
              <a:rPr lang="zh-CN" altLang="en-US" kern="0" dirty="0">
                <a:ea typeface="微软雅黑" panose="020B0503020204020204" charset="-122"/>
              </a:rPr>
              <a:t>                                ② 定期开展谈心谈话。</a:t>
            </a:r>
          </a:p>
          <a:p>
            <a:pPr lvl="0">
              <a:lnSpc>
                <a:spcPct val="160000"/>
              </a:lnSpc>
            </a:pPr>
            <a:r>
              <a:rPr lang="zh-CN" altLang="en-US" kern="0" dirty="0">
                <a:ea typeface="微软雅黑" panose="020B0503020204020204" charset="-122"/>
              </a:rPr>
              <a:t>                                ③ 及时提供关怀疏导。</a:t>
            </a:r>
          </a:p>
        </p:txBody>
      </p:sp>
      <p:sp>
        <p:nvSpPr>
          <p:cNvPr id="21" name="矩形 20"/>
          <p:cNvSpPr/>
          <p:nvPr/>
        </p:nvSpPr>
        <p:spPr>
          <a:xfrm>
            <a:off x="1080100" y="1262380"/>
            <a:ext cx="10861040" cy="6483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26150" y="1262380"/>
            <a:ext cx="10714355" cy="553085"/>
          </a:xfrm>
          <a:prstGeom prst="rect">
            <a:avLst/>
          </a:prstGeom>
        </p:spPr>
        <p:txBody>
          <a:bodyPr wrap="square">
            <a:spAutoFit/>
          </a:bodyPr>
          <a:lstStyle/>
          <a:p>
            <a:pPr>
              <a:lnSpc>
                <a:spcPct val="150000"/>
              </a:lnSpc>
            </a:pPr>
            <a:r>
              <a:rPr lang="zh-CN" altLang="en-US" sz="2000" b="1" dirty="0">
                <a:gradFill>
                  <a:gsLst>
                    <a:gs pos="0">
                      <a:schemeClr val="bg1"/>
                    </a:gs>
                    <a:gs pos="86000">
                      <a:srgbClr val="FFFF53"/>
                    </a:gs>
                  </a:gsLst>
                  <a:lin ang="5400000" scaled="0"/>
                </a:gradFill>
                <a:ea typeface="微软雅黑" panose="020B0503020204020204" charset="-122"/>
                <a:cs typeface="Times New Roman" panose="02020603050405020304" pitchFamily="18" charset="0"/>
              </a:rPr>
              <a:t>（五）聚焦文化建设、内化凝心聚魄，增强基层党组织的组织凝聚力</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1421209" y="318031"/>
            <a:ext cx="3954780" cy="506730"/>
          </a:xfrm>
          <a:prstGeom prst="rect">
            <a:avLst/>
          </a:prstGeom>
          <a:noFill/>
        </p:spPr>
        <p:txBody>
          <a:bodyPr wrap="none" lIns="91440" tIns="45720" rIns="91440" bIns="45720" rtlCol="0">
            <a:spAutoFit/>
          </a:bodyPr>
          <a:lstStyle/>
          <a:p>
            <a:pPr algn="l"/>
            <a:r>
              <a:rPr lang="zh-CN" altLang="en-US"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五、</a:t>
            </a:r>
            <a:r>
              <a:rPr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后续改进</a:t>
            </a:r>
            <a:r>
              <a:rPr lang="zh-CN"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思路与</a:t>
            </a:r>
            <a:r>
              <a:rPr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举措</a:t>
            </a:r>
          </a:p>
        </p:txBody>
      </p:sp>
      <p:sp>
        <p:nvSpPr>
          <p:cNvPr id="8" name="矩形 16"/>
          <p:cNvSpPr>
            <a:spLocks noChangeArrowheads="1"/>
          </p:cNvSpPr>
          <p:nvPr/>
        </p:nvSpPr>
        <p:spPr bwMode="auto">
          <a:xfrm>
            <a:off x="1046169" y="2923839"/>
            <a:ext cx="2469680" cy="2809417"/>
          </a:xfrm>
          <a:prstGeom prst="rect">
            <a:avLst/>
          </a:prstGeom>
          <a:noFill/>
          <a:ln w="12700">
            <a:solidFill>
              <a:srgbClr val="E71E17"/>
            </a:solidFill>
            <a:prstDash val="sysDot"/>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FFFFFF"/>
              </a:solidFill>
            </a:endParaRPr>
          </a:p>
        </p:txBody>
      </p:sp>
      <p:sp>
        <p:nvSpPr>
          <p:cNvPr id="9" name="圆角矩形 17"/>
          <p:cNvSpPr>
            <a:spLocks noChangeArrowheads="1"/>
          </p:cNvSpPr>
          <p:nvPr/>
        </p:nvSpPr>
        <p:spPr bwMode="auto">
          <a:xfrm>
            <a:off x="1575851" y="2248624"/>
            <a:ext cx="1323883" cy="1323447"/>
          </a:xfrm>
          <a:prstGeom prst="roundRect">
            <a:avLst>
              <a:gd name="adj" fmla="val 16667"/>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46CA00"/>
              </a:solidFill>
            </a:endParaRPr>
          </a:p>
        </p:txBody>
      </p:sp>
      <p:sp>
        <p:nvSpPr>
          <p:cNvPr id="10" name="文本框 13"/>
          <p:cNvSpPr txBox="1">
            <a:spLocks noChangeArrowheads="1"/>
          </p:cNvSpPr>
          <p:nvPr/>
        </p:nvSpPr>
        <p:spPr bwMode="auto">
          <a:xfrm>
            <a:off x="1026809" y="4077685"/>
            <a:ext cx="2508400" cy="5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defRPr/>
            </a:pPr>
            <a:r>
              <a:rPr lang="zh-CN" altLang="en-US" sz="3600" b="1" dirty="0">
                <a:solidFill>
                  <a:srgbClr val="C00000"/>
                </a:solidFill>
                <a:latin typeface="微软雅黑" panose="020B0503020204020204" charset="-122"/>
                <a:ea typeface="微软雅黑" panose="020B0503020204020204" charset="-122"/>
                <a:cs typeface="+mn-ea"/>
                <a:sym typeface="+mn-lt"/>
              </a:rPr>
              <a:t>组织战斗力</a:t>
            </a:r>
          </a:p>
        </p:txBody>
      </p:sp>
      <p:sp>
        <p:nvSpPr>
          <p:cNvPr id="11" name="Freeform 5"/>
          <p:cNvSpPr/>
          <p:nvPr/>
        </p:nvSpPr>
        <p:spPr bwMode="auto">
          <a:xfrm>
            <a:off x="1747921" y="2457696"/>
            <a:ext cx="999843" cy="873736"/>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chemeClr val="bg1"/>
          </a:solidFill>
          <a:ln>
            <a:noFill/>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1350">
              <a:solidFill>
                <a:srgbClr val="C42F0B"/>
              </a:solidFill>
              <a:latin typeface="Arial" panose="020B0604020202020204" pitchFamily="34" charset="0"/>
              <a:ea typeface="宋体" panose="02010600030101010101" pitchFamily="2" charset="-122"/>
            </a:endParaRPr>
          </a:p>
        </p:txBody>
      </p:sp>
      <p:sp>
        <p:nvSpPr>
          <p:cNvPr id="20" name="矩形 19"/>
          <p:cNvSpPr/>
          <p:nvPr/>
        </p:nvSpPr>
        <p:spPr>
          <a:xfrm>
            <a:off x="3649310" y="1991360"/>
            <a:ext cx="8219440" cy="4225290"/>
          </a:xfrm>
          <a:prstGeom prst="rect">
            <a:avLst/>
          </a:prstGeom>
        </p:spPr>
        <p:txBody>
          <a:bodyPr wrap="square">
            <a:spAutoFit/>
          </a:bodyPr>
          <a:lstStyle/>
          <a:p>
            <a:pPr lvl="0">
              <a:lnSpc>
                <a:spcPct val="160000"/>
              </a:lnSpc>
            </a:pPr>
            <a:r>
              <a:rPr lang="en-US" altLang="zh-CN" sz="2000" kern="0" dirty="0">
                <a:ea typeface="微软雅黑" panose="020B0503020204020204" charset="-122"/>
              </a:rPr>
              <a:t>       </a:t>
            </a:r>
            <a:r>
              <a:rPr lang="zh-CN" altLang="en-US" sz="2400" kern="0" dirty="0">
                <a:solidFill>
                  <a:srgbClr val="C00000"/>
                </a:solidFill>
                <a:ea typeface="微软雅黑" panose="020B0503020204020204" charset="-122"/>
              </a:rPr>
              <a:t>第一、</a:t>
            </a:r>
            <a:r>
              <a:rPr lang="zh-CN" altLang="en-US" kern="0" dirty="0">
                <a:solidFill>
                  <a:srgbClr val="C00000"/>
                </a:solidFill>
                <a:ea typeface="微软雅黑" panose="020B0503020204020204" charset="-122"/>
              </a:rPr>
              <a:t>深化基层党组织标准化规范化建设。</a:t>
            </a:r>
            <a:r>
              <a:rPr lang="zh-CN" altLang="en-US" kern="0" dirty="0">
                <a:ea typeface="微软雅黑" panose="020B0503020204020204" charset="-122"/>
              </a:rPr>
              <a:t>从阵地、载体、手段等方面，探索基层党组织建设标准化、规范化的有效途径，以标准化、规范化建设带动基层党组织自我革新力的全面提升。</a:t>
            </a:r>
          </a:p>
          <a:p>
            <a:pPr lvl="0">
              <a:lnSpc>
                <a:spcPct val="160000"/>
              </a:lnSpc>
            </a:pPr>
            <a:r>
              <a:rPr lang="zh-CN" altLang="en-US" kern="0" dirty="0">
                <a:ea typeface="微软雅黑" panose="020B0503020204020204" charset="-122"/>
              </a:rPr>
              <a:t>        </a:t>
            </a:r>
            <a:r>
              <a:rPr lang="zh-CN" altLang="en-US" kern="0" dirty="0">
                <a:solidFill>
                  <a:srgbClr val="C00000"/>
                </a:solidFill>
                <a:ea typeface="微软雅黑" panose="020B0503020204020204" charset="-122"/>
              </a:rPr>
              <a:t>  第二、严肃党内政治生活。</a:t>
            </a:r>
            <a:r>
              <a:rPr lang="zh-CN" altLang="en-US" kern="0" dirty="0">
                <a:ea typeface="微软雅黑" panose="020B0503020204020204" charset="-122"/>
              </a:rPr>
              <a:t>认真落实各项制度，党委定期检查、随机抽查，不符合要求的，要及时整改，切实增强党内生活的政治性、时代性、原则性、战斗性。</a:t>
            </a:r>
          </a:p>
        </p:txBody>
      </p:sp>
      <p:sp>
        <p:nvSpPr>
          <p:cNvPr id="21" name="矩形 20"/>
          <p:cNvSpPr/>
          <p:nvPr/>
        </p:nvSpPr>
        <p:spPr>
          <a:xfrm>
            <a:off x="1080100" y="1262380"/>
            <a:ext cx="10861040" cy="6483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26150" y="1262380"/>
            <a:ext cx="10714355" cy="553085"/>
          </a:xfrm>
          <a:prstGeom prst="rect">
            <a:avLst/>
          </a:prstGeom>
        </p:spPr>
        <p:txBody>
          <a:bodyPr wrap="square">
            <a:spAutoFit/>
          </a:bodyPr>
          <a:lstStyle/>
          <a:p>
            <a:pPr>
              <a:lnSpc>
                <a:spcPct val="150000"/>
              </a:lnSpc>
            </a:pPr>
            <a:r>
              <a:rPr lang="zh-CN" altLang="en-US" sz="2000" b="1" dirty="0">
                <a:gradFill>
                  <a:gsLst>
                    <a:gs pos="0">
                      <a:schemeClr val="bg1"/>
                    </a:gs>
                    <a:gs pos="86000">
                      <a:srgbClr val="FFFF53"/>
                    </a:gs>
                  </a:gsLst>
                  <a:lin ang="5400000" scaled="0"/>
                </a:gradFill>
                <a:ea typeface="微软雅黑" panose="020B0503020204020204" charset="-122"/>
                <a:cs typeface="Times New Roman" panose="02020603050405020304" pitchFamily="18" charset="0"/>
              </a:rPr>
              <a:t>（六）以“标准化、规范化”建设为切入点，健全党建制度，提高组织战斗力</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1421209" y="318031"/>
            <a:ext cx="3954780" cy="506730"/>
          </a:xfrm>
          <a:prstGeom prst="rect">
            <a:avLst/>
          </a:prstGeom>
          <a:noFill/>
        </p:spPr>
        <p:txBody>
          <a:bodyPr wrap="none" lIns="91440" tIns="45720" rIns="91440" bIns="45720" rtlCol="0">
            <a:spAutoFit/>
          </a:bodyPr>
          <a:lstStyle/>
          <a:p>
            <a:pPr algn="l"/>
            <a:r>
              <a:rPr lang="zh-CN" altLang="en-US"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五、</a:t>
            </a:r>
            <a:r>
              <a:rPr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后续改进</a:t>
            </a:r>
            <a:r>
              <a:rPr lang="zh-CN"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思路与</a:t>
            </a:r>
            <a:r>
              <a:rPr sz="27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举措</a:t>
            </a:r>
          </a:p>
        </p:txBody>
      </p:sp>
      <p:sp>
        <p:nvSpPr>
          <p:cNvPr id="8" name="矩形 16"/>
          <p:cNvSpPr>
            <a:spLocks noChangeArrowheads="1"/>
          </p:cNvSpPr>
          <p:nvPr/>
        </p:nvSpPr>
        <p:spPr bwMode="auto">
          <a:xfrm>
            <a:off x="1046169" y="2923839"/>
            <a:ext cx="2469680" cy="2809417"/>
          </a:xfrm>
          <a:prstGeom prst="rect">
            <a:avLst/>
          </a:prstGeom>
          <a:noFill/>
          <a:ln w="12700">
            <a:solidFill>
              <a:srgbClr val="E71E17"/>
            </a:solidFill>
            <a:prstDash val="sysDot"/>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FFFFFF"/>
              </a:solidFill>
            </a:endParaRPr>
          </a:p>
        </p:txBody>
      </p:sp>
      <p:sp>
        <p:nvSpPr>
          <p:cNvPr id="9" name="圆角矩形 17"/>
          <p:cNvSpPr>
            <a:spLocks noChangeArrowheads="1"/>
          </p:cNvSpPr>
          <p:nvPr/>
        </p:nvSpPr>
        <p:spPr bwMode="auto">
          <a:xfrm>
            <a:off x="1575851" y="2248624"/>
            <a:ext cx="1323883" cy="1323447"/>
          </a:xfrm>
          <a:prstGeom prst="roundRect">
            <a:avLst>
              <a:gd name="adj" fmla="val 16667"/>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46CA00"/>
              </a:solidFill>
            </a:endParaRPr>
          </a:p>
        </p:txBody>
      </p:sp>
      <p:sp>
        <p:nvSpPr>
          <p:cNvPr id="10" name="文本框 13"/>
          <p:cNvSpPr txBox="1">
            <a:spLocks noChangeArrowheads="1"/>
          </p:cNvSpPr>
          <p:nvPr/>
        </p:nvSpPr>
        <p:spPr bwMode="auto">
          <a:xfrm>
            <a:off x="1026809" y="4077685"/>
            <a:ext cx="2508400" cy="5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defRPr/>
            </a:pPr>
            <a:r>
              <a:rPr lang="zh-CN" altLang="en-US" sz="3600" b="1" dirty="0">
                <a:solidFill>
                  <a:srgbClr val="C00000"/>
                </a:solidFill>
                <a:latin typeface="微软雅黑" panose="020B0503020204020204" charset="-122"/>
                <a:ea typeface="微软雅黑" panose="020B0503020204020204" charset="-122"/>
                <a:cs typeface="+mn-ea"/>
                <a:sym typeface="+mn-lt"/>
              </a:rPr>
              <a:t>社会影响力</a:t>
            </a:r>
          </a:p>
        </p:txBody>
      </p:sp>
      <p:sp>
        <p:nvSpPr>
          <p:cNvPr id="11" name="Freeform 5"/>
          <p:cNvSpPr/>
          <p:nvPr/>
        </p:nvSpPr>
        <p:spPr bwMode="auto">
          <a:xfrm>
            <a:off x="1747921" y="2457696"/>
            <a:ext cx="999843" cy="873736"/>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chemeClr val="bg1"/>
          </a:solidFill>
          <a:ln>
            <a:noFill/>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1350">
              <a:solidFill>
                <a:srgbClr val="C42F0B"/>
              </a:solidFill>
              <a:latin typeface="Arial" panose="020B0604020202020204" pitchFamily="34" charset="0"/>
              <a:ea typeface="宋体" panose="02010600030101010101" pitchFamily="2" charset="-122"/>
            </a:endParaRPr>
          </a:p>
        </p:txBody>
      </p:sp>
      <p:sp>
        <p:nvSpPr>
          <p:cNvPr id="20" name="矩形 19"/>
          <p:cNvSpPr/>
          <p:nvPr/>
        </p:nvSpPr>
        <p:spPr>
          <a:xfrm>
            <a:off x="3649310" y="1991360"/>
            <a:ext cx="8219440" cy="3538220"/>
          </a:xfrm>
          <a:prstGeom prst="rect">
            <a:avLst/>
          </a:prstGeom>
        </p:spPr>
        <p:txBody>
          <a:bodyPr wrap="square">
            <a:spAutoFit/>
          </a:bodyPr>
          <a:lstStyle/>
          <a:p>
            <a:pPr lvl="0">
              <a:lnSpc>
                <a:spcPct val="160000"/>
              </a:lnSpc>
            </a:pPr>
            <a:r>
              <a:rPr lang="en-US" altLang="zh-CN" sz="2000" kern="0" dirty="0">
                <a:ea typeface="微软雅黑" panose="020B0503020204020204" charset="-122"/>
              </a:rPr>
              <a:t>         </a:t>
            </a:r>
            <a:r>
              <a:rPr lang="zh-CN" altLang="en-US" sz="2000" kern="0" dirty="0">
                <a:ea typeface="微软雅黑" panose="020B0503020204020204" charset="-122"/>
              </a:rPr>
              <a:t>基层党组织要发挥好引领作用，党员要发挥好模范先锋作用，在切实践行全心全意为人民服务的宗旨中增强群众号召力，让人民群众紧紧围绕在党组织周围。具体可从以下几个方面落实：</a:t>
            </a:r>
          </a:p>
          <a:p>
            <a:pPr lvl="0">
              <a:lnSpc>
                <a:spcPct val="160000"/>
              </a:lnSpc>
            </a:pPr>
            <a:r>
              <a:rPr lang="zh-CN" altLang="en-US" sz="2000" kern="0" dirty="0">
                <a:ea typeface="微软雅黑" panose="020B0503020204020204" charset="-122"/>
              </a:rPr>
              <a:t>                      </a:t>
            </a:r>
            <a:r>
              <a:rPr lang="zh-CN" altLang="en-US" sz="2000" kern="0" dirty="0">
                <a:solidFill>
                  <a:srgbClr val="C00000"/>
                </a:solidFill>
                <a:ea typeface="微软雅黑" panose="020B0503020204020204" charset="-122"/>
              </a:rPr>
              <a:t>举旗帜，让群众感受；</a:t>
            </a:r>
          </a:p>
          <a:p>
            <a:pPr lvl="0">
              <a:lnSpc>
                <a:spcPct val="160000"/>
              </a:lnSpc>
            </a:pPr>
            <a:r>
              <a:rPr lang="zh-CN" altLang="en-US" sz="2000" kern="0" dirty="0">
                <a:solidFill>
                  <a:srgbClr val="C00000"/>
                </a:solidFill>
                <a:ea typeface="微软雅黑" panose="020B0503020204020204" charset="-122"/>
              </a:rPr>
              <a:t>                      做宣传，让群众了解；</a:t>
            </a:r>
          </a:p>
          <a:p>
            <a:pPr lvl="0">
              <a:lnSpc>
                <a:spcPct val="160000"/>
              </a:lnSpc>
            </a:pPr>
            <a:r>
              <a:rPr lang="zh-CN" altLang="en-US" sz="2000" kern="0" dirty="0">
                <a:solidFill>
                  <a:srgbClr val="C00000"/>
                </a:solidFill>
                <a:ea typeface="微软雅黑" panose="020B0503020204020204" charset="-122"/>
              </a:rPr>
              <a:t>                      列清单，让群众认可；</a:t>
            </a:r>
          </a:p>
          <a:p>
            <a:pPr lvl="0">
              <a:lnSpc>
                <a:spcPct val="160000"/>
              </a:lnSpc>
            </a:pPr>
            <a:r>
              <a:rPr lang="zh-CN" altLang="en-US" sz="2000" kern="0" dirty="0">
                <a:solidFill>
                  <a:srgbClr val="C00000"/>
                </a:solidFill>
                <a:ea typeface="微软雅黑" panose="020B0503020204020204" charset="-122"/>
              </a:rPr>
              <a:t>                      起作用，让群众看到。</a:t>
            </a:r>
          </a:p>
        </p:txBody>
      </p:sp>
      <p:sp>
        <p:nvSpPr>
          <p:cNvPr id="21" name="矩形 20"/>
          <p:cNvSpPr/>
          <p:nvPr/>
        </p:nvSpPr>
        <p:spPr>
          <a:xfrm>
            <a:off x="1080100" y="1262380"/>
            <a:ext cx="10861040" cy="6483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26150" y="1262380"/>
            <a:ext cx="10714355" cy="553085"/>
          </a:xfrm>
          <a:prstGeom prst="rect">
            <a:avLst/>
          </a:prstGeom>
        </p:spPr>
        <p:txBody>
          <a:bodyPr wrap="square">
            <a:spAutoFit/>
          </a:bodyPr>
          <a:lstStyle/>
          <a:p>
            <a:pPr>
              <a:lnSpc>
                <a:spcPct val="150000"/>
              </a:lnSpc>
            </a:pPr>
            <a:r>
              <a:rPr lang="zh-CN" altLang="en-US" sz="2000" b="1" dirty="0">
                <a:gradFill>
                  <a:gsLst>
                    <a:gs pos="0">
                      <a:schemeClr val="bg1"/>
                    </a:gs>
                    <a:gs pos="86000">
                      <a:srgbClr val="FFFF53"/>
                    </a:gs>
                  </a:gsLst>
                  <a:lin ang="5400000" scaled="0"/>
                </a:gradFill>
                <a:ea typeface="微软雅黑" panose="020B0503020204020204" charset="-122"/>
                <a:cs typeface="Times New Roman" panose="02020603050405020304" pitchFamily="18" charset="0"/>
              </a:rPr>
              <a:t>（七）创新党建载体，密切联系群众，增强党组织的社会影响力</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 name="组合 91"/>
          <p:cNvGrpSpPr/>
          <p:nvPr/>
        </p:nvGrpSpPr>
        <p:grpSpPr>
          <a:xfrm>
            <a:off x="1289081" y="2489709"/>
            <a:ext cx="1178137" cy="1639570"/>
            <a:chOff x="917863" y="1342594"/>
            <a:chExt cx="939441" cy="1291161"/>
          </a:xfrm>
        </p:grpSpPr>
        <p:sp>
          <p:nvSpPr>
            <p:cNvPr id="93" name="TextBox 26"/>
            <p:cNvSpPr txBox="1"/>
            <p:nvPr/>
          </p:nvSpPr>
          <p:spPr>
            <a:xfrm>
              <a:off x="917863" y="1342594"/>
              <a:ext cx="800533" cy="1291161"/>
            </a:xfrm>
            <a:prstGeom prst="rect">
              <a:avLst/>
            </a:prstGeom>
            <a:noFill/>
          </p:spPr>
          <p:txBody>
            <a:bodyPr vert="eaVert" wrap="none" rtlCol="0">
              <a:spAutoFit/>
            </a:bodyPr>
            <a:lstStyle/>
            <a:p>
              <a:r>
                <a:rPr lang="zh-CN" altLang="en-US" sz="5335" b="1" spc="756" dirty="0">
                  <a:solidFill>
                    <a:srgbClr val="C00000"/>
                  </a:solidFill>
                  <a:latin typeface="微软雅黑" panose="020B0503020204020204" charset="-122"/>
                  <a:ea typeface="微软雅黑" panose="020B0503020204020204" charset="-122"/>
                  <a:cs typeface="+mn-ea"/>
                  <a:sym typeface="+mn-lt"/>
                </a:rPr>
                <a:t>目录</a:t>
              </a:r>
              <a:endParaRPr lang="zh-CN" altLang="en-US" sz="7200" b="1" spc="756" dirty="0">
                <a:solidFill>
                  <a:srgbClr val="C00000"/>
                </a:solidFill>
                <a:latin typeface="微软雅黑" panose="020B0503020204020204" charset="-122"/>
                <a:ea typeface="微软雅黑" panose="020B0503020204020204" charset="-122"/>
                <a:cs typeface="+mn-ea"/>
                <a:sym typeface="+mn-lt"/>
              </a:endParaRPr>
            </a:p>
          </p:txBody>
        </p:sp>
        <p:sp>
          <p:nvSpPr>
            <p:cNvPr id="94" name="TextBox 27"/>
            <p:cNvSpPr txBox="1"/>
            <p:nvPr/>
          </p:nvSpPr>
          <p:spPr>
            <a:xfrm>
              <a:off x="1515521" y="1745392"/>
              <a:ext cx="341783" cy="636579"/>
            </a:xfrm>
            <a:prstGeom prst="rect">
              <a:avLst/>
            </a:prstGeom>
            <a:noFill/>
          </p:spPr>
          <p:txBody>
            <a:bodyPr vert="eaVert" wrap="none" rtlCol="0">
              <a:spAutoFit/>
            </a:bodyPr>
            <a:lstStyle/>
            <a:p>
              <a:r>
                <a:rPr lang="en-US" altLang="zh-CN" sz="1600" b="1" spc="-189" dirty="0">
                  <a:solidFill>
                    <a:srgbClr val="C00000"/>
                  </a:solidFill>
                  <a:cs typeface="+mn-ea"/>
                  <a:sym typeface="+mn-lt"/>
                </a:rPr>
                <a:t>CONTENTS</a:t>
              </a:r>
              <a:endParaRPr lang="zh-CN" altLang="en-US" sz="1600" b="1" spc="-189" dirty="0">
                <a:solidFill>
                  <a:srgbClr val="C00000"/>
                </a:solidFill>
                <a:cs typeface="+mn-ea"/>
                <a:sym typeface="+mn-lt"/>
              </a:endParaRPr>
            </a:p>
          </p:txBody>
        </p:sp>
      </p:grpSp>
      <p:sp>
        <p:nvSpPr>
          <p:cNvPr id="95" name="Freeform 29"/>
          <p:cNvSpPr/>
          <p:nvPr/>
        </p:nvSpPr>
        <p:spPr bwMode="auto">
          <a:xfrm>
            <a:off x="1287676" y="1465910"/>
            <a:ext cx="1145707" cy="102379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sz="1800">
              <a:cs typeface="+mn-ea"/>
              <a:sym typeface="+mn-lt"/>
            </a:endParaRPr>
          </a:p>
        </p:txBody>
      </p:sp>
      <p:grpSp>
        <p:nvGrpSpPr>
          <p:cNvPr id="44" name="组合 43"/>
          <p:cNvGrpSpPr/>
          <p:nvPr/>
        </p:nvGrpSpPr>
        <p:grpSpPr>
          <a:xfrm>
            <a:off x="3183855" y="461645"/>
            <a:ext cx="6372859" cy="826135"/>
            <a:chOff x="3075394" y="1391478"/>
            <a:chExt cx="6706459" cy="869021"/>
          </a:xfrm>
        </p:grpSpPr>
        <p:sp>
          <p:nvSpPr>
            <p:cNvPr id="45" name="矩形: 圆角 23"/>
            <p:cNvSpPr/>
            <p:nvPr/>
          </p:nvSpPr>
          <p:spPr>
            <a:xfrm>
              <a:off x="3412855" y="1391478"/>
              <a:ext cx="6368998" cy="861005"/>
            </a:xfrm>
            <a:prstGeom prst="roundRect">
              <a:avLst/>
            </a:prstGeom>
            <a:noFill/>
            <a:ln>
              <a:solidFill>
                <a:srgbClr val="C61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solidFill>
                  <a:latin typeface="华文新魏" panose="02010800040101010101" pitchFamily="2" charset="-122"/>
                  <a:ea typeface="华文新魏" panose="02010800040101010101" pitchFamily="2" charset="-122"/>
                </a:rPr>
                <a:t>调研目的及意义</a:t>
              </a:r>
            </a:p>
          </p:txBody>
        </p:sp>
        <p:sp>
          <p:nvSpPr>
            <p:cNvPr id="46" name="椭圆 45"/>
            <p:cNvSpPr/>
            <p:nvPr/>
          </p:nvSpPr>
          <p:spPr>
            <a:xfrm>
              <a:off x="3075394" y="1391478"/>
              <a:ext cx="869021" cy="869021"/>
            </a:xfrm>
            <a:prstGeom prst="ellipse">
              <a:avLst/>
            </a:prstGeom>
            <a:gradFill>
              <a:gsLst>
                <a:gs pos="0">
                  <a:srgbClr val="FE4444"/>
                </a:gs>
                <a:gs pos="100000">
                  <a:srgbClr val="832B2B"/>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方正兰亭黑简体" panose="02000000000000000000" pitchFamily="2" charset="-122"/>
                  <a:ea typeface="方正兰亭黑简体" panose="02000000000000000000" pitchFamily="2" charset="-122"/>
                </a:rPr>
                <a:t>1</a:t>
              </a:r>
            </a:p>
          </p:txBody>
        </p:sp>
      </p:grpSp>
      <p:grpSp>
        <p:nvGrpSpPr>
          <p:cNvPr id="47" name="组合 46"/>
          <p:cNvGrpSpPr/>
          <p:nvPr/>
        </p:nvGrpSpPr>
        <p:grpSpPr>
          <a:xfrm>
            <a:off x="3179410" y="1557655"/>
            <a:ext cx="6377939" cy="836930"/>
            <a:chOff x="3075394" y="1391478"/>
            <a:chExt cx="6622922" cy="869021"/>
          </a:xfrm>
        </p:grpSpPr>
        <p:sp>
          <p:nvSpPr>
            <p:cNvPr id="48" name="矩形: 圆角 35"/>
            <p:cNvSpPr/>
            <p:nvPr/>
          </p:nvSpPr>
          <p:spPr>
            <a:xfrm>
              <a:off x="3413002" y="1391478"/>
              <a:ext cx="6285314" cy="861109"/>
            </a:xfrm>
            <a:prstGeom prst="roundRect">
              <a:avLst/>
            </a:prstGeom>
            <a:noFill/>
            <a:ln>
              <a:solidFill>
                <a:srgbClr val="C61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solidFill>
                  <a:latin typeface="华文新魏" panose="02010800040101010101" pitchFamily="2" charset="-122"/>
                  <a:ea typeface="华文新魏" panose="02010800040101010101" pitchFamily="2" charset="-122"/>
                </a:rPr>
                <a:t>调查研究过程</a:t>
              </a:r>
            </a:p>
          </p:txBody>
        </p:sp>
        <p:sp>
          <p:nvSpPr>
            <p:cNvPr id="49" name="椭圆 48"/>
            <p:cNvSpPr/>
            <p:nvPr/>
          </p:nvSpPr>
          <p:spPr>
            <a:xfrm>
              <a:off x="3075394" y="1391478"/>
              <a:ext cx="869021" cy="869021"/>
            </a:xfrm>
            <a:prstGeom prst="ellipse">
              <a:avLst/>
            </a:prstGeom>
            <a:gradFill>
              <a:gsLst>
                <a:gs pos="0">
                  <a:srgbClr val="FE4444"/>
                </a:gs>
                <a:gs pos="100000">
                  <a:srgbClr val="832B2B"/>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方正兰亭黑简体" panose="02000000000000000000" pitchFamily="2" charset="-122"/>
                  <a:ea typeface="方正兰亭黑简体" panose="02000000000000000000" pitchFamily="2" charset="-122"/>
                </a:rPr>
                <a:t>2</a:t>
              </a:r>
            </a:p>
          </p:txBody>
        </p:sp>
      </p:grpSp>
      <p:grpSp>
        <p:nvGrpSpPr>
          <p:cNvPr id="50" name="组合 49"/>
          <p:cNvGrpSpPr/>
          <p:nvPr/>
        </p:nvGrpSpPr>
        <p:grpSpPr>
          <a:xfrm>
            <a:off x="3179410" y="2700020"/>
            <a:ext cx="6377940" cy="831850"/>
            <a:chOff x="3075394" y="1391478"/>
            <a:chExt cx="6667448" cy="869021"/>
          </a:xfrm>
        </p:grpSpPr>
        <p:sp>
          <p:nvSpPr>
            <p:cNvPr id="51" name="矩形: 圆角 38"/>
            <p:cNvSpPr/>
            <p:nvPr/>
          </p:nvSpPr>
          <p:spPr>
            <a:xfrm>
              <a:off x="3412617" y="1391478"/>
              <a:ext cx="6330225" cy="861061"/>
            </a:xfrm>
            <a:prstGeom prst="roundRect">
              <a:avLst/>
            </a:prstGeom>
            <a:noFill/>
            <a:ln>
              <a:solidFill>
                <a:srgbClr val="C61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solidFill>
                  <a:latin typeface="华文新魏" panose="02010800040101010101" pitchFamily="2" charset="-122"/>
                  <a:ea typeface="华文新魏" panose="02010800040101010101" pitchFamily="2" charset="-122"/>
                </a:rPr>
                <a:t>调研发现的问题</a:t>
              </a:r>
            </a:p>
          </p:txBody>
        </p:sp>
        <p:sp>
          <p:nvSpPr>
            <p:cNvPr id="52" name="椭圆 51"/>
            <p:cNvSpPr/>
            <p:nvPr/>
          </p:nvSpPr>
          <p:spPr>
            <a:xfrm>
              <a:off x="3075394" y="1391478"/>
              <a:ext cx="869021" cy="869021"/>
            </a:xfrm>
            <a:prstGeom prst="ellipse">
              <a:avLst/>
            </a:prstGeom>
            <a:gradFill>
              <a:gsLst>
                <a:gs pos="0">
                  <a:srgbClr val="FE4444"/>
                </a:gs>
                <a:gs pos="100000">
                  <a:srgbClr val="832B2B"/>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方正兰亭黑简体" panose="02000000000000000000" pitchFamily="2" charset="-122"/>
                  <a:ea typeface="方正兰亭黑简体" panose="02000000000000000000" pitchFamily="2" charset="-122"/>
                </a:rPr>
                <a:t>3</a:t>
              </a:r>
            </a:p>
          </p:txBody>
        </p:sp>
      </p:grpSp>
      <p:grpSp>
        <p:nvGrpSpPr>
          <p:cNvPr id="53" name="组合 52"/>
          <p:cNvGrpSpPr/>
          <p:nvPr/>
        </p:nvGrpSpPr>
        <p:grpSpPr>
          <a:xfrm>
            <a:off x="3185125" y="3810000"/>
            <a:ext cx="6372225" cy="787400"/>
            <a:chOff x="3075394" y="1391478"/>
            <a:chExt cx="7029953" cy="869021"/>
          </a:xfrm>
        </p:grpSpPr>
        <p:sp>
          <p:nvSpPr>
            <p:cNvPr id="54" name="矩形: 圆角 41"/>
            <p:cNvSpPr/>
            <p:nvPr/>
          </p:nvSpPr>
          <p:spPr>
            <a:xfrm>
              <a:off x="3413056" y="1391478"/>
              <a:ext cx="6692291" cy="861312"/>
            </a:xfrm>
            <a:prstGeom prst="roundRect">
              <a:avLst/>
            </a:prstGeom>
            <a:noFill/>
            <a:ln>
              <a:solidFill>
                <a:srgbClr val="C61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solidFill>
                  <a:latin typeface="华文新魏" panose="02010800040101010101" pitchFamily="2" charset="-122"/>
                  <a:ea typeface="华文新魏" panose="02010800040101010101" pitchFamily="2" charset="-122"/>
                </a:rPr>
                <a:t>调研形成的成果</a:t>
              </a:r>
            </a:p>
          </p:txBody>
        </p:sp>
        <p:sp>
          <p:nvSpPr>
            <p:cNvPr id="55" name="椭圆 54"/>
            <p:cNvSpPr/>
            <p:nvPr/>
          </p:nvSpPr>
          <p:spPr>
            <a:xfrm>
              <a:off x="3075394" y="1391478"/>
              <a:ext cx="869021" cy="869021"/>
            </a:xfrm>
            <a:prstGeom prst="ellipse">
              <a:avLst/>
            </a:prstGeom>
            <a:gradFill>
              <a:gsLst>
                <a:gs pos="0">
                  <a:srgbClr val="FE4444"/>
                </a:gs>
                <a:gs pos="100000">
                  <a:srgbClr val="832B2B"/>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方正兰亭黑简体" panose="02000000000000000000" pitchFamily="2" charset="-122"/>
                  <a:ea typeface="方正兰亭黑简体" panose="02000000000000000000" pitchFamily="2" charset="-122"/>
                </a:rPr>
                <a:t>4</a:t>
              </a:r>
            </a:p>
          </p:txBody>
        </p:sp>
      </p:grpSp>
      <p:grpSp>
        <p:nvGrpSpPr>
          <p:cNvPr id="56" name="组合 55"/>
          <p:cNvGrpSpPr/>
          <p:nvPr/>
        </p:nvGrpSpPr>
        <p:grpSpPr>
          <a:xfrm>
            <a:off x="3168615" y="4854575"/>
            <a:ext cx="6388735" cy="802640"/>
            <a:chOff x="3075394" y="1391478"/>
            <a:chExt cx="5825719" cy="869021"/>
          </a:xfrm>
        </p:grpSpPr>
        <p:sp>
          <p:nvSpPr>
            <p:cNvPr id="57" name="矩形: 圆角 41"/>
            <p:cNvSpPr/>
            <p:nvPr/>
          </p:nvSpPr>
          <p:spPr>
            <a:xfrm>
              <a:off x="3412879" y="1391478"/>
              <a:ext cx="5488234" cy="861316"/>
            </a:xfrm>
            <a:prstGeom prst="roundRect">
              <a:avLst/>
            </a:prstGeom>
            <a:noFill/>
            <a:ln>
              <a:solidFill>
                <a:srgbClr val="C61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solidFill>
                  <a:latin typeface="华文新魏" panose="02010800040101010101" pitchFamily="2" charset="-122"/>
                  <a:ea typeface="华文新魏" panose="02010800040101010101" pitchFamily="2" charset="-122"/>
                </a:rPr>
                <a:t>后续改进举措</a:t>
              </a:r>
            </a:p>
          </p:txBody>
        </p:sp>
        <p:sp>
          <p:nvSpPr>
            <p:cNvPr id="58" name="椭圆 57"/>
            <p:cNvSpPr/>
            <p:nvPr/>
          </p:nvSpPr>
          <p:spPr>
            <a:xfrm>
              <a:off x="3075394" y="1391478"/>
              <a:ext cx="766649" cy="869021"/>
            </a:xfrm>
            <a:prstGeom prst="ellipse">
              <a:avLst/>
            </a:prstGeom>
            <a:gradFill>
              <a:gsLst>
                <a:gs pos="0">
                  <a:srgbClr val="FE4444"/>
                </a:gs>
                <a:gs pos="100000">
                  <a:srgbClr val="832B2B"/>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方正兰亭黑简体" panose="02000000000000000000" pitchFamily="2" charset="-122"/>
                  <a:ea typeface="方正兰亭黑简体" panose="02000000000000000000" pitchFamily="2" charset="-122"/>
                </a:rPr>
                <a:t>5</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框 2"/>
          <p:cNvSpPr txBox="1"/>
          <p:nvPr/>
        </p:nvSpPr>
        <p:spPr>
          <a:xfrm>
            <a:off x="2298030" y="2528570"/>
            <a:ext cx="7931785" cy="860425"/>
          </a:xfrm>
          <a:prstGeom prst="rect">
            <a:avLst/>
          </a:prstGeom>
          <a:noFill/>
        </p:spPr>
        <p:txBody>
          <a:bodyPr wrap="square" rtlCol="0">
            <a:spAutoFit/>
            <a:scene3d>
              <a:camera prst="orthographicFront"/>
              <a:lightRig rig="threePt" dir="t"/>
            </a:scene3d>
          </a:bodyPr>
          <a:lstStyle/>
          <a:p>
            <a:r>
              <a:rPr lang="zh-CN" altLang="en-US" sz="5000">
                <a:ln w="6600">
                  <a:solidFill>
                    <a:schemeClr val="accent2"/>
                  </a:solidFill>
                  <a:prstDash val="solid"/>
                </a:ln>
                <a:solidFill>
                  <a:srgbClr val="FF0000"/>
                </a:solidFill>
                <a:effectLst>
                  <a:outerShdw dist="38100" dir="2700000" algn="tl" rotWithShape="0">
                    <a:schemeClr val="accent2"/>
                  </a:outerShdw>
                </a:effectLst>
              </a:rPr>
              <a:t>汇报结束，敬请批评指正！</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a:xfrm>
            <a:off x="394335" y="953770"/>
            <a:ext cx="11377295" cy="975995"/>
          </a:xfrm>
          <a:prstGeom prst="rect">
            <a:avLst/>
          </a:prstGeom>
          <a:solidFill>
            <a:schemeClr val="bg1">
              <a:alpha val="15000"/>
            </a:schemeClr>
          </a:solid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altLang="zh-CN" b="1" dirty="0">
                <a:solidFill>
                  <a:schemeClr val="tx1">
                    <a:lumMod val="85000"/>
                    <a:lumOff val="15000"/>
                  </a:schemeClr>
                </a:solidFill>
                <a:latin typeface="华文新魏" panose="02010800040101010101" pitchFamily="2" charset="-122"/>
                <a:ea typeface="华文新魏" panose="02010800040101010101" pitchFamily="2" charset="-122"/>
                <a:cs typeface="华文新魏" panose="02010800040101010101" pitchFamily="2" charset="-122"/>
              </a:rPr>
              <a:t>     </a:t>
            </a:r>
            <a:r>
              <a:rPr lang="zh-CN" altLang="en-US" b="1" dirty="0">
                <a:solidFill>
                  <a:schemeClr val="tx1">
                    <a:lumMod val="85000"/>
                    <a:lumOff val="15000"/>
                  </a:schemeClr>
                </a:solidFill>
                <a:latin typeface="华文新魏" panose="02010800040101010101" pitchFamily="2" charset="-122"/>
                <a:ea typeface="华文新魏" panose="02010800040101010101" pitchFamily="2" charset="-122"/>
                <a:cs typeface="华文新魏" panose="02010800040101010101" pitchFamily="2" charset="-122"/>
              </a:rPr>
              <a:t>共有</a:t>
            </a:r>
            <a:r>
              <a:rPr lang="en-US" altLang="zh-CN" b="1" dirty="0">
                <a:solidFill>
                  <a:schemeClr val="tx1">
                    <a:lumMod val="85000"/>
                    <a:lumOff val="15000"/>
                  </a:schemeClr>
                </a:solidFill>
                <a:latin typeface="华文新魏" panose="02010800040101010101" pitchFamily="2" charset="-122"/>
                <a:ea typeface="华文新魏" panose="02010800040101010101" pitchFamily="2" charset="-122"/>
                <a:cs typeface="华文新魏" panose="02010800040101010101" pitchFamily="2" charset="-122"/>
              </a:rPr>
              <a:t>15</a:t>
            </a:r>
            <a:r>
              <a:rPr lang="zh-CN" altLang="en-US" b="1" dirty="0">
                <a:solidFill>
                  <a:schemeClr val="tx1">
                    <a:lumMod val="85000"/>
                    <a:lumOff val="15000"/>
                  </a:schemeClr>
                </a:solidFill>
                <a:latin typeface="华文新魏" panose="02010800040101010101" pitchFamily="2" charset="-122"/>
                <a:ea typeface="华文新魏" panose="02010800040101010101" pitchFamily="2" charset="-122"/>
                <a:cs typeface="华文新魏" panose="02010800040101010101" pitchFamily="2" charset="-122"/>
              </a:rPr>
              <a:t>个党支部，共计党员</a:t>
            </a:r>
            <a:r>
              <a:rPr lang="en-US" altLang="zh-CN" b="1" dirty="0">
                <a:solidFill>
                  <a:schemeClr val="tx1">
                    <a:lumMod val="85000"/>
                    <a:lumOff val="15000"/>
                  </a:schemeClr>
                </a:solidFill>
                <a:latin typeface="华文新魏" panose="02010800040101010101" pitchFamily="2" charset="-122"/>
                <a:ea typeface="华文新魏" panose="02010800040101010101" pitchFamily="2" charset="-122"/>
                <a:cs typeface="华文新魏" panose="02010800040101010101" pitchFamily="2" charset="-122"/>
              </a:rPr>
              <a:t>266</a:t>
            </a:r>
            <a:r>
              <a:rPr lang="zh-CN" altLang="en-US" b="1" dirty="0">
                <a:solidFill>
                  <a:schemeClr val="tx1">
                    <a:lumMod val="85000"/>
                    <a:lumOff val="15000"/>
                  </a:schemeClr>
                </a:solidFill>
                <a:latin typeface="华文新魏" panose="02010800040101010101" pitchFamily="2" charset="-122"/>
                <a:ea typeface="华文新魏" panose="02010800040101010101" pitchFamily="2" charset="-122"/>
                <a:cs typeface="华文新魏" panose="02010800040101010101" pitchFamily="2" charset="-122"/>
              </a:rPr>
              <a:t>名，其中教工党员</a:t>
            </a:r>
            <a:r>
              <a:rPr lang="en-US" altLang="zh-CN" b="1" dirty="0">
                <a:solidFill>
                  <a:schemeClr val="tx1">
                    <a:lumMod val="85000"/>
                    <a:lumOff val="15000"/>
                  </a:schemeClr>
                </a:solidFill>
                <a:latin typeface="华文新魏" panose="02010800040101010101" pitchFamily="2" charset="-122"/>
                <a:ea typeface="华文新魏" panose="02010800040101010101" pitchFamily="2" charset="-122"/>
                <a:cs typeface="华文新魏" panose="02010800040101010101" pitchFamily="2" charset="-122"/>
              </a:rPr>
              <a:t>106</a:t>
            </a:r>
            <a:r>
              <a:rPr lang="zh-CN" altLang="en-US" b="1" dirty="0">
                <a:solidFill>
                  <a:schemeClr val="tx1">
                    <a:lumMod val="85000"/>
                    <a:lumOff val="15000"/>
                  </a:schemeClr>
                </a:solidFill>
                <a:latin typeface="华文新魏" panose="02010800040101010101" pitchFamily="2" charset="-122"/>
                <a:ea typeface="华文新魏" panose="02010800040101010101" pitchFamily="2" charset="-122"/>
                <a:cs typeface="华文新魏" panose="02010800040101010101" pitchFamily="2" charset="-122"/>
              </a:rPr>
              <a:t>名，学生党员</a:t>
            </a:r>
            <a:r>
              <a:rPr lang="en-US" altLang="zh-CN" b="1" dirty="0">
                <a:solidFill>
                  <a:schemeClr val="tx1">
                    <a:lumMod val="85000"/>
                    <a:lumOff val="15000"/>
                  </a:schemeClr>
                </a:solidFill>
                <a:latin typeface="华文新魏" panose="02010800040101010101" pitchFamily="2" charset="-122"/>
                <a:ea typeface="华文新魏" panose="02010800040101010101" pitchFamily="2" charset="-122"/>
                <a:cs typeface="华文新魏" panose="02010800040101010101" pitchFamily="2" charset="-122"/>
              </a:rPr>
              <a:t>86</a:t>
            </a:r>
            <a:r>
              <a:rPr lang="zh-CN" altLang="en-US" b="1" dirty="0">
                <a:solidFill>
                  <a:schemeClr val="tx1">
                    <a:lumMod val="85000"/>
                    <a:lumOff val="15000"/>
                  </a:schemeClr>
                </a:solidFill>
                <a:latin typeface="华文新魏" panose="02010800040101010101" pitchFamily="2" charset="-122"/>
                <a:ea typeface="华文新魏" panose="02010800040101010101" pitchFamily="2" charset="-122"/>
                <a:cs typeface="华文新魏" panose="02010800040101010101" pitchFamily="2" charset="-122"/>
              </a:rPr>
              <a:t>名。学生支部专业纵向设置，</a:t>
            </a:r>
            <a:r>
              <a:rPr lang="zh-CN" altLang="en-US" b="1" dirty="0">
                <a:solidFill>
                  <a:schemeClr val="tx1">
                    <a:lumMod val="85000"/>
                    <a:lumOff val="15000"/>
                  </a:schemeClr>
                </a:solidFill>
                <a:latin typeface="华文新魏" panose="02010800040101010101" pitchFamily="2" charset="-122"/>
                <a:ea typeface="华文新魏" panose="02010800040101010101" pitchFamily="2" charset="-122"/>
                <a:cs typeface="华文新魏" panose="02010800040101010101" pitchFamily="2" charset="-122"/>
                <a:sym typeface="+mn-ea"/>
              </a:rPr>
              <a:t>教师党支部按系室设置。</a:t>
            </a:r>
            <a:endParaRPr lang="zh-CN" altLang="en-US" sz="2000" b="1" dirty="0">
              <a:solidFill>
                <a:schemeClr val="tx1">
                  <a:lumMod val="85000"/>
                  <a:lumOff val="15000"/>
                </a:schemeClr>
              </a:solidFill>
              <a:latin typeface="华文新魏" panose="02010800040101010101" pitchFamily="2" charset="-122"/>
              <a:ea typeface="华文新魏" panose="02010800040101010101" pitchFamily="2" charset="-122"/>
              <a:cs typeface="华文新魏" panose="02010800040101010101" pitchFamily="2" charset="-122"/>
            </a:endParaRPr>
          </a:p>
          <a:p>
            <a:pPr marL="0" indent="0" algn="just">
              <a:lnSpc>
                <a:spcPct val="150000"/>
              </a:lnSpc>
              <a:buNone/>
            </a:pPr>
            <a:endParaRPr lang="zh-CN" altLang="en-US" sz="2000" b="1" dirty="0">
              <a:solidFill>
                <a:schemeClr val="tx1">
                  <a:lumMod val="85000"/>
                  <a:lumOff val="15000"/>
                </a:schemeClr>
              </a:solidFill>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8" name="TextBox 4"/>
          <p:cNvSpPr txBox="1"/>
          <p:nvPr/>
        </p:nvSpPr>
        <p:spPr>
          <a:xfrm>
            <a:off x="1615212" y="258433"/>
            <a:ext cx="3027680" cy="583565"/>
          </a:xfrm>
          <a:prstGeom prst="rect">
            <a:avLst/>
          </a:prstGeom>
          <a:noFill/>
        </p:spPr>
        <p:txBody>
          <a:bodyPr wrap="none" lIns="91440" tIns="45720" rIns="91440" bIns="45720" rtlCol="0">
            <a:spAutoFit/>
          </a:bodyPr>
          <a:lstStyle/>
          <a:p>
            <a:r>
              <a:rPr lang="zh-CN" altLang="en-US" sz="32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党支部基本设置</a:t>
            </a:r>
          </a:p>
        </p:txBody>
      </p:sp>
      <p:sp>
        <p:nvSpPr>
          <p:cNvPr id="2" name="文本框 1"/>
          <p:cNvSpPr txBox="1"/>
          <p:nvPr/>
        </p:nvSpPr>
        <p:spPr>
          <a:xfrm>
            <a:off x="1012190" y="4592955"/>
            <a:ext cx="1917700" cy="3683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1800" b="1">
                <a:latin typeface="微软雅黑" panose="020B0503020204020204" charset="-122"/>
                <a:ea typeface="微软雅黑" panose="020B0503020204020204" charset="-122"/>
              </a:rPr>
              <a:t>学生第一党支部</a:t>
            </a:r>
          </a:p>
        </p:txBody>
      </p:sp>
      <p:sp>
        <p:nvSpPr>
          <p:cNvPr id="3" name="文本框 2"/>
          <p:cNvSpPr txBox="1"/>
          <p:nvPr/>
        </p:nvSpPr>
        <p:spPr>
          <a:xfrm>
            <a:off x="1012190" y="5714365"/>
            <a:ext cx="1917700" cy="3683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1800" b="1">
                <a:latin typeface="微软雅黑" panose="020B0503020204020204" charset="-122"/>
                <a:ea typeface="微软雅黑" panose="020B0503020204020204" charset="-122"/>
              </a:rPr>
              <a:t>学生第三党支部</a:t>
            </a:r>
            <a:endParaRPr lang="zh-CN" altLang="en-US" sz="1800"/>
          </a:p>
        </p:txBody>
      </p:sp>
      <p:sp>
        <p:nvSpPr>
          <p:cNvPr id="5" name="文本框 4"/>
          <p:cNvSpPr txBox="1"/>
          <p:nvPr/>
        </p:nvSpPr>
        <p:spPr>
          <a:xfrm>
            <a:off x="995680" y="5144135"/>
            <a:ext cx="1917700" cy="3683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buClrTx/>
              <a:buSzTx/>
              <a:buFontTx/>
            </a:pPr>
            <a:r>
              <a:rPr lang="zh-CN" altLang="en-US" sz="1800" b="1">
                <a:latin typeface="微软雅黑" panose="020B0503020204020204" charset="-122"/>
                <a:ea typeface="微软雅黑" panose="020B0503020204020204" charset="-122"/>
              </a:rPr>
              <a:t>学生第二党支部</a:t>
            </a:r>
          </a:p>
        </p:txBody>
      </p:sp>
      <p:sp>
        <p:nvSpPr>
          <p:cNvPr id="6" name="文本框 5"/>
          <p:cNvSpPr txBox="1"/>
          <p:nvPr/>
        </p:nvSpPr>
        <p:spPr>
          <a:xfrm>
            <a:off x="3274695" y="4566920"/>
            <a:ext cx="2032000" cy="3683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1800" b="1"/>
              <a:t>研究</a:t>
            </a:r>
            <a:r>
              <a:rPr lang="zh-CN" altLang="en-US" sz="1800" b="1">
                <a:latin typeface="微软雅黑" panose="020B0503020204020204" charset="-122"/>
                <a:ea typeface="微软雅黑" panose="020B0503020204020204" charset="-122"/>
              </a:rPr>
              <a:t>生第一党支</a:t>
            </a:r>
            <a:r>
              <a:rPr lang="zh-CN" altLang="en-US" sz="1800"/>
              <a:t>部</a:t>
            </a:r>
          </a:p>
        </p:txBody>
      </p:sp>
      <p:sp>
        <p:nvSpPr>
          <p:cNvPr id="7" name="文本框 6"/>
          <p:cNvSpPr txBox="1"/>
          <p:nvPr/>
        </p:nvSpPr>
        <p:spPr>
          <a:xfrm>
            <a:off x="3258185" y="5124450"/>
            <a:ext cx="2032000" cy="3683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1800" b="1">
                <a:latin typeface="微软雅黑" panose="020B0503020204020204" charset="-122"/>
                <a:ea typeface="微软雅黑" panose="020B0503020204020204" charset="-122"/>
              </a:rPr>
              <a:t>研究生第二党支部</a:t>
            </a:r>
          </a:p>
        </p:txBody>
      </p:sp>
      <p:sp>
        <p:nvSpPr>
          <p:cNvPr id="9" name="文本框 8"/>
          <p:cNvSpPr txBox="1"/>
          <p:nvPr/>
        </p:nvSpPr>
        <p:spPr>
          <a:xfrm>
            <a:off x="3274695" y="5704840"/>
            <a:ext cx="2032000" cy="3683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1800" b="1">
                <a:latin typeface="微软雅黑" panose="020B0503020204020204" charset="-122"/>
                <a:ea typeface="微软雅黑" panose="020B0503020204020204" charset="-122"/>
              </a:rPr>
              <a:t>研究生第三党支部</a:t>
            </a:r>
          </a:p>
        </p:txBody>
      </p:sp>
      <p:sp>
        <p:nvSpPr>
          <p:cNvPr id="13" name="文本框 12"/>
          <p:cNvSpPr txBox="1"/>
          <p:nvPr/>
        </p:nvSpPr>
        <p:spPr>
          <a:xfrm>
            <a:off x="3274695" y="6297930"/>
            <a:ext cx="2032000" cy="3683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1800" b="1">
                <a:latin typeface="微软雅黑" panose="020B0503020204020204" charset="-122"/>
                <a:ea typeface="微软雅黑" panose="020B0503020204020204" charset="-122"/>
              </a:rPr>
              <a:t>研究生第四党支部</a:t>
            </a:r>
          </a:p>
        </p:txBody>
      </p:sp>
      <p:sp>
        <p:nvSpPr>
          <p:cNvPr id="14" name="文本框 13"/>
          <p:cNvSpPr txBox="1"/>
          <p:nvPr/>
        </p:nvSpPr>
        <p:spPr>
          <a:xfrm>
            <a:off x="5824855" y="4495165"/>
            <a:ext cx="2171700" cy="36830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CN" altLang="en-US" sz="1800" b="1">
                <a:solidFill>
                  <a:schemeClr val="dk1"/>
                </a:solidFill>
                <a:latin typeface="微软雅黑" panose="020B0503020204020204" charset="-122"/>
                <a:ea typeface="微软雅黑" panose="020B0503020204020204" charset="-122"/>
              </a:rPr>
              <a:t>计算机系党支部</a:t>
            </a:r>
          </a:p>
        </p:txBody>
      </p:sp>
      <p:sp>
        <p:nvSpPr>
          <p:cNvPr id="15" name="文本框 14"/>
          <p:cNvSpPr txBox="1"/>
          <p:nvPr/>
        </p:nvSpPr>
        <p:spPr>
          <a:xfrm>
            <a:off x="8121015" y="4986020"/>
            <a:ext cx="2171065" cy="30670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CN" altLang="en-US" sz="1400" b="1">
                <a:solidFill>
                  <a:schemeClr val="tx1"/>
                </a:solidFill>
                <a:latin typeface="微软雅黑" panose="020B0503020204020204" charset="-122"/>
                <a:ea typeface="微软雅黑" panose="020B0503020204020204" charset="-122"/>
              </a:rPr>
              <a:t>电学基础教研室党支部</a:t>
            </a:r>
          </a:p>
        </p:txBody>
      </p:sp>
      <p:sp>
        <p:nvSpPr>
          <p:cNvPr id="16" name="文本框 15"/>
          <p:cNvSpPr txBox="1"/>
          <p:nvPr/>
        </p:nvSpPr>
        <p:spPr>
          <a:xfrm>
            <a:off x="5824855" y="5997575"/>
            <a:ext cx="2171065" cy="36830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CN" altLang="en-US" sz="1800" b="1">
                <a:solidFill>
                  <a:schemeClr val="tx1"/>
                </a:solidFill>
                <a:latin typeface="微软雅黑" panose="020B0503020204020204" charset="-122"/>
                <a:ea typeface="微软雅黑" panose="020B0503020204020204" charset="-122"/>
              </a:rPr>
              <a:t>电子信息系党支部</a:t>
            </a:r>
          </a:p>
        </p:txBody>
      </p:sp>
      <p:sp>
        <p:nvSpPr>
          <p:cNvPr id="19" name="文本框 18"/>
          <p:cNvSpPr txBox="1"/>
          <p:nvPr/>
        </p:nvSpPr>
        <p:spPr>
          <a:xfrm>
            <a:off x="5824855" y="5499100"/>
            <a:ext cx="2172335" cy="36830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CN" altLang="en-US" sz="1800" b="1">
                <a:solidFill>
                  <a:schemeClr val="tx1"/>
                </a:solidFill>
                <a:latin typeface="微软雅黑" panose="020B0503020204020204" charset="-122"/>
                <a:ea typeface="微软雅黑" panose="020B0503020204020204" charset="-122"/>
              </a:rPr>
              <a:t>电气工程系党支部</a:t>
            </a:r>
          </a:p>
        </p:txBody>
      </p:sp>
      <p:sp>
        <p:nvSpPr>
          <p:cNvPr id="20" name="文本框 19"/>
          <p:cNvSpPr txBox="1"/>
          <p:nvPr/>
        </p:nvSpPr>
        <p:spPr>
          <a:xfrm>
            <a:off x="5824855" y="4990465"/>
            <a:ext cx="2171700" cy="36830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CN" altLang="en-US" sz="1800" b="1">
                <a:solidFill>
                  <a:schemeClr val="tx1"/>
                </a:solidFill>
                <a:latin typeface="微软雅黑" panose="020B0503020204020204" charset="-122"/>
                <a:ea typeface="微软雅黑" panose="020B0503020204020204" charset="-122"/>
              </a:rPr>
              <a:t>自动系党支部</a:t>
            </a:r>
          </a:p>
        </p:txBody>
      </p:sp>
      <p:sp>
        <p:nvSpPr>
          <p:cNvPr id="21" name="文本框 20"/>
          <p:cNvSpPr txBox="1"/>
          <p:nvPr/>
        </p:nvSpPr>
        <p:spPr>
          <a:xfrm>
            <a:off x="8121015" y="5447665"/>
            <a:ext cx="2171700" cy="36830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CN" altLang="en-US" sz="1800" b="1">
                <a:solidFill>
                  <a:schemeClr val="tx1"/>
                </a:solidFill>
                <a:latin typeface="微软雅黑" panose="020B0503020204020204" charset="-122"/>
                <a:ea typeface="微软雅黑" panose="020B0503020204020204" charset="-122"/>
              </a:rPr>
              <a:t>中心实验室党支部</a:t>
            </a:r>
          </a:p>
        </p:txBody>
      </p:sp>
      <p:sp>
        <p:nvSpPr>
          <p:cNvPr id="4" name="文本框 3"/>
          <p:cNvSpPr txBox="1"/>
          <p:nvPr/>
        </p:nvSpPr>
        <p:spPr>
          <a:xfrm>
            <a:off x="8104505" y="6005195"/>
            <a:ext cx="2171700" cy="36830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CN" altLang="en-US" sz="1800">
                <a:solidFill>
                  <a:schemeClr val="tx1"/>
                </a:solidFill>
                <a:latin typeface="微软雅黑" panose="020B0503020204020204" charset="-122"/>
                <a:ea typeface="微软雅黑" panose="020B0503020204020204" charset="-122"/>
              </a:rPr>
              <a:t>计算中心党支部</a:t>
            </a:r>
          </a:p>
        </p:txBody>
      </p:sp>
      <p:sp>
        <p:nvSpPr>
          <p:cNvPr id="23" name="文本框 22"/>
          <p:cNvSpPr txBox="1"/>
          <p:nvPr/>
        </p:nvSpPr>
        <p:spPr>
          <a:xfrm>
            <a:off x="8121015" y="4495165"/>
            <a:ext cx="2171700" cy="36830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CN" altLang="en-US" sz="1800" b="1">
                <a:solidFill>
                  <a:schemeClr val="tx1"/>
                </a:solidFill>
                <a:latin typeface="微软雅黑" panose="020B0503020204020204" charset="-122"/>
                <a:ea typeface="微软雅黑" panose="020B0503020204020204" charset="-122"/>
              </a:rPr>
              <a:t>学院办公室党支部</a:t>
            </a:r>
          </a:p>
        </p:txBody>
      </p:sp>
      <p:sp>
        <p:nvSpPr>
          <p:cNvPr id="24" name="文本框 23"/>
          <p:cNvSpPr txBox="1"/>
          <p:nvPr/>
        </p:nvSpPr>
        <p:spPr>
          <a:xfrm>
            <a:off x="2042795" y="3455035"/>
            <a:ext cx="2617470" cy="4603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b="1">
                <a:latin typeface="微软雅黑" panose="020B0503020204020204" charset="-122"/>
                <a:ea typeface="微软雅黑" panose="020B0503020204020204" charset="-122"/>
                <a:cs typeface="微软雅黑" panose="020B0503020204020204" charset="-122"/>
              </a:rPr>
              <a:t>学生党支（</a:t>
            </a:r>
            <a:r>
              <a:rPr lang="en-US" altLang="zh-CN" b="1">
                <a:latin typeface="微软雅黑" panose="020B0503020204020204" charset="-122"/>
                <a:ea typeface="微软雅黑" panose="020B0503020204020204" charset="-122"/>
                <a:cs typeface="微软雅黑" panose="020B0503020204020204" charset="-122"/>
                <a:sym typeface="+mn-ea"/>
              </a:rPr>
              <a:t>7</a:t>
            </a:r>
            <a:r>
              <a:rPr lang="zh-CN" altLang="en-US" b="1">
                <a:latin typeface="微软雅黑" panose="020B0503020204020204" charset="-122"/>
                <a:ea typeface="微软雅黑" panose="020B0503020204020204" charset="-122"/>
                <a:cs typeface="微软雅黑" panose="020B0503020204020204" charset="-122"/>
                <a:sym typeface="+mn-ea"/>
              </a:rPr>
              <a:t>部个</a:t>
            </a:r>
            <a:r>
              <a:rPr lang="zh-CN" altLang="en-US" b="1">
                <a:sym typeface="+mn-ea"/>
              </a:rPr>
              <a:t>）</a:t>
            </a:r>
            <a:endParaRPr lang="en-US" altLang="zh-CN" b="1"/>
          </a:p>
        </p:txBody>
      </p:sp>
      <p:sp>
        <p:nvSpPr>
          <p:cNvPr id="25" name="文本框 24"/>
          <p:cNvSpPr txBox="1"/>
          <p:nvPr/>
        </p:nvSpPr>
        <p:spPr>
          <a:xfrm>
            <a:off x="6764020" y="3455035"/>
            <a:ext cx="2617470" cy="4603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zh-CN" altLang="en-US" b="1">
                <a:solidFill>
                  <a:schemeClr val="tx1"/>
                </a:solidFill>
                <a:latin typeface="微软雅黑" panose="020B0503020204020204" charset="-122"/>
                <a:ea typeface="微软雅黑" panose="020B0503020204020204" charset="-122"/>
                <a:cs typeface="微软雅黑" panose="020B0503020204020204" charset="-122"/>
              </a:rPr>
              <a:t>教工党支部（</a:t>
            </a:r>
            <a:r>
              <a:rPr lang="en-US" altLang="zh-CN" b="1">
                <a:solidFill>
                  <a:schemeClr val="tx1"/>
                </a:solidFill>
                <a:latin typeface="微软雅黑" panose="020B0503020204020204" charset="-122"/>
                <a:ea typeface="微软雅黑" panose="020B0503020204020204" charset="-122"/>
                <a:cs typeface="微软雅黑" panose="020B0503020204020204" charset="-122"/>
                <a:sym typeface="+mn-ea"/>
              </a:rPr>
              <a:t>8</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个）</a:t>
            </a:r>
          </a:p>
        </p:txBody>
      </p:sp>
      <p:sp>
        <p:nvSpPr>
          <p:cNvPr id="26" name="左大括号 25"/>
          <p:cNvSpPr/>
          <p:nvPr/>
        </p:nvSpPr>
        <p:spPr>
          <a:xfrm rot="5400000">
            <a:off x="3130550" y="2734310"/>
            <a:ext cx="412750" cy="3096260"/>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左大括号 27"/>
          <p:cNvSpPr/>
          <p:nvPr/>
        </p:nvSpPr>
        <p:spPr>
          <a:xfrm rot="5400000">
            <a:off x="7849870" y="2646045"/>
            <a:ext cx="412750" cy="3096260"/>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文本框 28"/>
          <p:cNvSpPr txBox="1"/>
          <p:nvPr/>
        </p:nvSpPr>
        <p:spPr>
          <a:xfrm>
            <a:off x="4229735" y="2629535"/>
            <a:ext cx="3336290" cy="46037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CN" altLang="en-US" b="1">
                <a:solidFill>
                  <a:schemeClr val="bg1"/>
                </a:solidFill>
                <a:latin typeface="微软雅黑" panose="020B0503020204020204" charset="-122"/>
                <a:ea typeface="微软雅黑" panose="020B0503020204020204" charset="-122"/>
                <a:sym typeface="+mn-ea"/>
              </a:rPr>
              <a:t>电子电气工程学院党委</a:t>
            </a:r>
          </a:p>
        </p:txBody>
      </p:sp>
      <p:sp>
        <p:nvSpPr>
          <p:cNvPr id="30" name="左中括号 29"/>
          <p:cNvSpPr/>
          <p:nvPr/>
        </p:nvSpPr>
        <p:spPr>
          <a:xfrm rot="5400000">
            <a:off x="5883275" y="1562100"/>
            <a:ext cx="75565" cy="3456305"/>
          </a:xfrm>
          <a:prstGeom prst="lef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1" name="直接连接符 30"/>
          <p:cNvCxnSpPr/>
          <p:nvPr/>
        </p:nvCxnSpPr>
        <p:spPr>
          <a:xfrm flipH="1">
            <a:off x="5869305" y="3112135"/>
            <a:ext cx="2540" cy="1720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6255" y="2242820"/>
            <a:ext cx="11161395" cy="4272915"/>
          </a:xfrm>
          <a:prstGeom prst="rect">
            <a:avLst/>
          </a:prstGeom>
          <a:solidFill>
            <a:schemeClr val="bg1">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00156" y="1947020"/>
            <a:ext cx="7992888" cy="5642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06715" y="620395"/>
            <a:ext cx="5780405" cy="1424940"/>
          </a:xfrm>
          <a:prstGeom prst="rect">
            <a:avLst/>
          </a:prstGeom>
        </p:spPr>
      </p:pic>
      <p:sp>
        <p:nvSpPr>
          <p:cNvPr id="2" name="矩形 1"/>
          <p:cNvSpPr/>
          <p:nvPr/>
        </p:nvSpPr>
        <p:spPr>
          <a:xfrm>
            <a:off x="4049360" y="1967536"/>
            <a:ext cx="4094480" cy="521970"/>
          </a:xfrm>
          <a:prstGeom prst="rect">
            <a:avLst/>
          </a:prstGeom>
        </p:spPr>
        <p:txBody>
          <a:bodyPr wrap="none">
            <a:spAutoFit/>
          </a:bodyPr>
          <a:lstStyle/>
          <a:p>
            <a:pPr lvl="0" algn="ctr"/>
            <a:r>
              <a:rPr lang="zh-CN" altLang="en-US" sz="2800" b="1" kern="0" dirty="0">
                <a:solidFill>
                  <a:schemeClr val="bg1">
                    <a:lumMod val="95000"/>
                  </a:schemeClr>
                </a:solidFill>
                <a:ea typeface="微软雅黑" panose="020B0503020204020204" charset="-122"/>
              </a:rPr>
              <a:t>新时代，新要求，新定位</a:t>
            </a:r>
          </a:p>
        </p:txBody>
      </p:sp>
      <p:sp>
        <p:nvSpPr>
          <p:cNvPr id="11" name="文本框 3"/>
          <p:cNvSpPr txBox="1"/>
          <p:nvPr/>
        </p:nvSpPr>
        <p:spPr>
          <a:xfrm>
            <a:off x="624498" y="2496385"/>
            <a:ext cx="10657184" cy="2584450"/>
          </a:xfrm>
          <a:prstGeom prst="rect">
            <a:avLst/>
          </a:prstGeom>
          <a:noFill/>
        </p:spPr>
        <p:txBody>
          <a:bodyPr wrap="square" rtlCol="0">
            <a:spAutoFit/>
          </a:bodyPr>
          <a:lstStyle/>
          <a:p>
            <a:pPr algn="just">
              <a:lnSpc>
                <a:spcPct val="150000"/>
              </a:lnSpc>
            </a:pPr>
            <a:r>
              <a:rPr lang="en-US" altLang="zh-CN" sz="1800" dirty="0">
                <a:solidFill>
                  <a:schemeClr val="tx1">
                    <a:lumMod val="85000"/>
                    <a:lumOff val="15000"/>
                  </a:schemeClr>
                </a:solidFill>
                <a:latin typeface="微软雅黑" panose="020B0503020204020204" charset="-122"/>
                <a:ea typeface="微软雅黑" panose="020B0503020204020204" charset="-122"/>
              </a:rPr>
              <a:t>      </a:t>
            </a:r>
            <a:r>
              <a:rPr lang="en-US" altLang="zh-CN" sz="18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rPr>
              <a:t> </a:t>
            </a:r>
          </a:p>
          <a:p>
            <a:pPr algn="just">
              <a:lnSpc>
                <a:spcPct val="150000"/>
              </a:lnSpc>
            </a:pPr>
            <a:endParaRPr lang="en-US" altLang="zh-CN" sz="18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endParaRPr>
          </a:p>
          <a:p>
            <a:pPr algn="just">
              <a:lnSpc>
                <a:spcPct val="150000"/>
              </a:lnSpc>
            </a:pPr>
            <a:r>
              <a:rPr lang="en-US" altLang="zh-CN" sz="18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rPr>
              <a:t>    </a:t>
            </a:r>
            <a:r>
              <a:rPr lang="zh-CN" altLang="en-US"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rPr>
              <a:t>党的十九大报告</a:t>
            </a:r>
            <a:r>
              <a:rPr lang="zh-CN" altLang="en-US" dirty="0">
                <a:solidFill>
                  <a:schemeClr val="tx1">
                    <a:lumMod val="85000"/>
                    <a:lumOff val="15000"/>
                  </a:schemeClr>
                </a:solidFill>
                <a:latin typeface="微软雅黑" panose="020B0503020204020204" charset="-122"/>
                <a:ea typeface="微软雅黑" panose="020B0503020204020204" charset="-122"/>
              </a:rPr>
              <a:t>指出，基层党组织建设</a:t>
            </a:r>
            <a:r>
              <a:rPr lang="zh-CN" altLang="en-US"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rPr>
              <a:t>“要以提升组织力为重点，突出政治功能”</a:t>
            </a:r>
            <a:r>
              <a:rPr lang="zh-CN" altLang="en-US" dirty="0">
                <a:solidFill>
                  <a:schemeClr val="tx1">
                    <a:lumMod val="85000"/>
                    <a:lumOff val="15000"/>
                  </a:schemeClr>
                </a:solidFill>
                <a:latin typeface="微软雅黑" panose="020B0503020204020204" charset="-122"/>
                <a:ea typeface="微软雅黑" panose="020B0503020204020204" charset="-122"/>
              </a:rPr>
              <a:t>，这是党中央对党组织建设的</a:t>
            </a:r>
            <a:r>
              <a:rPr lang="zh-CN" altLang="en-US" b="1" dirty="0">
                <a:solidFill>
                  <a:schemeClr val="tx1">
                    <a:lumMod val="85000"/>
                    <a:lumOff val="15000"/>
                  </a:schemeClr>
                </a:solidFill>
                <a:latin typeface="微软雅黑" panose="020B0503020204020204" charset="-122"/>
                <a:ea typeface="微软雅黑" panose="020B0503020204020204" charset="-122"/>
              </a:rPr>
              <a:t>新要求和新定位，</a:t>
            </a:r>
            <a:r>
              <a:rPr lang="zh-CN" altLang="en-US" dirty="0">
                <a:solidFill>
                  <a:schemeClr val="tx1">
                    <a:lumMod val="85000"/>
                    <a:lumOff val="15000"/>
                  </a:schemeClr>
                </a:solidFill>
                <a:latin typeface="微软雅黑" panose="020B0503020204020204" charset="-122"/>
                <a:ea typeface="微软雅黑" panose="020B0503020204020204" charset="-122"/>
              </a:rPr>
              <a:t>为基层党组织该如何加强自身建设明确了方向和任务。</a:t>
            </a:r>
          </a:p>
        </p:txBody>
      </p:sp>
      <p:sp>
        <p:nvSpPr>
          <p:cNvPr id="12" name="文本框 3"/>
          <p:cNvSpPr txBox="1"/>
          <p:nvPr/>
        </p:nvSpPr>
        <p:spPr>
          <a:xfrm>
            <a:off x="702785" y="4392527"/>
            <a:ext cx="10657184" cy="506730"/>
          </a:xfrm>
          <a:prstGeom prst="rect">
            <a:avLst/>
          </a:prstGeom>
          <a:noFill/>
        </p:spPr>
        <p:txBody>
          <a:bodyPr wrap="square" rtlCol="0">
            <a:spAutoFit/>
          </a:bodyPr>
          <a:lstStyle/>
          <a:p>
            <a:pPr algn="just">
              <a:lnSpc>
                <a:spcPct val="150000"/>
              </a:lnSpc>
              <a:spcBef>
                <a:spcPts val="0"/>
              </a:spcBef>
              <a:spcAft>
                <a:spcPts val="0"/>
              </a:spcAft>
            </a:pPr>
            <a:r>
              <a:rPr lang="en-US" altLang="zh-CN" sz="1800" b="1" dirty="0">
                <a:solidFill>
                  <a:schemeClr val="tx1">
                    <a:lumMod val="85000"/>
                    <a:lumOff val="15000"/>
                  </a:schemeClr>
                </a:solidFill>
                <a:latin typeface="黑体" panose="02010609060101010101" charset="-122"/>
                <a:ea typeface="黑体" panose="02010609060101010101" charset="-122"/>
              </a:rPr>
              <a:t>    </a:t>
            </a:r>
            <a:endParaRPr lang="zh-CN" altLang="en-US" sz="2000" b="1" dirty="0">
              <a:latin typeface="微软雅黑" panose="020B0503020204020204" charset="-122"/>
              <a:ea typeface="微软雅黑" panose="020B0503020204020204" charset="-122"/>
            </a:endParaRPr>
          </a:p>
        </p:txBody>
      </p:sp>
      <p:sp>
        <p:nvSpPr>
          <p:cNvPr id="17" name="TextBox 4"/>
          <p:cNvSpPr txBox="1"/>
          <p:nvPr/>
        </p:nvSpPr>
        <p:spPr>
          <a:xfrm>
            <a:off x="1438047" y="275578"/>
            <a:ext cx="3840480" cy="583565"/>
          </a:xfrm>
          <a:prstGeom prst="rect">
            <a:avLst/>
          </a:prstGeom>
          <a:noFill/>
        </p:spPr>
        <p:txBody>
          <a:bodyPr wrap="none" lIns="91440" tIns="45720" rIns="91440" bIns="45720" rtlCol="0">
            <a:spAutoFit/>
          </a:bodyPr>
          <a:lstStyle/>
          <a:p>
            <a:r>
              <a:rPr lang="zh-CN" altLang="en-US" sz="32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一、调研目的及意义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6171" y="2444411"/>
            <a:ext cx="11161240" cy="4080933"/>
          </a:xfrm>
          <a:prstGeom prst="rect">
            <a:avLst/>
          </a:prstGeom>
          <a:solidFill>
            <a:schemeClr val="bg1">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00156" y="2162285"/>
            <a:ext cx="7992888" cy="5642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06715" y="835660"/>
            <a:ext cx="5780405" cy="1424940"/>
          </a:xfrm>
          <a:prstGeom prst="rect">
            <a:avLst/>
          </a:prstGeom>
        </p:spPr>
      </p:pic>
      <p:sp>
        <p:nvSpPr>
          <p:cNvPr id="2" name="矩形 1"/>
          <p:cNvSpPr/>
          <p:nvPr/>
        </p:nvSpPr>
        <p:spPr>
          <a:xfrm>
            <a:off x="4049360" y="2182801"/>
            <a:ext cx="4094480" cy="521970"/>
          </a:xfrm>
          <a:prstGeom prst="rect">
            <a:avLst/>
          </a:prstGeom>
        </p:spPr>
        <p:txBody>
          <a:bodyPr wrap="none">
            <a:spAutoFit/>
          </a:bodyPr>
          <a:lstStyle/>
          <a:p>
            <a:pPr lvl="0" algn="ctr"/>
            <a:r>
              <a:rPr lang="zh-CN" altLang="en-US" sz="2800" b="1" kern="0" dirty="0">
                <a:solidFill>
                  <a:schemeClr val="bg1">
                    <a:lumMod val="95000"/>
                  </a:schemeClr>
                </a:solidFill>
                <a:ea typeface="微软雅黑" panose="020B0503020204020204" charset="-122"/>
              </a:rPr>
              <a:t>新时代，新要求，新定位</a:t>
            </a:r>
          </a:p>
        </p:txBody>
      </p:sp>
      <p:sp>
        <p:nvSpPr>
          <p:cNvPr id="12" name="文本框 3"/>
          <p:cNvSpPr txBox="1"/>
          <p:nvPr/>
        </p:nvSpPr>
        <p:spPr>
          <a:xfrm>
            <a:off x="767555" y="2368147"/>
            <a:ext cx="10657184" cy="6323965"/>
          </a:xfrm>
          <a:prstGeom prst="rect">
            <a:avLst/>
          </a:prstGeom>
          <a:noFill/>
        </p:spPr>
        <p:txBody>
          <a:bodyPr wrap="square" rtlCol="0">
            <a:spAutoFit/>
          </a:bodyPr>
          <a:lstStyle/>
          <a:p>
            <a:pPr algn="just">
              <a:lnSpc>
                <a:spcPct val="150000"/>
              </a:lnSpc>
              <a:spcBef>
                <a:spcPts val="0"/>
              </a:spcBef>
              <a:spcAft>
                <a:spcPts val="0"/>
              </a:spcAft>
            </a:pPr>
            <a:endParaRPr lang="en-US" altLang="zh-CN" sz="1800" b="1" dirty="0">
              <a:solidFill>
                <a:schemeClr val="tx1">
                  <a:lumMod val="85000"/>
                  <a:lumOff val="15000"/>
                </a:schemeClr>
              </a:solidFill>
              <a:latin typeface="黑体" panose="02010609060101010101" charset="-122"/>
              <a:ea typeface="黑体" panose="02010609060101010101" charset="-122"/>
            </a:endParaRPr>
          </a:p>
          <a:p>
            <a:pPr algn="just">
              <a:lnSpc>
                <a:spcPct val="150000"/>
              </a:lnSpc>
              <a:spcBef>
                <a:spcPts val="0"/>
              </a:spcBef>
              <a:spcAft>
                <a:spcPts val="0"/>
              </a:spcAft>
            </a:pPr>
            <a:r>
              <a:rPr lang="en-US" altLang="zh-CN" sz="1800" b="1" dirty="0">
                <a:solidFill>
                  <a:schemeClr val="tx1">
                    <a:lumMod val="85000"/>
                    <a:lumOff val="15000"/>
                  </a:schemeClr>
                </a:solidFill>
                <a:latin typeface="黑体" panose="02010609060101010101" charset="-122"/>
                <a:ea typeface="黑体" panose="02010609060101010101" charset="-122"/>
              </a:rPr>
              <a:t>  </a:t>
            </a:r>
            <a:r>
              <a:rPr lang="zh-CN" altLang="en-US" b="1" dirty="0">
                <a:ln w="6600">
                  <a:solidFill>
                    <a:schemeClr val="accent2"/>
                  </a:solidFill>
                  <a:prstDash val="solid"/>
                </a:ln>
                <a:solidFill>
                  <a:srgbClr val="FFFFFF"/>
                </a:solidFill>
                <a:effectLst/>
                <a:latin typeface="黑体" panose="02010609060101010101" charset="-122"/>
                <a:ea typeface="黑体" panose="02010609060101010101" charset="-122"/>
              </a:rPr>
              <a:t>调研</a:t>
            </a:r>
            <a:r>
              <a:rPr lang="zh-CN" altLang="en-US" b="1" dirty="0">
                <a:ln w="6600">
                  <a:solidFill>
                    <a:schemeClr val="accent2"/>
                  </a:solidFill>
                  <a:prstDash val="solid"/>
                </a:ln>
                <a:solidFill>
                  <a:srgbClr val="FFFFFF"/>
                </a:solidFill>
                <a:effectLst>
                  <a:outerShdw dist="38100" dir="2700000" algn="tl" rotWithShape="0">
                    <a:schemeClr val="accent2"/>
                  </a:outerShdw>
                </a:effectLst>
                <a:latin typeface="黑体" panose="02010609060101010101" charset="-122"/>
                <a:ea typeface="黑体" panose="02010609060101010101" charset="-122"/>
              </a:rPr>
              <a:t>意义</a:t>
            </a:r>
            <a:r>
              <a:rPr lang="zh-CN" altLang="en-US" sz="1800" b="1" dirty="0">
                <a:ln w="6600">
                  <a:solidFill>
                    <a:schemeClr val="accent2"/>
                  </a:solidFill>
                  <a:prstDash val="solid"/>
                </a:ln>
                <a:solidFill>
                  <a:srgbClr val="FFFFFF"/>
                </a:solidFill>
                <a:effectLst>
                  <a:outerShdw dist="38100" dir="2700000" algn="tl" rotWithShape="0">
                    <a:schemeClr val="accent2"/>
                  </a:outerShdw>
                </a:effectLst>
                <a:latin typeface="黑体" panose="02010609060101010101" charset="-122"/>
                <a:ea typeface="黑体" panose="02010609060101010101" charset="-122"/>
              </a:rPr>
              <a:t>：</a:t>
            </a:r>
          </a:p>
          <a:p>
            <a:pPr algn="just">
              <a:lnSpc>
                <a:spcPct val="200000"/>
              </a:lnSpc>
              <a:spcBef>
                <a:spcPts val="0"/>
              </a:spcBef>
              <a:spcAft>
                <a:spcPts val="0"/>
              </a:spcAft>
            </a:pPr>
            <a:r>
              <a:rPr lang="zh-CN" altLang="en-US" sz="1800" dirty="0">
                <a:latin typeface="微软雅黑" panose="020B0503020204020204" charset="-122"/>
                <a:ea typeface="微软雅黑" panose="020B0503020204020204" charset="-122"/>
                <a:sym typeface="+mn-ea"/>
              </a:rPr>
              <a:t>         </a:t>
            </a:r>
            <a:r>
              <a:rPr lang="zh-CN" altLang="en-US" dirty="0">
                <a:latin typeface="微软雅黑" panose="020B0503020204020204" charset="-122"/>
                <a:ea typeface="微软雅黑" panose="020B0503020204020204" charset="-122"/>
                <a:sym typeface="+mn-ea"/>
              </a:rPr>
              <a:t>（1）提升基层党组织组织力是新时代</a:t>
            </a:r>
            <a:r>
              <a:rPr lang="zh-CN" altLang="en-US" b="1" dirty="0">
                <a:latin typeface="微软雅黑" panose="020B0503020204020204" charset="-122"/>
                <a:ea typeface="微软雅黑" panose="020B0503020204020204" charset="-122"/>
                <a:sym typeface="+mn-ea"/>
              </a:rPr>
              <a:t>党的建设现实要求</a:t>
            </a:r>
            <a:endParaRPr lang="zh-CN" altLang="en-US" dirty="0">
              <a:latin typeface="微软雅黑" panose="020B0503020204020204" charset="-122"/>
              <a:ea typeface="微软雅黑" panose="020B0503020204020204" charset="-122"/>
              <a:sym typeface="+mn-ea"/>
            </a:endParaRPr>
          </a:p>
          <a:p>
            <a:pPr algn="just">
              <a:lnSpc>
                <a:spcPct val="200000"/>
              </a:lnSpc>
              <a:spcBef>
                <a:spcPts val="0"/>
              </a:spcBef>
              <a:spcAft>
                <a:spcPts val="0"/>
              </a:spcAft>
            </a:pPr>
            <a:r>
              <a:rPr lang="zh-CN" altLang="en-US" dirty="0">
                <a:latin typeface="微软雅黑" panose="020B0503020204020204" charset="-122"/>
                <a:ea typeface="微软雅黑" panose="020B0503020204020204" charset="-122"/>
                <a:sym typeface="+mn-ea"/>
              </a:rPr>
              <a:t>       （2）提升高校基层党组织组织力是加强</a:t>
            </a:r>
            <a:r>
              <a:rPr lang="zh-CN" altLang="en-US" b="1" dirty="0">
                <a:latin typeface="微软雅黑" panose="020B0503020204020204" charset="-122"/>
                <a:ea typeface="微软雅黑" panose="020B0503020204020204" charset="-122"/>
                <a:sym typeface="+mn-ea"/>
              </a:rPr>
              <a:t>高校党的自身建设的必然要求</a:t>
            </a:r>
            <a:endParaRPr lang="zh-CN" altLang="en-US" dirty="0">
              <a:latin typeface="微软雅黑" panose="020B0503020204020204" charset="-122"/>
              <a:ea typeface="微软雅黑" panose="020B0503020204020204" charset="-122"/>
              <a:sym typeface="+mn-ea"/>
            </a:endParaRPr>
          </a:p>
          <a:p>
            <a:pPr algn="just">
              <a:lnSpc>
                <a:spcPct val="200000"/>
              </a:lnSpc>
              <a:spcBef>
                <a:spcPts val="0"/>
              </a:spcBef>
              <a:spcAft>
                <a:spcPts val="0"/>
              </a:spcAft>
            </a:pPr>
            <a:r>
              <a:rPr lang="zh-CN" altLang="en-US" dirty="0">
                <a:latin typeface="微软雅黑" panose="020B0503020204020204" charset="-122"/>
                <a:ea typeface="微软雅黑" panose="020B0503020204020204" charset="-122"/>
                <a:sym typeface="+mn-ea"/>
              </a:rPr>
              <a:t>       （3）提升高校基层党组织组织力是</a:t>
            </a:r>
            <a:r>
              <a:rPr lang="zh-CN" altLang="en-US" b="1" dirty="0">
                <a:latin typeface="微软雅黑" panose="020B0503020204020204" charset="-122"/>
                <a:ea typeface="微软雅黑" panose="020B0503020204020204" charset="-122"/>
                <a:sym typeface="+mn-ea"/>
              </a:rPr>
              <a:t>推动事业发展的重要动力</a:t>
            </a:r>
            <a:endParaRPr lang="zh-CN" altLang="en-US" dirty="0">
              <a:latin typeface="微软雅黑" panose="020B0503020204020204" charset="-122"/>
              <a:ea typeface="微软雅黑" panose="020B0503020204020204" charset="-122"/>
              <a:sym typeface="+mn-ea"/>
            </a:endParaRPr>
          </a:p>
          <a:p>
            <a:pPr algn="just">
              <a:lnSpc>
                <a:spcPct val="200000"/>
              </a:lnSpc>
              <a:spcBef>
                <a:spcPts val="0"/>
              </a:spcBef>
              <a:spcAft>
                <a:spcPts val="0"/>
              </a:spcAft>
            </a:pPr>
            <a:r>
              <a:rPr lang="zh-CN" altLang="en-US" dirty="0">
                <a:latin typeface="微软雅黑" panose="020B0503020204020204" charset="-122"/>
                <a:ea typeface="微软雅黑" panose="020B0503020204020204" charset="-122"/>
                <a:sym typeface="+mn-ea"/>
              </a:rPr>
              <a:t>       （</a:t>
            </a:r>
            <a:r>
              <a:rPr lang="en-US" altLang="zh-CN" dirty="0">
                <a:latin typeface="微软雅黑" panose="020B0503020204020204" charset="-122"/>
                <a:ea typeface="微软雅黑" panose="020B0503020204020204" charset="-122"/>
                <a:sym typeface="+mn-ea"/>
              </a:rPr>
              <a:t>4</a:t>
            </a:r>
            <a:r>
              <a:rPr lang="zh-CN" altLang="en-US" dirty="0">
                <a:latin typeface="微软雅黑" panose="020B0503020204020204" charset="-122"/>
                <a:ea typeface="微软雅黑" panose="020B0503020204020204" charset="-122"/>
                <a:sym typeface="+mn-ea"/>
              </a:rPr>
              <a:t>）提升高校基层党组织组织力是</a:t>
            </a:r>
            <a:r>
              <a:rPr lang="zh-CN" altLang="en-US" b="1" dirty="0">
                <a:latin typeface="微软雅黑" panose="020B0503020204020204" charset="-122"/>
                <a:ea typeface="微软雅黑" panose="020B0503020204020204" charset="-122"/>
                <a:sym typeface="+mn-ea"/>
              </a:rPr>
              <a:t>解决现实问题的迫切需求</a:t>
            </a:r>
            <a:endParaRPr lang="zh-CN" altLang="en-US" dirty="0">
              <a:latin typeface="微软雅黑" panose="020B0503020204020204" charset="-122"/>
              <a:ea typeface="微软雅黑" panose="020B0503020204020204" charset="-122"/>
              <a:sym typeface="+mn-ea"/>
            </a:endParaRPr>
          </a:p>
          <a:p>
            <a:pPr algn="just">
              <a:lnSpc>
                <a:spcPct val="200000"/>
              </a:lnSpc>
              <a:spcBef>
                <a:spcPts val="0"/>
              </a:spcBef>
              <a:spcAft>
                <a:spcPts val="0"/>
              </a:spcAft>
            </a:pPr>
            <a:endParaRPr lang="zh-CN" altLang="en-US" dirty="0">
              <a:latin typeface="微软雅黑" panose="020B0503020204020204" charset="-122"/>
              <a:ea typeface="微软雅黑" panose="020B0503020204020204" charset="-122"/>
              <a:sym typeface="+mn-ea"/>
            </a:endParaRPr>
          </a:p>
          <a:p>
            <a:pPr algn="just">
              <a:lnSpc>
                <a:spcPct val="200000"/>
              </a:lnSpc>
              <a:spcBef>
                <a:spcPts val="0"/>
              </a:spcBef>
              <a:spcAft>
                <a:spcPts val="0"/>
              </a:spcAft>
            </a:pPr>
            <a:endParaRPr lang="zh-CN" altLang="en-US" dirty="0">
              <a:latin typeface="微软雅黑" panose="020B0503020204020204" charset="-122"/>
              <a:ea typeface="微软雅黑" panose="020B0503020204020204" charset="-122"/>
              <a:sym typeface="+mn-ea"/>
            </a:endParaRPr>
          </a:p>
          <a:p>
            <a:pPr algn="just">
              <a:lnSpc>
                <a:spcPct val="150000"/>
              </a:lnSpc>
              <a:spcBef>
                <a:spcPts val="0"/>
              </a:spcBef>
              <a:spcAft>
                <a:spcPts val="0"/>
              </a:spcAft>
            </a:pPr>
            <a:endParaRPr lang="zh-CN" altLang="en-US" sz="1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endParaRPr>
          </a:p>
          <a:p>
            <a:pPr algn="just">
              <a:lnSpc>
                <a:spcPct val="150000"/>
              </a:lnSpc>
              <a:spcBef>
                <a:spcPts val="0"/>
              </a:spcBef>
              <a:spcAft>
                <a:spcPts val="0"/>
              </a:spcAft>
            </a:pPr>
            <a:endParaRPr lang="zh-CN" altLang="en-US" sz="1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endParaRPr>
          </a:p>
        </p:txBody>
      </p:sp>
      <p:sp>
        <p:nvSpPr>
          <p:cNvPr id="9" name="TextBox 4"/>
          <p:cNvSpPr txBox="1"/>
          <p:nvPr/>
        </p:nvSpPr>
        <p:spPr>
          <a:xfrm>
            <a:off x="1438047" y="275578"/>
            <a:ext cx="3840480" cy="583565"/>
          </a:xfrm>
          <a:prstGeom prst="rect">
            <a:avLst/>
          </a:prstGeom>
          <a:noFill/>
        </p:spPr>
        <p:txBody>
          <a:bodyPr wrap="none" lIns="91440" tIns="45720" rIns="91440" bIns="45720" rtlCol="0">
            <a:spAutoFit/>
          </a:bodyPr>
          <a:lstStyle/>
          <a:p>
            <a:r>
              <a:rPr lang="zh-CN" altLang="en-US" sz="32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一、调研目的及意义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38047" y="275578"/>
            <a:ext cx="2621280" cy="583565"/>
          </a:xfrm>
          <a:prstGeom prst="rect">
            <a:avLst/>
          </a:prstGeom>
          <a:noFill/>
        </p:spPr>
        <p:txBody>
          <a:bodyPr wrap="none" lIns="91440" tIns="45720" rIns="91440" bIns="45720" rtlCol="0">
            <a:spAutoFit/>
          </a:bodyPr>
          <a:lstStyle/>
          <a:p>
            <a:r>
              <a:rPr lang="zh-CN" altLang="en-US" sz="32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二、调研过程</a:t>
            </a:r>
          </a:p>
        </p:txBody>
      </p:sp>
      <p:sp>
        <p:nvSpPr>
          <p:cNvPr id="16" name="文本框 15"/>
          <p:cNvSpPr txBox="1"/>
          <p:nvPr/>
        </p:nvSpPr>
        <p:spPr>
          <a:xfrm>
            <a:off x="664175" y="1151255"/>
            <a:ext cx="8211820" cy="460375"/>
          </a:xfrm>
          <a:prstGeom prst="rect">
            <a:avLst/>
          </a:prstGeom>
          <a:noFill/>
        </p:spPr>
        <p:txBody>
          <a:bodyPr wrap="square" rtlCol="0">
            <a:spAutoFit/>
          </a:bodyPr>
          <a:lstStyle/>
          <a:p>
            <a:r>
              <a:rPr lang="zh-CN" altLang="en-US" b="1">
                <a:latin typeface="微软雅黑" panose="020B0503020204020204" charset="-122"/>
                <a:ea typeface="微软雅黑" panose="020B0503020204020204" charset="-122"/>
                <a:cs typeface="微软雅黑" panose="020B0503020204020204" charset="-122"/>
              </a:rPr>
              <a:t>开展时间：</a:t>
            </a:r>
            <a:r>
              <a:rPr lang="zh-CN" altLang="en-US">
                <a:latin typeface="微软雅黑" panose="020B0503020204020204" charset="-122"/>
                <a:ea typeface="微软雅黑" panose="020B0503020204020204" charset="-122"/>
                <a:cs typeface="微软雅黑" panose="020B0503020204020204" charset="-122"/>
              </a:rPr>
              <a:t>2019年9月17日-2019年10月</a:t>
            </a:r>
            <a:r>
              <a:rPr lang="en-US" altLang="zh-CN">
                <a:latin typeface="微软雅黑" panose="020B0503020204020204" charset="-122"/>
                <a:ea typeface="微软雅黑" panose="020B0503020204020204" charset="-122"/>
                <a:cs typeface="微软雅黑" panose="020B0503020204020204" charset="-122"/>
              </a:rPr>
              <a:t>24</a:t>
            </a:r>
            <a:r>
              <a:rPr lang="zh-CN" altLang="en-US">
                <a:latin typeface="微软雅黑" panose="020B0503020204020204" charset="-122"/>
                <a:ea typeface="微软雅黑" panose="020B0503020204020204" charset="-122"/>
                <a:cs typeface="微软雅黑" panose="020B0503020204020204" charset="-122"/>
              </a:rPr>
              <a:t>日</a:t>
            </a:r>
          </a:p>
        </p:txBody>
      </p:sp>
      <p:sp>
        <p:nvSpPr>
          <p:cNvPr id="17" name="文本框 16"/>
          <p:cNvSpPr txBox="1"/>
          <p:nvPr/>
        </p:nvSpPr>
        <p:spPr>
          <a:xfrm>
            <a:off x="812800" y="2111375"/>
            <a:ext cx="2113280" cy="737235"/>
          </a:xfrm>
          <a:prstGeom prst="rect">
            <a:avLst/>
          </a:prstGeom>
          <a:solidFill>
            <a:srgbClr val="FFC000"/>
          </a:solidFill>
          <a:ln>
            <a:solidFill>
              <a:srgbClr val="C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CN" altLang="en-US" b="1">
                <a:latin typeface="微软雅黑" panose="020B0503020204020204" charset="-122"/>
                <a:ea typeface="微软雅黑" panose="020B0503020204020204" charset="-122"/>
              </a:rPr>
              <a:t>准备阶段</a:t>
            </a:r>
            <a:endParaRPr lang="zh-CN" altLang="en-US">
              <a:latin typeface="微软雅黑" panose="020B0503020204020204" charset="-122"/>
              <a:ea typeface="微软雅黑" panose="020B0503020204020204" charset="-122"/>
            </a:endParaRPr>
          </a:p>
          <a:p>
            <a:pPr algn="ctr"/>
            <a:r>
              <a:rPr lang="zh-CN" altLang="en-US" sz="1800" b="1"/>
              <a:t>（9月17日-9月20日</a:t>
            </a:r>
            <a:r>
              <a:rPr lang="zh-CN" altLang="en-US" sz="1600" b="1"/>
              <a:t>）</a:t>
            </a:r>
          </a:p>
        </p:txBody>
      </p:sp>
      <p:sp>
        <p:nvSpPr>
          <p:cNvPr id="18" name="文本框 17"/>
          <p:cNvSpPr txBox="1"/>
          <p:nvPr/>
        </p:nvSpPr>
        <p:spPr>
          <a:xfrm>
            <a:off x="4872355" y="2111375"/>
            <a:ext cx="2316480" cy="737235"/>
          </a:xfrm>
          <a:prstGeom prst="rect">
            <a:avLst/>
          </a:prstGeom>
          <a:solidFill>
            <a:srgbClr val="FFC000"/>
          </a:solidFill>
          <a:ln>
            <a:solidFill>
              <a:srgbClr val="C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CN" altLang="en-US" b="1">
                <a:latin typeface="微软雅黑" panose="020B0503020204020204" charset="-122"/>
                <a:ea typeface="微软雅黑" panose="020B0503020204020204" charset="-122"/>
              </a:rPr>
              <a:t>实施阶段</a:t>
            </a:r>
            <a:br>
              <a:rPr lang="zh-CN" altLang="en-US"/>
            </a:br>
            <a:r>
              <a:rPr lang="zh-CN" altLang="en-US" sz="1800" b="1"/>
              <a:t>（9月21日-10月</a:t>
            </a:r>
            <a:r>
              <a:rPr lang="en-US" altLang="zh-CN" sz="1800" b="1"/>
              <a:t>15</a:t>
            </a:r>
            <a:r>
              <a:rPr lang="zh-CN" altLang="en-US" sz="1800" b="1"/>
              <a:t>日）</a:t>
            </a:r>
          </a:p>
        </p:txBody>
      </p:sp>
      <p:sp>
        <p:nvSpPr>
          <p:cNvPr id="19" name="文本框 18"/>
          <p:cNvSpPr txBox="1"/>
          <p:nvPr/>
        </p:nvSpPr>
        <p:spPr>
          <a:xfrm>
            <a:off x="9134475" y="2111375"/>
            <a:ext cx="2348865" cy="737235"/>
          </a:xfrm>
          <a:prstGeom prst="rect">
            <a:avLst/>
          </a:prstGeom>
          <a:solidFill>
            <a:srgbClr val="FFC000"/>
          </a:solidFill>
          <a:ln>
            <a:solidFill>
              <a:srgbClr val="C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CN" altLang="en-US" b="1">
                <a:latin typeface="微软雅黑" panose="020B0503020204020204" charset="-122"/>
                <a:ea typeface="微软雅黑" panose="020B0503020204020204" charset="-122"/>
                <a:cs typeface="微软雅黑" panose="020B0503020204020204" charset="-122"/>
              </a:rPr>
              <a:t>总结阶段</a:t>
            </a:r>
            <a:br>
              <a:rPr lang="zh-CN" altLang="en-US" b="1">
                <a:latin typeface="微软雅黑" panose="020B0503020204020204" charset="-122"/>
                <a:ea typeface="微软雅黑" panose="020B0503020204020204" charset="-122"/>
                <a:cs typeface="微软雅黑" panose="020B0503020204020204" charset="-122"/>
              </a:rPr>
            </a:br>
            <a:r>
              <a:rPr lang="zh-CN" altLang="en-US" sz="1800" b="1"/>
              <a:t>（10月</a:t>
            </a:r>
            <a:r>
              <a:rPr lang="en-US" altLang="zh-CN" sz="1800" b="1"/>
              <a:t>15</a:t>
            </a:r>
            <a:r>
              <a:rPr lang="zh-CN" altLang="en-US" sz="1800" b="1"/>
              <a:t>日-10月</a:t>
            </a:r>
            <a:r>
              <a:rPr lang="en-US" altLang="zh-CN" sz="1800" b="1"/>
              <a:t>24</a:t>
            </a:r>
            <a:r>
              <a:rPr lang="zh-CN" altLang="en-US" sz="1800" b="1"/>
              <a:t>日</a:t>
            </a:r>
            <a:r>
              <a:rPr lang="zh-CN" altLang="en-US" sz="1600" b="1"/>
              <a:t>）</a:t>
            </a:r>
          </a:p>
        </p:txBody>
      </p:sp>
      <p:sp>
        <p:nvSpPr>
          <p:cNvPr id="20" name="右箭头 19"/>
          <p:cNvSpPr/>
          <p:nvPr/>
        </p:nvSpPr>
        <p:spPr>
          <a:xfrm>
            <a:off x="3000340" y="2277110"/>
            <a:ext cx="1871980" cy="25781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20"/>
          <p:cNvSpPr/>
          <p:nvPr/>
        </p:nvSpPr>
        <p:spPr>
          <a:xfrm>
            <a:off x="7188800" y="2277110"/>
            <a:ext cx="1871980" cy="264795"/>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左大括号 21"/>
          <p:cNvSpPr/>
          <p:nvPr/>
        </p:nvSpPr>
        <p:spPr>
          <a:xfrm rot="5400000">
            <a:off x="5654640" y="-771525"/>
            <a:ext cx="647700" cy="9250045"/>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右箭头 22"/>
          <p:cNvSpPr/>
          <p:nvPr/>
        </p:nvSpPr>
        <p:spPr>
          <a:xfrm rot="5400000">
            <a:off x="5751160" y="2962910"/>
            <a:ext cx="454660" cy="39751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664210" y="4310380"/>
            <a:ext cx="1913890" cy="1476375"/>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800" b="1">
                <a:latin typeface="微软雅黑" panose="020B0503020204020204" charset="-122"/>
                <a:ea typeface="微软雅黑" panose="020B0503020204020204" charset="-122"/>
              </a:rPr>
              <a:t>调研</a:t>
            </a:r>
          </a:p>
          <a:p>
            <a:pPr algn="ctr"/>
            <a:r>
              <a:rPr lang="zh-CN" altLang="en-US" sz="1800" b="1">
                <a:latin typeface="微软雅黑" panose="020B0503020204020204" charset="-122"/>
                <a:ea typeface="微软雅黑" panose="020B0503020204020204" charset="-122"/>
              </a:rPr>
              <a:t>校内外党建专家</a:t>
            </a:r>
          </a:p>
          <a:p>
            <a:pPr algn="ctr"/>
            <a:endParaRPr lang="en-US" altLang="zh-CN" sz="1800">
              <a:latin typeface="微软雅黑" panose="020B0503020204020204" charset="-122"/>
              <a:ea typeface="微软雅黑" panose="020B0503020204020204" charset="-122"/>
            </a:endParaRPr>
          </a:p>
          <a:p>
            <a:pPr algn="ctr"/>
            <a:r>
              <a:rPr lang="en-US" altLang="zh-CN" sz="1800" b="1">
                <a:latin typeface="微软雅黑" panose="020B0503020204020204" charset="-122"/>
                <a:ea typeface="微软雅黑" panose="020B0503020204020204" charset="-122"/>
              </a:rPr>
              <a:t>9</a:t>
            </a:r>
            <a:r>
              <a:rPr lang="zh-CN" altLang="en-US" sz="1800" b="1">
                <a:latin typeface="微软雅黑" panose="020B0503020204020204" charset="-122"/>
                <a:ea typeface="微软雅黑" panose="020B0503020204020204" charset="-122"/>
              </a:rPr>
              <a:t>月</a:t>
            </a:r>
            <a:endParaRPr lang="zh-CN" altLang="en-US" sz="1800">
              <a:latin typeface="微软雅黑" panose="020B0503020204020204" charset="-122"/>
              <a:ea typeface="微软雅黑" panose="020B0503020204020204" charset="-122"/>
            </a:endParaRPr>
          </a:p>
          <a:p>
            <a:pPr algn="ctr"/>
            <a:endParaRPr lang="zh-CN" altLang="en-US" sz="1800">
              <a:latin typeface="微软雅黑" panose="020B0503020204020204" charset="-122"/>
              <a:ea typeface="微软雅黑" panose="020B0503020204020204" charset="-122"/>
            </a:endParaRPr>
          </a:p>
        </p:txBody>
      </p:sp>
      <p:sp>
        <p:nvSpPr>
          <p:cNvPr id="25" name="文本框 24"/>
          <p:cNvSpPr txBox="1"/>
          <p:nvPr/>
        </p:nvSpPr>
        <p:spPr>
          <a:xfrm>
            <a:off x="3197190" y="4310380"/>
            <a:ext cx="1260475" cy="1476375"/>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buClrTx/>
              <a:buSzTx/>
              <a:buNone/>
            </a:pPr>
            <a:r>
              <a:rPr lang="zh-CN" altLang="en-US" sz="1800" b="1">
                <a:latin typeface="微软雅黑" panose="020B0503020204020204" charset="-122"/>
                <a:ea typeface="微软雅黑" panose="020B0503020204020204" charset="-122"/>
                <a:cs typeface="微软雅黑" panose="020B0503020204020204" charset="-122"/>
              </a:rPr>
              <a:t>调研</a:t>
            </a:r>
          </a:p>
          <a:p>
            <a:pPr algn="ctr">
              <a:buClrTx/>
              <a:buSzTx/>
              <a:buNone/>
            </a:pPr>
            <a:r>
              <a:rPr lang="zh-CN" altLang="en-US" sz="1800" b="1">
                <a:latin typeface="微软雅黑" panose="020B0503020204020204" charset="-122"/>
                <a:ea typeface="微软雅黑" panose="020B0503020204020204" charset="-122"/>
                <a:cs typeface="微软雅黑" panose="020B0503020204020204" charset="-122"/>
              </a:rPr>
              <a:t>学办、院办</a:t>
            </a:r>
          </a:p>
          <a:p>
            <a:pPr algn="ctr"/>
            <a:endParaRPr lang="zh-CN" altLang="en-US" sz="1800" b="1">
              <a:latin typeface="微软雅黑" panose="020B0503020204020204" charset="-122"/>
              <a:ea typeface="微软雅黑" panose="020B0503020204020204" charset="-122"/>
              <a:cs typeface="微软雅黑" panose="020B0503020204020204" charset="-122"/>
            </a:endParaRPr>
          </a:p>
          <a:p>
            <a:pPr algn="ctr"/>
            <a:r>
              <a:rPr lang="zh-CN" altLang="en-US" sz="1800" b="1">
                <a:latin typeface="微软雅黑" panose="020B0503020204020204" charset="-122"/>
                <a:ea typeface="微软雅黑" panose="020B0503020204020204" charset="-122"/>
                <a:cs typeface="微软雅黑" panose="020B0503020204020204" charset="-122"/>
              </a:rPr>
              <a:t>9月23日</a:t>
            </a:r>
          </a:p>
        </p:txBody>
      </p:sp>
      <p:sp>
        <p:nvSpPr>
          <p:cNvPr id="26" name="文本框 25"/>
          <p:cNvSpPr txBox="1"/>
          <p:nvPr/>
        </p:nvSpPr>
        <p:spPr>
          <a:xfrm>
            <a:off x="5133305" y="4310380"/>
            <a:ext cx="1640840" cy="1198880"/>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buClrTx/>
              <a:buSzTx/>
              <a:buNone/>
            </a:pPr>
            <a:r>
              <a:rPr lang="zh-CN" altLang="en-US" sz="1800" b="1">
                <a:latin typeface="微软雅黑" panose="020B0503020204020204" charset="-122"/>
                <a:ea typeface="微软雅黑" panose="020B0503020204020204" charset="-122"/>
                <a:cs typeface="微软雅黑" panose="020B0503020204020204" charset="-122"/>
              </a:rPr>
              <a:t>调研</a:t>
            </a:r>
          </a:p>
          <a:p>
            <a:pPr algn="ctr">
              <a:buClrTx/>
              <a:buSzTx/>
              <a:buNone/>
            </a:pPr>
            <a:r>
              <a:rPr lang="zh-CN" altLang="en-US" sz="1800" b="1">
                <a:latin typeface="微软雅黑" panose="020B0503020204020204" charset="-122"/>
                <a:ea typeface="微软雅黑" panose="020B0503020204020204" charset="-122"/>
                <a:cs typeface="微软雅黑" panose="020B0503020204020204" charset="-122"/>
              </a:rPr>
              <a:t>系室、教研室</a:t>
            </a:r>
          </a:p>
          <a:p>
            <a:pPr algn="ctr"/>
            <a:endParaRPr lang="en-US" altLang="zh-CN" sz="1800">
              <a:latin typeface="微软雅黑" panose="020B0503020204020204" charset="-122"/>
              <a:ea typeface="微软雅黑" panose="020B0503020204020204" charset="-122"/>
              <a:cs typeface="微软雅黑" panose="020B0503020204020204" charset="-122"/>
            </a:endParaRPr>
          </a:p>
          <a:p>
            <a:pPr algn="ctr"/>
            <a:r>
              <a:rPr lang="en-US" altLang="zh-CN" sz="1800" b="1">
                <a:latin typeface="微软雅黑" panose="020B0503020204020204" charset="-122"/>
                <a:ea typeface="微软雅黑" panose="020B0503020204020204" charset="-122"/>
                <a:cs typeface="微软雅黑" panose="020B0503020204020204" charset="-122"/>
              </a:rPr>
              <a:t>9月24日</a:t>
            </a:r>
          </a:p>
        </p:txBody>
      </p:sp>
      <p:sp>
        <p:nvSpPr>
          <p:cNvPr id="27" name="文本框 26"/>
          <p:cNvSpPr txBox="1"/>
          <p:nvPr/>
        </p:nvSpPr>
        <p:spPr>
          <a:xfrm>
            <a:off x="7615520" y="4310380"/>
            <a:ext cx="1260475" cy="1076325"/>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buClrTx/>
              <a:buSzTx/>
              <a:buNone/>
            </a:pPr>
            <a:r>
              <a:rPr lang="zh-CN" altLang="en-US" sz="1600" b="1">
                <a:latin typeface="微软雅黑" panose="020B0503020204020204" charset="-122"/>
                <a:ea typeface="微软雅黑" panose="020B0503020204020204" charset="-122"/>
                <a:cs typeface="微软雅黑" panose="020B0503020204020204" charset="-122"/>
              </a:rPr>
              <a:t>调研</a:t>
            </a:r>
          </a:p>
          <a:p>
            <a:pPr algn="ctr">
              <a:buClrTx/>
              <a:buSzTx/>
              <a:buNone/>
            </a:pPr>
            <a:r>
              <a:rPr lang="zh-CN" altLang="en-US" sz="1600" b="1">
                <a:latin typeface="微软雅黑" panose="020B0503020204020204" charset="-122"/>
                <a:ea typeface="微软雅黑" panose="020B0503020204020204" charset="-122"/>
                <a:cs typeface="微软雅黑" panose="020B0503020204020204" charset="-122"/>
              </a:rPr>
              <a:t>支部书记</a:t>
            </a:r>
          </a:p>
          <a:p>
            <a:pPr algn="ctr"/>
            <a:endParaRPr lang="zh-CN" altLang="en-US" sz="1600" b="1">
              <a:latin typeface="微软雅黑" panose="020B0503020204020204" charset="-122"/>
              <a:ea typeface="微软雅黑" panose="020B0503020204020204" charset="-122"/>
              <a:cs typeface="微软雅黑" panose="020B0503020204020204" charset="-122"/>
            </a:endParaRPr>
          </a:p>
          <a:p>
            <a:pPr algn="ctr"/>
            <a:r>
              <a:rPr lang="zh-CN" altLang="en-US" sz="1600" b="1">
                <a:latin typeface="微软雅黑" panose="020B0503020204020204" charset="-122"/>
                <a:ea typeface="微软雅黑" panose="020B0503020204020204" charset="-122"/>
                <a:cs typeface="微软雅黑" panose="020B0503020204020204" charset="-122"/>
              </a:rPr>
              <a:t>9月25日</a:t>
            </a:r>
          </a:p>
        </p:txBody>
      </p:sp>
      <p:sp>
        <p:nvSpPr>
          <p:cNvPr id="28" name="文本框 27"/>
          <p:cNvSpPr txBox="1"/>
          <p:nvPr/>
        </p:nvSpPr>
        <p:spPr>
          <a:xfrm>
            <a:off x="9647555" y="4238625"/>
            <a:ext cx="2186305" cy="1476375"/>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800" b="1">
                <a:latin typeface="微软雅黑" panose="020B0503020204020204" charset="-122"/>
                <a:ea typeface="微软雅黑" panose="020B0503020204020204" charset="-122"/>
                <a:cs typeface="微软雅黑" panose="020B0503020204020204" charset="-122"/>
              </a:rPr>
              <a:t>调研学院党员教师，民主党派、群众代表</a:t>
            </a:r>
          </a:p>
          <a:p>
            <a:pPr algn="ctr"/>
            <a:endParaRPr lang="zh-CN" altLang="en-US" sz="1800">
              <a:latin typeface="微软雅黑" panose="020B0503020204020204" charset="-122"/>
              <a:ea typeface="微软雅黑" panose="020B0503020204020204" charset="-122"/>
              <a:cs typeface="微软雅黑" panose="020B0503020204020204" charset="-122"/>
            </a:endParaRPr>
          </a:p>
          <a:p>
            <a:pPr algn="ctr"/>
            <a:r>
              <a:rPr lang="zh-CN" altLang="en-US" sz="1800" b="1">
                <a:latin typeface="微软雅黑" panose="020B0503020204020204" charset="-122"/>
                <a:ea typeface="微软雅黑" panose="020B0503020204020204" charset="-122"/>
                <a:cs typeface="微软雅黑" panose="020B0503020204020204" charset="-122"/>
              </a:rPr>
              <a:t>9月25日-10月</a:t>
            </a:r>
            <a:r>
              <a:rPr lang="en-US" altLang="zh-CN" sz="1800" b="1">
                <a:latin typeface="微软雅黑" panose="020B0503020204020204" charset="-122"/>
                <a:ea typeface="微软雅黑" panose="020B0503020204020204" charset="-122"/>
                <a:cs typeface="微软雅黑" panose="020B0503020204020204" charset="-122"/>
              </a:rPr>
              <a:t>20</a:t>
            </a:r>
            <a:r>
              <a:rPr lang="zh-CN" altLang="en-US" sz="1800" b="1">
                <a:latin typeface="微软雅黑" panose="020B0503020204020204" charset="-122"/>
                <a:ea typeface="微软雅黑" panose="020B0503020204020204" charset="-122"/>
                <a:cs typeface="微软雅黑" panose="020B0503020204020204" charset="-122"/>
              </a:rPr>
              <a:t>日</a:t>
            </a:r>
          </a:p>
        </p:txBody>
      </p:sp>
      <p:sp>
        <p:nvSpPr>
          <p:cNvPr id="34" name="右箭头 33"/>
          <p:cNvSpPr/>
          <p:nvPr/>
        </p:nvSpPr>
        <p:spPr>
          <a:xfrm>
            <a:off x="2577430" y="4381500"/>
            <a:ext cx="454660" cy="39751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右箭头 36"/>
          <p:cNvSpPr/>
          <p:nvPr/>
        </p:nvSpPr>
        <p:spPr>
          <a:xfrm>
            <a:off x="9062685" y="4381500"/>
            <a:ext cx="454660" cy="39751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右箭头 37"/>
          <p:cNvSpPr/>
          <p:nvPr/>
        </p:nvSpPr>
        <p:spPr>
          <a:xfrm>
            <a:off x="6949405" y="4381500"/>
            <a:ext cx="454660" cy="39751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a:xfrm>
            <a:off x="4552915" y="4381500"/>
            <a:ext cx="454660" cy="39751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右箭头 1"/>
          <p:cNvSpPr/>
          <p:nvPr/>
        </p:nvSpPr>
        <p:spPr>
          <a:xfrm>
            <a:off x="2704430" y="6158865"/>
            <a:ext cx="454660" cy="39751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150235" y="6015990"/>
            <a:ext cx="1402080" cy="829945"/>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buClrTx/>
              <a:buSzTx/>
              <a:buNone/>
            </a:pPr>
            <a:r>
              <a:rPr lang="zh-CN" altLang="en-US" sz="1600" b="1">
                <a:latin typeface="微软雅黑" panose="020B0503020204020204" charset="-122"/>
                <a:ea typeface="微软雅黑" panose="020B0503020204020204" charset="-122"/>
                <a:cs typeface="微软雅黑" panose="020B0503020204020204" charset="-122"/>
              </a:rPr>
              <a:t>调研合作单位</a:t>
            </a:r>
          </a:p>
          <a:p>
            <a:pPr algn="ctr"/>
            <a:endParaRPr lang="zh-CN" altLang="en-US" sz="1600" b="1">
              <a:latin typeface="微软雅黑" panose="020B0503020204020204" charset="-122"/>
              <a:ea typeface="微软雅黑" panose="020B0503020204020204" charset="-122"/>
              <a:cs typeface="微软雅黑" panose="020B0503020204020204" charset="-122"/>
            </a:endParaRPr>
          </a:p>
          <a:p>
            <a:pPr algn="ctr"/>
            <a:r>
              <a:rPr lang="en-US" altLang="zh-CN" sz="1600" b="1">
                <a:latin typeface="微软雅黑" panose="020B0503020204020204" charset="-122"/>
                <a:ea typeface="微软雅黑" panose="020B0503020204020204" charset="-122"/>
                <a:cs typeface="微软雅黑" panose="020B0503020204020204" charset="-122"/>
              </a:rPr>
              <a:t>10</a:t>
            </a:r>
            <a:r>
              <a:rPr lang="zh-CN" altLang="en-US" sz="1600" b="1">
                <a:latin typeface="微软雅黑" panose="020B0503020204020204" charset="-122"/>
                <a:ea typeface="微软雅黑" panose="020B0503020204020204" charset="-122"/>
                <a:cs typeface="微软雅黑" panose="020B0503020204020204" charset="-122"/>
              </a:rPr>
              <a:t>月</a:t>
            </a:r>
            <a:r>
              <a:rPr lang="en-US" altLang="zh-CN" sz="1600" b="1">
                <a:latin typeface="微软雅黑" panose="020B0503020204020204" charset="-122"/>
                <a:ea typeface="微软雅黑" panose="020B0503020204020204" charset="-122"/>
                <a:cs typeface="微软雅黑" panose="020B0503020204020204" charset="-122"/>
              </a:rPr>
              <a:t>23</a:t>
            </a:r>
            <a:r>
              <a:rPr lang="zh-CN" altLang="en-US" sz="1600" b="1">
                <a:latin typeface="微软雅黑" panose="020B0503020204020204" charset="-122"/>
                <a:ea typeface="微软雅黑" panose="020B0503020204020204" charset="-122"/>
                <a:cs typeface="微软雅黑" panose="020B0503020204020204" charset="-122"/>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38047" y="275578"/>
            <a:ext cx="2316480" cy="521970"/>
          </a:xfrm>
          <a:prstGeom prst="rect">
            <a:avLst/>
          </a:prstGeom>
          <a:noFill/>
        </p:spPr>
        <p:txBody>
          <a:bodyPr wrap="none" lIns="91440" tIns="45720" rIns="91440" bIns="45720" rtlCol="0">
            <a:spAutoFit/>
          </a:bodyPr>
          <a:lstStyle/>
          <a:p>
            <a:r>
              <a:rPr lang="zh-CN" altLang="en-US" sz="28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二、调研过程</a:t>
            </a:r>
          </a:p>
        </p:txBody>
      </p:sp>
      <p:sp>
        <p:nvSpPr>
          <p:cNvPr id="16" name="文本框 15"/>
          <p:cNvSpPr txBox="1"/>
          <p:nvPr/>
        </p:nvSpPr>
        <p:spPr>
          <a:xfrm>
            <a:off x="664175" y="1151255"/>
            <a:ext cx="9939020" cy="460375"/>
          </a:xfrm>
          <a:prstGeom prst="rect">
            <a:avLst/>
          </a:prstGeom>
          <a:noFill/>
        </p:spPr>
        <p:txBody>
          <a:bodyPr wrap="square" rtlCol="0">
            <a:spAutoFit/>
          </a:bodyPr>
          <a:lstStyle/>
          <a:p>
            <a:r>
              <a:rPr lang="zh-CN" altLang="en-US" b="1">
                <a:latin typeface="微软雅黑" panose="020B0503020204020204" charset="-122"/>
                <a:ea typeface="微软雅黑" panose="020B0503020204020204" charset="-122"/>
                <a:cs typeface="微软雅黑" panose="020B0503020204020204" charset="-122"/>
              </a:rPr>
              <a:t>开展方式：</a:t>
            </a:r>
            <a:r>
              <a:rPr lang="zh-CN" altLang="en-US">
                <a:latin typeface="微软雅黑" panose="020B0503020204020204" charset="-122"/>
                <a:ea typeface="微软雅黑" panose="020B0503020204020204" charset="-122"/>
                <a:cs typeface="微软雅黑" panose="020B0503020204020204" charset="-122"/>
              </a:rPr>
              <a:t>专家咨询</a:t>
            </a:r>
            <a:r>
              <a:rPr lang="en-US" altLang="zh-CN">
                <a:latin typeface="微软雅黑" panose="020B0503020204020204" charset="-122"/>
                <a:ea typeface="微软雅黑" panose="020B0503020204020204" charset="-122"/>
                <a:cs typeface="微软雅黑" panose="020B0503020204020204" charset="-122"/>
              </a:rPr>
              <a:t>7</a:t>
            </a:r>
            <a:r>
              <a:rPr lang="zh-CN" altLang="zh-CN">
                <a:latin typeface="微软雅黑" panose="020B0503020204020204" charset="-122"/>
                <a:ea typeface="微软雅黑" panose="020B0503020204020204" charset="-122"/>
                <a:cs typeface="微软雅黑" panose="020B0503020204020204" charset="-122"/>
              </a:rPr>
              <a:t>人</a:t>
            </a:r>
            <a:r>
              <a:rPr lang="zh-CN" altLang="en-US">
                <a:latin typeface="微软雅黑" panose="020B0503020204020204" charset="-122"/>
                <a:ea typeface="微软雅黑" panose="020B0503020204020204" charset="-122"/>
                <a:cs typeface="微软雅黑" panose="020B0503020204020204" charset="-122"/>
              </a:rPr>
              <a:t>、座谈会</a:t>
            </a:r>
            <a:r>
              <a:rPr lang="en-US" altLang="zh-CN">
                <a:latin typeface="微软雅黑" panose="020B0503020204020204" charset="-122"/>
                <a:ea typeface="微软雅黑" panose="020B0503020204020204" charset="-122"/>
                <a:cs typeface="微软雅黑" panose="020B0503020204020204" charset="-122"/>
              </a:rPr>
              <a:t>5</a:t>
            </a:r>
            <a:r>
              <a:rPr lang="zh-CN" altLang="en-US">
                <a:latin typeface="微软雅黑" panose="020B0503020204020204" charset="-122"/>
                <a:ea typeface="微软雅黑" panose="020B0503020204020204" charset="-122"/>
                <a:cs typeface="微软雅黑" panose="020B0503020204020204" charset="-122"/>
              </a:rPr>
              <a:t>个、个别谈话</a:t>
            </a:r>
            <a:r>
              <a:rPr lang="en-US" altLang="zh-CN">
                <a:latin typeface="微软雅黑" panose="020B0503020204020204" charset="-122"/>
                <a:ea typeface="微软雅黑" panose="020B0503020204020204" charset="-122"/>
                <a:cs typeface="微软雅黑" panose="020B0503020204020204" charset="-122"/>
              </a:rPr>
              <a:t>18</a:t>
            </a:r>
            <a:r>
              <a:rPr lang="zh-CN" altLang="en-US">
                <a:latin typeface="微软雅黑" panose="020B0503020204020204" charset="-122"/>
                <a:ea typeface="微软雅黑" panose="020B0503020204020204" charset="-122"/>
                <a:cs typeface="微软雅黑" panose="020B0503020204020204" charset="-122"/>
              </a:rPr>
              <a:t>人、问卷调查</a:t>
            </a:r>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份等   </a:t>
            </a:r>
            <a:endParaRPr lang="zh-CN" altLang="en-US">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3"/>
          <a:stretch>
            <a:fillRect/>
          </a:stretch>
        </p:blipFill>
        <p:spPr>
          <a:xfrm>
            <a:off x="9746580" y="2476500"/>
            <a:ext cx="1588135" cy="2823845"/>
          </a:xfrm>
          <a:prstGeom prst="rect">
            <a:avLst/>
          </a:prstGeom>
        </p:spPr>
      </p:pic>
      <p:sp>
        <p:nvSpPr>
          <p:cNvPr id="3" name="文本框 2"/>
          <p:cNvSpPr txBox="1"/>
          <p:nvPr/>
        </p:nvSpPr>
        <p:spPr>
          <a:xfrm>
            <a:off x="1329690" y="5938520"/>
            <a:ext cx="2749550" cy="398780"/>
          </a:xfrm>
          <a:prstGeom prst="rect">
            <a:avLst/>
          </a:prstGeom>
          <a:noFill/>
        </p:spPr>
        <p:txBody>
          <a:bodyPr wrap="square" rtlCol="0">
            <a:spAutoFit/>
          </a:bodyPr>
          <a:lstStyle/>
          <a:p>
            <a:r>
              <a:rPr lang="zh-CN" altLang="en-US" sz="2000" b="1">
                <a:sym typeface="+mn-ea"/>
              </a:rPr>
              <a:t>走访全国党建标杆学院</a:t>
            </a:r>
            <a:endParaRPr lang="zh-CN" altLang="en-US" sz="2000" b="1"/>
          </a:p>
        </p:txBody>
      </p:sp>
      <p:sp>
        <p:nvSpPr>
          <p:cNvPr id="5" name="文本框 4"/>
          <p:cNvSpPr txBox="1"/>
          <p:nvPr/>
        </p:nvSpPr>
        <p:spPr>
          <a:xfrm>
            <a:off x="5905500" y="5922010"/>
            <a:ext cx="3215640" cy="398780"/>
          </a:xfrm>
          <a:prstGeom prst="rect">
            <a:avLst/>
          </a:prstGeom>
          <a:noFill/>
        </p:spPr>
        <p:txBody>
          <a:bodyPr wrap="square" rtlCol="0">
            <a:spAutoFit/>
          </a:bodyPr>
          <a:lstStyle/>
          <a:p>
            <a:r>
              <a:rPr lang="zh-CN" altLang="en-US" sz="2000" b="1"/>
              <a:t>全国样板支部来学院交流</a:t>
            </a:r>
          </a:p>
        </p:txBody>
      </p:sp>
      <p:sp>
        <p:nvSpPr>
          <p:cNvPr id="7" name="文本框 6"/>
          <p:cNvSpPr txBox="1"/>
          <p:nvPr/>
        </p:nvSpPr>
        <p:spPr>
          <a:xfrm>
            <a:off x="9878060" y="5893435"/>
            <a:ext cx="1328420" cy="398780"/>
          </a:xfrm>
          <a:prstGeom prst="rect">
            <a:avLst/>
          </a:prstGeom>
          <a:noFill/>
        </p:spPr>
        <p:txBody>
          <a:bodyPr wrap="square" rtlCol="0">
            <a:spAutoFit/>
          </a:bodyPr>
          <a:lstStyle/>
          <a:p>
            <a:r>
              <a:rPr lang="zh-CN" altLang="en-US" sz="2000" b="1"/>
              <a:t>问卷调查</a:t>
            </a:r>
          </a:p>
        </p:txBody>
      </p:sp>
      <p:pic>
        <p:nvPicPr>
          <p:cNvPr id="10" name="图片 9" descr="10.7研究生第二党支部调研座谈"/>
          <p:cNvPicPr>
            <a:picLocks noChangeAspect="1"/>
          </p:cNvPicPr>
          <p:nvPr/>
        </p:nvPicPr>
        <p:blipFill>
          <a:blip r:embed="rId4"/>
          <a:stretch>
            <a:fillRect/>
          </a:stretch>
        </p:blipFill>
        <p:spPr>
          <a:xfrm>
            <a:off x="5193030" y="2341245"/>
            <a:ext cx="4165600" cy="3356610"/>
          </a:xfrm>
          <a:prstGeom prst="rect">
            <a:avLst/>
          </a:prstGeom>
        </p:spPr>
      </p:pic>
      <p:pic>
        <p:nvPicPr>
          <p:cNvPr id="11" name="图片 10" descr="东华调研2"/>
          <p:cNvPicPr>
            <a:picLocks noChangeAspect="1"/>
          </p:cNvPicPr>
          <p:nvPr/>
        </p:nvPicPr>
        <p:blipFill>
          <a:blip r:embed="rId5"/>
          <a:stretch>
            <a:fillRect/>
          </a:stretch>
        </p:blipFill>
        <p:spPr>
          <a:xfrm>
            <a:off x="661670" y="2341245"/>
            <a:ext cx="4150360" cy="33369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p:nvPr/>
        </p:nvSpPr>
        <p:spPr>
          <a:xfrm>
            <a:off x="1438047" y="275578"/>
            <a:ext cx="2316480" cy="521970"/>
          </a:xfrm>
          <a:prstGeom prst="rect">
            <a:avLst/>
          </a:prstGeom>
          <a:noFill/>
        </p:spPr>
        <p:txBody>
          <a:bodyPr wrap="none" lIns="91440" tIns="45720" rIns="91440" bIns="45720" rtlCol="0">
            <a:spAutoFit/>
          </a:bodyPr>
          <a:lstStyle/>
          <a:p>
            <a:r>
              <a:rPr lang="zh-CN" altLang="en-US" sz="2800" b="1" dirty="0">
                <a:gradFill>
                  <a:gsLst>
                    <a:gs pos="0">
                      <a:srgbClr val="FFFFFF"/>
                    </a:gs>
                    <a:gs pos="100000">
                      <a:srgbClr val="FFFF00"/>
                    </a:gs>
                  </a:gsLst>
                  <a:lin ang="5400000" scaled="1"/>
                </a:gradFill>
                <a:latin typeface="Arial" panose="020B0604020202020204" pitchFamily="34" charset="0"/>
                <a:ea typeface="微软雅黑" panose="020B0503020204020204" charset="-122"/>
                <a:sym typeface="Arial" panose="020B0604020202020204" pitchFamily="34" charset="0"/>
              </a:rPr>
              <a:t>二、调研过程</a:t>
            </a:r>
          </a:p>
        </p:txBody>
      </p:sp>
      <p:sp>
        <p:nvSpPr>
          <p:cNvPr id="16" name="文本框 15"/>
          <p:cNvSpPr txBox="1"/>
          <p:nvPr/>
        </p:nvSpPr>
        <p:spPr>
          <a:xfrm>
            <a:off x="664175" y="1151255"/>
            <a:ext cx="9939020" cy="460375"/>
          </a:xfrm>
          <a:prstGeom prst="rect">
            <a:avLst/>
          </a:prstGeom>
          <a:noFill/>
        </p:spPr>
        <p:txBody>
          <a:bodyPr wrap="square" rtlCol="0">
            <a:spAutoFit/>
          </a:bodyPr>
          <a:lstStyle/>
          <a:p>
            <a:r>
              <a:rPr lang="zh-CN" altLang="en-US" b="1">
                <a:latin typeface="微软雅黑" panose="020B0503020204020204" charset="-122"/>
                <a:ea typeface="微软雅黑" panose="020B0503020204020204" charset="-122"/>
                <a:cs typeface="微软雅黑" panose="020B0503020204020204" charset="-122"/>
              </a:rPr>
              <a:t>开展方式：</a:t>
            </a:r>
            <a:r>
              <a:rPr lang="zh-CN" altLang="en-US">
                <a:latin typeface="微软雅黑" panose="020B0503020204020204" charset="-122"/>
                <a:ea typeface="微软雅黑" panose="020B0503020204020204" charset="-122"/>
                <a:cs typeface="微软雅黑" panose="020B0503020204020204" charset="-122"/>
              </a:rPr>
              <a:t>专家咨询</a:t>
            </a:r>
            <a:r>
              <a:rPr lang="en-US" altLang="zh-CN">
                <a:latin typeface="微软雅黑" panose="020B0503020204020204" charset="-122"/>
                <a:ea typeface="微软雅黑" panose="020B0503020204020204" charset="-122"/>
                <a:cs typeface="微软雅黑" panose="020B0503020204020204" charset="-122"/>
              </a:rPr>
              <a:t>7</a:t>
            </a:r>
            <a:r>
              <a:rPr lang="zh-CN" altLang="zh-CN">
                <a:latin typeface="微软雅黑" panose="020B0503020204020204" charset="-122"/>
                <a:ea typeface="微软雅黑" panose="020B0503020204020204" charset="-122"/>
                <a:cs typeface="微软雅黑" panose="020B0503020204020204" charset="-122"/>
              </a:rPr>
              <a:t>人</a:t>
            </a:r>
            <a:r>
              <a:rPr lang="zh-CN" altLang="en-US">
                <a:latin typeface="微软雅黑" panose="020B0503020204020204" charset="-122"/>
                <a:ea typeface="微软雅黑" panose="020B0503020204020204" charset="-122"/>
                <a:cs typeface="微软雅黑" panose="020B0503020204020204" charset="-122"/>
              </a:rPr>
              <a:t>、座谈会</a:t>
            </a:r>
            <a:r>
              <a:rPr lang="en-US" altLang="zh-CN">
                <a:latin typeface="微软雅黑" panose="020B0503020204020204" charset="-122"/>
                <a:ea typeface="微软雅黑" panose="020B0503020204020204" charset="-122"/>
                <a:cs typeface="微软雅黑" panose="020B0503020204020204" charset="-122"/>
              </a:rPr>
              <a:t>4</a:t>
            </a:r>
            <a:r>
              <a:rPr lang="zh-CN" altLang="en-US">
                <a:latin typeface="微软雅黑" panose="020B0503020204020204" charset="-122"/>
                <a:ea typeface="微软雅黑" panose="020B0503020204020204" charset="-122"/>
                <a:cs typeface="微软雅黑" panose="020B0503020204020204" charset="-122"/>
              </a:rPr>
              <a:t>个、个别谈话</a:t>
            </a:r>
            <a:r>
              <a:rPr lang="en-US" altLang="zh-CN">
                <a:latin typeface="微软雅黑" panose="020B0503020204020204" charset="-122"/>
                <a:ea typeface="微软雅黑" panose="020B0503020204020204" charset="-122"/>
                <a:cs typeface="微软雅黑" panose="020B0503020204020204" charset="-122"/>
              </a:rPr>
              <a:t>28</a:t>
            </a:r>
            <a:r>
              <a:rPr lang="zh-CN" altLang="en-US">
                <a:latin typeface="微软雅黑" panose="020B0503020204020204" charset="-122"/>
                <a:ea typeface="微软雅黑" panose="020B0503020204020204" charset="-122"/>
                <a:cs typeface="微软雅黑" panose="020B0503020204020204" charset="-122"/>
              </a:rPr>
              <a:t>人、问卷调查</a:t>
            </a:r>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份等   </a:t>
            </a:r>
            <a:endParaRPr lang="zh-CN" altLang="en-US">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4" name="图片 3" descr="曹鹏培训"/>
          <p:cNvPicPr>
            <a:picLocks noChangeAspect="1"/>
          </p:cNvPicPr>
          <p:nvPr/>
        </p:nvPicPr>
        <p:blipFill>
          <a:blip r:embed="rId3"/>
          <a:stretch>
            <a:fillRect/>
          </a:stretch>
        </p:blipFill>
        <p:spPr>
          <a:xfrm>
            <a:off x="6481445" y="2341245"/>
            <a:ext cx="4337685" cy="3295650"/>
          </a:xfrm>
          <a:prstGeom prst="rect">
            <a:avLst/>
          </a:prstGeom>
        </p:spPr>
      </p:pic>
      <p:sp>
        <p:nvSpPr>
          <p:cNvPr id="3" name="文本框 2"/>
          <p:cNvSpPr txBox="1"/>
          <p:nvPr/>
        </p:nvSpPr>
        <p:spPr>
          <a:xfrm>
            <a:off x="1114425" y="5938520"/>
            <a:ext cx="3346450" cy="398780"/>
          </a:xfrm>
          <a:prstGeom prst="rect">
            <a:avLst/>
          </a:prstGeom>
          <a:noFill/>
        </p:spPr>
        <p:txBody>
          <a:bodyPr wrap="square" rtlCol="0">
            <a:spAutoFit/>
          </a:bodyPr>
          <a:lstStyle/>
          <a:p>
            <a:r>
              <a:rPr lang="en-US" altLang="zh-CN" sz="2000" b="1"/>
              <a:t>          </a:t>
            </a:r>
            <a:r>
              <a:rPr lang="zh-CN" altLang="en-US" sz="2000" b="1"/>
              <a:t>支部书记、委员座谈</a:t>
            </a:r>
          </a:p>
        </p:txBody>
      </p:sp>
      <p:sp>
        <p:nvSpPr>
          <p:cNvPr id="5" name="文本框 4"/>
          <p:cNvSpPr txBox="1"/>
          <p:nvPr/>
        </p:nvSpPr>
        <p:spPr>
          <a:xfrm>
            <a:off x="7484110" y="5922010"/>
            <a:ext cx="3215640" cy="398780"/>
          </a:xfrm>
          <a:prstGeom prst="rect">
            <a:avLst/>
          </a:prstGeom>
          <a:noFill/>
        </p:spPr>
        <p:txBody>
          <a:bodyPr wrap="square" rtlCol="0">
            <a:spAutoFit/>
          </a:bodyPr>
          <a:lstStyle/>
          <a:p>
            <a:r>
              <a:rPr lang="zh-CN" altLang="en-US" sz="2000" b="1"/>
              <a:t>学生支部调研</a:t>
            </a:r>
          </a:p>
        </p:txBody>
      </p:sp>
      <p:pic>
        <p:nvPicPr>
          <p:cNvPr id="8" name="图片 7" descr="9.25支部书记座谈会"/>
          <p:cNvPicPr>
            <a:picLocks noChangeAspect="1"/>
          </p:cNvPicPr>
          <p:nvPr/>
        </p:nvPicPr>
        <p:blipFill>
          <a:blip r:embed="rId4"/>
          <a:stretch>
            <a:fillRect/>
          </a:stretch>
        </p:blipFill>
        <p:spPr>
          <a:xfrm>
            <a:off x="920750" y="2341245"/>
            <a:ext cx="4647565" cy="32950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0433e4f3e6ff62cb1e48f18abbc983301e75e0"/>
  <p:tag name="ISPRING_PRESENTATION_TITLE" val="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1970</Words>
  <Application>Microsoft Office PowerPoint</Application>
  <PresentationFormat>宽屏</PresentationFormat>
  <Paragraphs>260</Paragraphs>
  <Slides>30</Slides>
  <Notes>30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Ping Hei</vt:lpstr>
      <vt:lpstr>方正兰亭黑简体</vt:lpstr>
      <vt:lpstr>黑体</vt:lpstr>
      <vt:lpstr>华文新魏</vt:lpstr>
      <vt:lpstr>楷体_GB2312</vt:lpstr>
      <vt:lpstr>宋体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shop143686550.taobao.com</dc:title>
  <dc:subject>shop143686550.taobao.com</dc:subject>
  <dc:creator>shop143686550.taobao.com</dc:creator>
  <cp:lastModifiedBy> </cp:lastModifiedBy>
  <cp:revision>54</cp:revision>
  <dcterms:created xsi:type="dcterms:W3CDTF">2019-10-16T01:15:00Z</dcterms:created>
  <dcterms:modified xsi:type="dcterms:W3CDTF">2019-10-25T01:57:38Z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