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257" r:id="rId4"/>
    <p:sldId id="258" r:id="rId5"/>
    <p:sldId id="259" r:id="rId6"/>
    <p:sldId id="288" r:id="rId7"/>
    <p:sldId id="270" r:id="rId8"/>
    <p:sldId id="265" r:id="rId9"/>
    <p:sldId id="290" r:id="rId10"/>
    <p:sldId id="271" r:id="rId11"/>
    <p:sldId id="292" r:id="rId12"/>
    <p:sldId id="294" r:id="rId13"/>
    <p:sldId id="263" r:id="rId14"/>
    <p:sldId id="295" r:id="rId15"/>
    <p:sldId id="277" r:id="rId16"/>
    <p:sldId id="261" r:id="rId17"/>
    <p:sldId id="262" r:id="rId18"/>
    <p:sldId id="297" r:id="rId19"/>
    <p:sldId id="281" r:id="rId20"/>
    <p:sldId id="296" r:id="rId21"/>
    <p:sldId id="264" r:id="rId22"/>
    <p:sldId id="275" r:id="rId23"/>
    <p:sldId id="285" r:id="rId2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9D4"/>
    <a:srgbClr val="ED195B"/>
    <a:srgbClr val="E4BE33"/>
    <a:srgbClr val="E6325C"/>
    <a:srgbClr val="5694D8"/>
    <a:srgbClr val="595959"/>
    <a:srgbClr val="EA1C79"/>
    <a:srgbClr val="EA1C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76" y="33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8298F6-AF23-442A-B861-526FFB8B5F34}" type="datetimeFigureOut">
              <a:rPr lang="zh-CN" altLang="en-US" smtClean="0"/>
              <a:pPr/>
              <a:t>2019/10/24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0D0FD7-BC33-48DC-BC20-51AFF1CC0138}" type="slidenum">
              <a:rPr lang="zh-CN" altLang="en-US" smtClean="0"/>
              <a:pPr/>
              <a:t>‹#›</a:t>
            </a:fld>
            <a:endParaRPr lang="zh-CN" altLang="en-US"/>
          </a:p>
        </p:txBody>
      </p:sp>
    </p:spTree>
    <p:extLst>
      <p:ext uri="{BB962C8B-B14F-4D97-AF65-F5344CB8AC3E}">
        <p14:creationId xmlns:p14="http://schemas.microsoft.com/office/powerpoint/2010/main" val="2947545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pPr/>
              <a:t>1</a:t>
            </a:fld>
            <a:endParaRPr lang="zh-CN" altLang="en-US"/>
          </a:p>
        </p:txBody>
      </p:sp>
    </p:spTree>
    <p:extLst>
      <p:ext uri="{BB962C8B-B14F-4D97-AF65-F5344CB8AC3E}">
        <p14:creationId xmlns:p14="http://schemas.microsoft.com/office/powerpoint/2010/main" val="731815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pPr/>
              <a:t>11</a:t>
            </a:fld>
            <a:endParaRPr lang="zh-CN" altLang="en-US"/>
          </a:p>
        </p:txBody>
      </p:sp>
    </p:spTree>
    <p:extLst>
      <p:ext uri="{BB962C8B-B14F-4D97-AF65-F5344CB8AC3E}">
        <p14:creationId xmlns:p14="http://schemas.microsoft.com/office/powerpoint/2010/main" val="3495971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pPr/>
              <a:t>12</a:t>
            </a:fld>
            <a:endParaRPr lang="zh-CN" altLang="en-US"/>
          </a:p>
        </p:txBody>
      </p:sp>
    </p:spTree>
    <p:extLst>
      <p:ext uri="{BB962C8B-B14F-4D97-AF65-F5344CB8AC3E}">
        <p14:creationId xmlns:p14="http://schemas.microsoft.com/office/powerpoint/2010/main" val="3442234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pPr/>
              <a:t>13</a:t>
            </a:fld>
            <a:endParaRPr lang="zh-CN" altLang="en-US"/>
          </a:p>
        </p:txBody>
      </p:sp>
    </p:spTree>
    <p:extLst>
      <p:ext uri="{BB962C8B-B14F-4D97-AF65-F5344CB8AC3E}">
        <p14:creationId xmlns:p14="http://schemas.microsoft.com/office/powerpoint/2010/main" val="1457016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pPr/>
              <a:t>14</a:t>
            </a:fld>
            <a:endParaRPr lang="zh-CN" altLang="en-US"/>
          </a:p>
        </p:txBody>
      </p:sp>
    </p:spTree>
    <p:extLst>
      <p:ext uri="{BB962C8B-B14F-4D97-AF65-F5344CB8AC3E}">
        <p14:creationId xmlns:p14="http://schemas.microsoft.com/office/powerpoint/2010/main" val="3677633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pPr/>
              <a:t>15</a:t>
            </a:fld>
            <a:endParaRPr lang="zh-CN" altLang="en-US"/>
          </a:p>
        </p:txBody>
      </p:sp>
    </p:spTree>
    <p:extLst>
      <p:ext uri="{BB962C8B-B14F-4D97-AF65-F5344CB8AC3E}">
        <p14:creationId xmlns:p14="http://schemas.microsoft.com/office/powerpoint/2010/main" val="998547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pPr/>
              <a:t>16</a:t>
            </a:fld>
            <a:endParaRPr lang="zh-CN" altLang="en-US"/>
          </a:p>
        </p:txBody>
      </p:sp>
    </p:spTree>
    <p:extLst>
      <p:ext uri="{BB962C8B-B14F-4D97-AF65-F5344CB8AC3E}">
        <p14:creationId xmlns:p14="http://schemas.microsoft.com/office/powerpoint/2010/main" val="3597642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pPr/>
              <a:t>17</a:t>
            </a:fld>
            <a:endParaRPr lang="zh-CN" altLang="en-US"/>
          </a:p>
        </p:txBody>
      </p:sp>
    </p:spTree>
    <p:extLst>
      <p:ext uri="{BB962C8B-B14F-4D97-AF65-F5344CB8AC3E}">
        <p14:creationId xmlns:p14="http://schemas.microsoft.com/office/powerpoint/2010/main" val="855533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pPr/>
              <a:t>18</a:t>
            </a:fld>
            <a:endParaRPr lang="zh-CN" altLang="en-US"/>
          </a:p>
        </p:txBody>
      </p:sp>
    </p:spTree>
    <p:extLst>
      <p:ext uri="{BB962C8B-B14F-4D97-AF65-F5344CB8AC3E}">
        <p14:creationId xmlns:p14="http://schemas.microsoft.com/office/powerpoint/2010/main" val="2635524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0D0FD7-BC33-48DC-BC20-51AFF1CC0138}" type="slidenum">
              <a:rPr lang="zh-CN" altLang="en-US" smtClean="0"/>
              <a:pPr/>
              <a:t>19</a:t>
            </a:fld>
            <a:endParaRPr lang="zh-CN" altLang="en-US"/>
          </a:p>
        </p:txBody>
      </p:sp>
    </p:spTree>
    <p:extLst>
      <p:ext uri="{BB962C8B-B14F-4D97-AF65-F5344CB8AC3E}">
        <p14:creationId xmlns:p14="http://schemas.microsoft.com/office/powerpoint/2010/main" val="1802778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pPr/>
              <a:t>20</a:t>
            </a:fld>
            <a:endParaRPr lang="zh-CN" altLang="en-US"/>
          </a:p>
        </p:txBody>
      </p:sp>
    </p:spTree>
    <p:extLst>
      <p:ext uri="{BB962C8B-B14F-4D97-AF65-F5344CB8AC3E}">
        <p14:creationId xmlns:p14="http://schemas.microsoft.com/office/powerpoint/2010/main" val="1377959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pPr/>
              <a:t>2</a:t>
            </a:fld>
            <a:endParaRPr lang="zh-CN" altLang="en-US"/>
          </a:p>
        </p:txBody>
      </p:sp>
    </p:spTree>
    <p:extLst>
      <p:ext uri="{BB962C8B-B14F-4D97-AF65-F5344CB8AC3E}">
        <p14:creationId xmlns:p14="http://schemas.microsoft.com/office/powerpoint/2010/main" val="1529387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pPr/>
              <a:t>21</a:t>
            </a:fld>
            <a:endParaRPr lang="zh-CN" altLang="en-US"/>
          </a:p>
        </p:txBody>
      </p:sp>
    </p:spTree>
    <p:extLst>
      <p:ext uri="{BB962C8B-B14F-4D97-AF65-F5344CB8AC3E}">
        <p14:creationId xmlns:p14="http://schemas.microsoft.com/office/powerpoint/2010/main" val="1202867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pPr/>
              <a:t>22</a:t>
            </a:fld>
            <a:endParaRPr lang="zh-CN" altLang="en-US"/>
          </a:p>
        </p:txBody>
      </p:sp>
    </p:spTree>
    <p:extLst>
      <p:ext uri="{BB962C8B-B14F-4D97-AF65-F5344CB8AC3E}">
        <p14:creationId xmlns:p14="http://schemas.microsoft.com/office/powerpoint/2010/main" val="3139097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pPr/>
              <a:t>3</a:t>
            </a:fld>
            <a:endParaRPr lang="zh-CN" altLang="en-US"/>
          </a:p>
        </p:txBody>
      </p:sp>
    </p:spTree>
    <p:extLst>
      <p:ext uri="{BB962C8B-B14F-4D97-AF65-F5344CB8AC3E}">
        <p14:creationId xmlns:p14="http://schemas.microsoft.com/office/powerpoint/2010/main" val="3622685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pPr/>
              <a:t>4</a:t>
            </a:fld>
            <a:endParaRPr lang="zh-CN" altLang="en-US"/>
          </a:p>
        </p:txBody>
      </p:sp>
    </p:spTree>
    <p:extLst>
      <p:ext uri="{BB962C8B-B14F-4D97-AF65-F5344CB8AC3E}">
        <p14:creationId xmlns:p14="http://schemas.microsoft.com/office/powerpoint/2010/main" val="2301629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pPr/>
              <a:t>6</a:t>
            </a:fld>
            <a:endParaRPr lang="zh-CN" altLang="en-US"/>
          </a:p>
        </p:txBody>
      </p:sp>
    </p:spTree>
    <p:extLst>
      <p:ext uri="{BB962C8B-B14F-4D97-AF65-F5344CB8AC3E}">
        <p14:creationId xmlns:p14="http://schemas.microsoft.com/office/powerpoint/2010/main" val="1511148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pPr/>
              <a:t>7</a:t>
            </a:fld>
            <a:endParaRPr lang="zh-CN" altLang="en-US"/>
          </a:p>
        </p:txBody>
      </p:sp>
    </p:spTree>
    <p:extLst>
      <p:ext uri="{BB962C8B-B14F-4D97-AF65-F5344CB8AC3E}">
        <p14:creationId xmlns:p14="http://schemas.microsoft.com/office/powerpoint/2010/main" val="3831575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E611DA1-5E4C-4157-8D98-35F52756B2FB}"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0D0FD7-BC33-48DC-BC20-51AFF1CC0138}" type="slidenum">
              <a:rPr lang="zh-CN" altLang="en-US" smtClean="0"/>
              <a:pPr/>
              <a:t>9</a:t>
            </a:fld>
            <a:endParaRPr lang="zh-CN" altLang="en-US"/>
          </a:p>
        </p:txBody>
      </p:sp>
    </p:spTree>
    <p:extLst>
      <p:ext uri="{BB962C8B-B14F-4D97-AF65-F5344CB8AC3E}">
        <p14:creationId xmlns:p14="http://schemas.microsoft.com/office/powerpoint/2010/main" val="2684808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8" name="그림 6" descr="0006.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0" y="1"/>
            <a:ext cx="9144000" cy="502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7844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pPr/>
              <a:t>2019/10/24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Picture 2" descr="C:\Users\Administrator\Desktop\矢量httpwww.3lian.comvector（三联www.3lian.com） (2) [转换]-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88424" y="141971"/>
            <a:ext cx="551085" cy="34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82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7"/>
            <a:ext cx="7772400" cy="1021557"/>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pPr/>
              <a:t>2019/10/24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88036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pPr/>
              <a:t>2019/10/24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46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9"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pPr/>
              <a:t>2019/10/24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3852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2" name="Picture 2" descr="C:\Users\Administrator\Desktop\矢量httpwww.3lian.comvector（三联www.3lian.com） (2) [转换]-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88424" y="141971"/>
            <a:ext cx="551085" cy="34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19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327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pPr/>
              <a:t>2019/10/24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78649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5"/>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pPr/>
              <a:t>2019/10/24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Picture 2" descr="C:\Users\Administrator\Desktop\矢量httpwww.3lian.comvector（三联www.3lian.com） (2) [转换]-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88424" y="141971"/>
            <a:ext cx="551085" cy="34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55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pPr/>
              <a:t>2019/10/24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97125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pPr/>
              <a:t>2019/10/24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Picture 2" descr="C:\Users\Administrator\Desktop\矢量httpwww.3lian.comvector（三联www.3lian.com） (2) [转换]-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88424" y="141971"/>
            <a:ext cx="551085" cy="34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74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2019/10/24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2019/10/24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2019/10/24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2019/10/24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2019/10/24</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B8CD9F9-72C8-4589-8A77-E0EAAC1A9441}" type="datetimeFigureOut">
              <a:rPr lang="zh-CN" altLang="en-US" smtClean="0">
                <a:solidFill>
                  <a:prstClr val="black">
                    <a:tint val="75000"/>
                  </a:prstClr>
                </a:solidFill>
              </a:rPr>
              <a:pPr/>
              <a:t>2019/10/24</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C53447A-3CB4-4631-B405-5E14F97A7A6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6320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1442986" y="2137388"/>
            <a:ext cx="7056784" cy="442622"/>
          </a:xfrm>
          <a:prstGeom prst="rect">
            <a:avLst/>
          </a:prstGeom>
          <a:noFill/>
          <a:effectLst/>
        </p:spPr>
        <p:txBody>
          <a:bodyPr wrap="square">
            <a:spAutoFit/>
          </a:bodyPr>
          <a:lstStyle/>
          <a:p>
            <a:pPr algn="ctr">
              <a:lnSpc>
                <a:spcPts val="2500"/>
              </a:lnSpc>
              <a:defRPr/>
            </a:pPr>
            <a:r>
              <a:rPr lang="zh-CN" altLang="en-US" sz="3600" b="1" dirty="0">
                <a:ln w="6350">
                  <a:noFill/>
                </a:ln>
                <a:solidFill>
                  <a:prstClr val="black">
                    <a:lumMod val="65000"/>
                    <a:lumOff val="35000"/>
                  </a:prstClr>
                </a:solidFill>
                <a:effectLst>
                  <a:outerShdw blurRad="38100" dist="38100" dir="2700000" algn="tl">
                    <a:srgbClr val="000000">
                      <a:alpha val="43137"/>
                    </a:srgbClr>
                  </a:outerShdw>
                </a:effectLst>
                <a:latin typeface="微软雅黑" pitchFamily="34" charset="-122"/>
                <a:ea typeface="微软雅黑" pitchFamily="34" charset="-122"/>
              </a:rPr>
              <a:t>二级学院育人合力机制的构建</a:t>
            </a:r>
          </a:p>
        </p:txBody>
      </p:sp>
      <p:pic>
        <p:nvPicPr>
          <p:cNvPr id="3" name="Tech World Unit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3630706" y="-1676722"/>
            <a:ext cx="609600" cy="609600"/>
          </a:xfrm>
          <a:prstGeom prst="rect">
            <a:avLst/>
          </a:prstGeom>
        </p:spPr>
      </p:pic>
      <p:sp>
        <p:nvSpPr>
          <p:cNvPr id="8" name="TextBox 7"/>
          <p:cNvSpPr txBox="1"/>
          <p:nvPr/>
        </p:nvSpPr>
        <p:spPr>
          <a:xfrm>
            <a:off x="2138867" y="2689269"/>
            <a:ext cx="5612434" cy="400110"/>
          </a:xfrm>
          <a:prstGeom prst="rect">
            <a:avLst/>
          </a:prstGeom>
          <a:noFill/>
        </p:spPr>
        <p:txBody>
          <a:bodyPr wrap="none" rtlCol="0">
            <a:spAutoFit/>
          </a:bodyPr>
          <a:lstStyle/>
          <a:p>
            <a:r>
              <a:rPr lang="en-US" altLang="zh-CN" sz="2000" b="1" dirty="0">
                <a:solidFill>
                  <a:srgbClr val="92D05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b="1" dirty="0">
                <a:solidFill>
                  <a:srgbClr val="92D05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“不忘初心、牢记使命”主题教育调研报告</a:t>
            </a:r>
          </a:p>
        </p:txBody>
      </p:sp>
      <p:pic>
        <p:nvPicPr>
          <p:cNvPr id="1063" name="Picture 39" descr="C:\Users\Administrator\Desktop\矢量httpwww.3lian.comvector（三联www.3lian.com） (2) [转换]-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086" y="-92546"/>
            <a:ext cx="4513912" cy="468052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Users\Administrator\Desktop\矢量httpwww.3lian.comvector（三联www.3lian.com） (2) [转换]-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524328" y="1275606"/>
            <a:ext cx="792088" cy="4917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31793" y="3257758"/>
            <a:ext cx="1800493" cy="369332"/>
          </a:xfrm>
          <a:prstGeom prst="rect">
            <a:avLst/>
          </a:prstGeom>
          <a:noFill/>
        </p:spPr>
        <p:txBody>
          <a:bodyPr wrap="none" rtlCol="0">
            <a:spAutoFit/>
          </a:bodyPr>
          <a:lstStyle/>
          <a:p>
            <a:r>
              <a:rPr lang="zh-CN" altLang="en-US" b="1" dirty="0">
                <a:latin typeface="华文楷体" panose="02010600040101010101" pitchFamily="2" charset="-122"/>
                <a:ea typeface="华文楷体" panose="02010600040101010101" pitchFamily="2" charset="-122"/>
              </a:rPr>
              <a:t>汇报人：熊筱晶</a:t>
            </a:r>
            <a:endParaRPr lang="en-US" altLang="zh-CN" b="1" dirty="0">
              <a:latin typeface="华文楷体" panose="02010600040101010101" pitchFamily="2" charset="-122"/>
              <a:ea typeface="华文楷体" panose="02010600040101010101" pitchFamily="2" charset="-122"/>
            </a:endParaRPr>
          </a:p>
        </p:txBody>
      </p:sp>
      <p:sp>
        <p:nvSpPr>
          <p:cNvPr id="4" name="矩形 3"/>
          <p:cNvSpPr/>
          <p:nvPr/>
        </p:nvSpPr>
        <p:spPr>
          <a:xfrm>
            <a:off x="3733993" y="3776722"/>
            <a:ext cx="2422183" cy="523220"/>
          </a:xfrm>
          <a:prstGeom prst="rect">
            <a:avLst/>
          </a:prstGeom>
        </p:spPr>
        <p:txBody>
          <a:bodyPr wrap="square">
            <a:spAutoFit/>
          </a:bodyPr>
          <a:lstStyle/>
          <a:p>
            <a:pPr algn="ctr"/>
            <a:r>
              <a:rPr lang="zh-CN" altLang="en-US" sz="1400" b="1" dirty="0">
                <a:latin typeface="华文楷体" panose="02010600040101010101" pitchFamily="2" charset="-122"/>
                <a:ea typeface="华文楷体" panose="02010600040101010101" pitchFamily="2" charset="-122"/>
              </a:rPr>
              <a:t>电子电气工程学院</a:t>
            </a:r>
            <a:endParaRPr lang="en-US" altLang="zh-CN" sz="1400" b="1" dirty="0">
              <a:latin typeface="华文楷体" panose="02010600040101010101" pitchFamily="2" charset="-122"/>
              <a:ea typeface="华文楷体" panose="02010600040101010101" pitchFamily="2" charset="-122"/>
            </a:endParaRPr>
          </a:p>
          <a:p>
            <a:pPr algn="ctr"/>
            <a:r>
              <a:rPr lang="en-US" altLang="zh-CN" sz="1400" b="1" dirty="0">
                <a:latin typeface="华文楷体" panose="02010600040101010101" pitchFamily="2" charset="-122"/>
                <a:ea typeface="华文楷体" panose="02010600040101010101" pitchFamily="2" charset="-122"/>
              </a:rPr>
              <a:t>2019</a:t>
            </a:r>
            <a:r>
              <a:rPr lang="zh-CN" altLang="en-US" sz="1400" b="1" dirty="0">
                <a:latin typeface="华文楷体" panose="02010600040101010101" pitchFamily="2" charset="-122"/>
                <a:ea typeface="华文楷体" panose="02010600040101010101" pitchFamily="2" charset="-122"/>
              </a:rPr>
              <a:t>年</a:t>
            </a:r>
            <a:r>
              <a:rPr lang="en-US" altLang="zh-CN" sz="1400" b="1" dirty="0">
                <a:latin typeface="华文楷体" panose="02010600040101010101" pitchFamily="2" charset="-122"/>
                <a:ea typeface="华文楷体" panose="02010600040101010101" pitchFamily="2" charset="-122"/>
              </a:rPr>
              <a:t>10</a:t>
            </a:r>
            <a:r>
              <a:rPr lang="zh-CN" altLang="en-US" sz="1400" b="1" dirty="0">
                <a:latin typeface="华文楷体" panose="02010600040101010101" pitchFamily="2" charset="-122"/>
                <a:ea typeface="华文楷体" panose="02010600040101010101" pitchFamily="2" charset="-122"/>
              </a:rPr>
              <a:t>月</a:t>
            </a:r>
            <a:r>
              <a:rPr lang="en-US" altLang="zh-CN" sz="1400" b="1" dirty="0">
                <a:latin typeface="华文楷体" panose="02010600040101010101" pitchFamily="2" charset="-122"/>
                <a:ea typeface="华文楷体" panose="02010600040101010101" pitchFamily="2" charset="-122"/>
              </a:rPr>
              <a:t>24</a:t>
            </a:r>
            <a:r>
              <a:rPr lang="zh-CN" altLang="en-US" sz="1400" b="1" dirty="0">
                <a:latin typeface="华文楷体" panose="02010600040101010101" pitchFamily="2" charset="-122"/>
                <a:ea typeface="华文楷体" panose="02010600040101010101" pitchFamily="2" charset="-122"/>
              </a:rPr>
              <a:t>日</a:t>
            </a:r>
          </a:p>
        </p:txBody>
      </p:sp>
    </p:spTree>
    <p:extLst>
      <p:ext uri="{BB962C8B-B14F-4D97-AF65-F5344CB8AC3E}">
        <p14:creationId xmlns:p14="http://schemas.microsoft.com/office/powerpoint/2010/main" val="23698503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audio>
              <p:cMediaNode vol="80000" numSld="999">
                <p:cTn id="2"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TextBox 2"/>
          <p:cNvSpPr txBox="1"/>
          <p:nvPr/>
        </p:nvSpPr>
        <p:spPr>
          <a:xfrm>
            <a:off x="683568" y="339502"/>
            <a:ext cx="5616624" cy="1015663"/>
          </a:xfrm>
          <a:prstGeom prst="rect">
            <a:avLst/>
          </a:prstGeom>
          <a:noFill/>
          <a:effectLst/>
        </p:spPr>
        <p:txBody>
          <a:bodyPr wrap="square" rtlCol="0">
            <a:spAutoFit/>
          </a:bodyPr>
          <a:lstStyle/>
          <a:p>
            <a:pPr>
              <a:lnSpc>
                <a:spcPct val="150000"/>
              </a:lnSpc>
            </a:pPr>
            <a:r>
              <a:rPr lang="en-US" altLang="zh-CN" sz="2000" b="1" dirty="0">
                <a:solidFill>
                  <a:prstClr val="black">
                    <a:lumMod val="65000"/>
                    <a:lumOff val="35000"/>
                  </a:prstClr>
                </a:solidFill>
                <a:latin typeface="微软雅黑" pitchFamily="34" charset="-122"/>
                <a:ea typeface="微软雅黑" pitchFamily="34" charset="-122"/>
              </a:rPr>
              <a:t>1</a:t>
            </a:r>
            <a:r>
              <a:rPr lang="zh-CN" altLang="en-US" sz="2000" b="1" dirty="0">
                <a:solidFill>
                  <a:prstClr val="black">
                    <a:lumMod val="65000"/>
                    <a:lumOff val="35000"/>
                  </a:prstClr>
                </a:solidFill>
                <a:latin typeface="微软雅黑" pitchFamily="34" charset="-122"/>
                <a:ea typeface="微软雅黑" pitchFamily="34" charset="-122"/>
              </a:rPr>
              <a:t>、学生对专业课教师或导师育人作用比较认可，</a:t>
            </a:r>
            <a:r>
              <a:rPr lang="zh-CN" altLang="en-US" sz="2000" b="1" dirty="0">
                <a:solidFill>
                  <a:srgbClr val="FF0000"/>
                </a:solidFill>
                <a:latin typeface="微软雅黑" pitchFamily="34" charset="-122"/>
                <a:ea typeface="微软雅黑" pitchFamily="34" charset="-122"/>
              </a:rPr>
              <a:t>隐形思政教育的方式</a:t>
            </a:r>
            <a:r>
              <a:rPr lang="zh-CN" altLang="en-US" sz="2000" b="1" dirty="0">
                <a:solidFill>
                  <a:prstClr val="black">
                    <a:lumMod val="65000"/>
                    <a:lumOff val="35000"/>
                  </a:prstClr>
                </a:solidFill>
                <a:latin typeface="微软雅黑" pitchFamily="34" charset="-122"/>
                <a:ea typeface="微软雅黑" pitchFamily="34" charset="-122"/>
              </a:rPr>
              <a:t>更加容易被学生接受。</a:t>
            </a:r>
          </a:p>
        </p:txBody>
      </p:sp>
      <p:pic>
        <p:nvPicPr>
          <p:cNvPr id="1027" name="Picture 3" descr="C:\Users\Administrator\Desktop\X学生工作调研报告\X学生工作调研报告\导师、辅导员.png"/>
          <p:cNvPicPr>
            <a:picLocks noChangeAspect="1" noChangeArrowheads="1"/>
          </p:cNvPicPr>
          <p:nvPr/>
        </p:nvPicPr>
        <p:blipFill>
          <a:blip r:embed="rId2" cstate="print"/>
          <a:srcRect/>
          <a:stretch>
            <a:fillRect/>
          </a:stretch>
        </p:blipFill>
        <p:spPr bwMode="auto">
          <a:xfrm>
            <a:off x="-1260648" y="1399877"/>
            <a:ext cx="8832981" cy="3312368"/>
          </a:xfrm>
          <a:prstGeom prst="rect">
            <a:avLst/>
          </a:prstGeom>
          <a:noFill/>
        </p:spPr>
      </p:pic>
      <p:sp>
        <p:nvSpPr>
          <p:cNvPr id="8" name="矩形 7"/>
          <p:cNvSpPr/>
          <p:nvPr/>
        </p:nvSpPr>
        <p:spPr>
          <a:xfrm>
            <a:off x="6588224" y="1738328"/>
            <a:ext cx="2304256" cy="2635465"/>
          </a:xfrm>
          <a:prstGeom prst="rect">
            <a:avLst/>
          </a:prstGeom>
        </p:spPr>
        <p:txBody>
          <a:bodyPr wrap="square">
            <a:spAutoFit/>
          </a:bodyPr>
          <a:lstStyle/>
          <a:p>
            <a:pPr>
              <a:lnSpc>
                <a:spcPct val="150000"/>
              </a:lnSpc>
            </a:pPr>
            <a:r>
              <a:rPr lang="en-US" altLang="zh-CN" sz="1600" dirty="0"/>
              <a:t>        </a:t>
            </a:r>
            <a:r>
              <a:rPr lang="zh-CN" altLang="zh-CN" sz="1600" dirty="0"/>
              <a:t>受访学生认为</a:t>
            </a:r>
            <a:r>
              <a:rPr lang="zh-CN" altLang="zh-CN" sz="1600" b="1" dirty="0">
                <a:solidFill>
                  <a:srgbClr val="FF0000"/>
                </a:solidFill>
              </a:rPr>
              <a:t>对自己思想上的影响比较大的群体</a:t>
            </a:r>
            <a:r>
              <a:rPr lang="zh-CN" altLang="zh-CN" sz="1600" dirty="0"/>
              <a:t>的前三位排序是专业课教师或导师、辅导员和身边同学，排在第一位的是</a:t>
            </a:r>
            <a:r>
              <a:rPr lang="zh-CN" altLang="zh-CN" sz="1600" b="1" dirty="0">
                <a:solidFill>
                  <a:srgbClr val="00B0F0"/>
                </a:solidFill>
              </a:rPr>
              <a:t>专业课教师或导师</a:t>
            </a:r>
            <a:r>
              <a:rPr lang="zh-CN" altLang="en-US" sz="1600" b="1" dirty="0">
                <a:solidFill>
                  <a:srgbClr val="00B0F0"/>
                </a:solidFill>
              </a:rPr>
              <a:t>、同学或学长</a:t>
            </a:r>
            <a:r>
              <a:rPr lang="zh-CN" altLang="zh-CN" sz="1600" b="1" dirty="0"/>
              <a:t>。 </a:t>
            </a:r>
            <a:endParaRPr lang="zh-CN" altLang="en-US" sz="1600" b="1" dirty="0"/>
          </a:p>
        </p:txBody>
      </p:sp>
      <p:sp>
        <p:nvSpPr>
          <p:cNvPr id="9" name="TextBox 8"/>
          <p:cNvSpPr txBox="1"/>
          <p:nvPr/>
        </p:nvSpPr>
        <p:spPr>
          <a:xfrm>
            <a:off x="1605488" y="4712245"/>
            <a:ext cx="3326552" cy="307777"/>
          </a:xfrm>
          <a:prstGeom prst="rect">
            <a:avLst/>
          </a:prstGeom>
          <a:solidFill>
            <a:srgbClr val="FFFF00"/>
          </a:solidFill>
        </p:spPr>
        <p:txBody>
          <a:bodyPr wrap="none" rtlCol="0">
            <a:spAutoFit/>
          </a:bodyPr>
          <a:lstStyle/>
          <a:p>
            <a:r>
              <a:rPr lang="zh-CN" altLang="zh-CN" sz="1400" b="1" dirty="0">
                <a:latin typeface="黑体" pitchFamily="49" charset="-122"/>
                <a:ea typeface="黑体" pitchFamily="49" charset="-122"/>
              </a:rPr>
              <a:t>入学以来，谁对您在思想上的影响最大</a:t>
            </a:r>
            <a:r>
              <a:rPr lang="en-US" altLang="zh-CN" sz="1400" b="1" dirty="0">
                <a:latin typeface="黑体" pitchFamily="49" charset="-122"/>
                <a:ea typeface="黑体" pitchFamily="49" charset="-122"/>
              </a:rPr>
              <a:t>?</a:t>
            </a:r>
            <a:endParaRPr lang="zh-CN" altLang="en-US" sz="1400" b="1" dirty="0">
              <a:latin typeface="黑体" pitchFamily="49" charset="-122"/>
              <a:ea typeface="黑体" pitchFamily="49" charset="-122"/>
            </a:endParaRPr>
          </a:p>
        </p:txBody>
      </p:sp>
      <p:sp>
        <p:nvSpPr>
          <p:cNvPr id="4" name="椭圆 3">
            <a:extLst>
              <a:ext uri="{FF2B5EF4-FFF2-40B4-BE49-F238E27FC236}">
                <a16:creationId xmlns:a16="http://schemas.microsoft.com/office/drawing/2014/main" id="{9FA508D0-3956-4E2C-A393-41485001A0E5}"/>
              </a:ext>
            </a:extLst>
          </p:cNvPr>
          <p:cNvSpPr/>
          <p:nvPr/>
        </p:nvSpPr>
        <p:spPr>
          <a:xfrm>
            <a:off x="5652120" y="1851670"/>
            <a:ext cx="648072" cy="432048"/>
          </a:xfrm>
          <a:prstGeom prst="ellipse">
            <a:avLst/>
          </a:prstGeom>
          <a:noFill/>
          <a:ln>
            <a:solidFill>
              <a:srgbClr val="ED1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B4B8A6F5-BEBC-43B0-9ED3-4182387908ED}"/>
              </a:ext>
            </a:extLst>
          </p:cNvPr>
          <p:cNvSpPr/>
          <p:nvPr/>
        </p:nvSpPr>
        <p:spPr>
          <a:xfrm>
            <a:off x="5148064" y="3651870"/>
            <a:ext cx="648072" cy="432048"/>
          </a:xfrm>
          <a:prstGeom prst="ellipse">
            <a:avLst/>
          </a:prstGeom>
          <a:noFill/>
          <a:ln>
            <a:solidFill>
              <a:srgbClr val="ED1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F6F7F18A-D761-40C4-BF4A-B776D693E79B}"/>
              </a:ext>
            </a:extLst>
          </p:cNvPr>
          <p:cNvSpPr/>
          <p:nvPr/>
        </p:nvSpPr>
        <p:spPr>
          <a:xfrm>
            <a:off x="1475656" y="3867894"/>
            <a:ext cx="648072" cy="432048"/>
          </a:xfrm>
          <a:prstGeom prst="ellipse">
            <a:avLst/>
          </a:prstGeom>
          <a:noFill/>
          <a:ln>
            <a:solidFill>
              <a:srgbClr val="ED19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矩形 193"/>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TextBox 194"/>
          <p:cNvSpPr txBox="1"/>
          <p:nvPr/>
        </p:nvSpPr>
        <p:spPr>
          <a:xfrm>
            <a:off x="683568" y="339502"/>
            <a:ext cx="8064896" cy="499624"/>
          </a:xfrm>
          <a:prstGeom prst="rect">
            <a:avLst/>
          </a:prstGeom>
          <a:noFill/>
          <a:effectLst/>
        </p:spPr>
        <p:txBody>
          <a:bodyPr wrap="square" rtlCol="0">
            <a:spAutoFit/>
          </a:bodyPr>
          <a:lstStyle/>
          <a:p>
            <a:pPr>
              <a:lnSpc>
                <a:spcPct val="150000"/>
              </a:lnSpc>
            </a:pPr>
            <a:r>
              <a:rPr lang="en-US" altLang="zh-CN" sz="2000" b="1" dirty="0">
                <a:solidFill>
                  <a:prstClr val="black">
                    <a:lumMod val="65000"/>
                    <a:lumOff val="35000"/>
                  </a:prstClr>
                </a:solidFill>
                <a:latin typeface="微软雅黑" pitchFamily="34" charset="-122"/>
                <a:ea typeface="微软雅黑" pitchFamily="34" charset="-122"/>
              </a:rPr>
              <a:t>2</a:t>
            </a:r>
            <a:r>
              <a:rPr lang="zh-CN" altLang="en-US" sz="2000" b="1" dirty="0">
                <a:solidFill>
                  <a:prstClr val="black">
                    <a:lumMod val="65000"/>
                    <a:lumOff val="35000"/>
                  </a:prstClr>
                </a:solidFill>
                <a:latin typeface="微软雅黑" pitchFamily="34" charset="-122"/>
                <a:ea typeface="微软雅黑" pitchFamily="34" charset="-122"/>
              </a:rPr>
              <a:t>、</a:t>
            </a:r>
            <a:r>
              <a:rPr lang="zh-CN" altLang="en-US" sz="2000" b="1" dirty="0">
                <a:solidFill>
                  <a:srgbClr val="FF0000"/>
                </a:solidFill>
                <a:latin typeface="微软雅黑" pitchFamily="34" charset="-122"/>
                <a:ea typeface="微软雅黑" pitchFamily="34" charset="-122"/>
              </a:rPr>
              <a:t>企业育人</a:t>
            </a:r>
            <a:r>
              <a:rPr lang="zh-CN" altLang="en-US" sz="2000" b="1" dirty="0">
                <a:solidFill>
                  <a:prstClr val="black">
                    <a:lumMod val="65000"/>
                    <a:lumOff val="35000"/>
                  </a:prstClr>
                </a:solidFill>
                <a:latin typeface="微软雅黑" pitchFamily="34" charset="-122"/>
                <a:ea typeface="微软雅黑" pitchFamily="34" charset="-122"/>
              </a:rPr>
              <a:t>资源很受学生欢迎，企业也乐于参与到高校育人的环节中。</a:t>
            </a:r>
          </a:p>
        </p:txBody>
      </p:sp>
      <p:pic>
        <p:nvPicPr>
          <p:cNvPr id="3" name="图片 2">
            <a:extLst>
              <a:ext uri="{FF2B5EF4-FFF2-40B4-BE49-F238E27FC236}">
                <a16:creationId xmlns:a16="http://schemas.microsoft.com/office/drawing/2014/main" id="{B0ECDCF3-1076-494F-A327-B54D51BB9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3219822"/>
            <a:ext cx="4608512" cy="1728192"/>
          </a:xfrm>
          <a:prstGeom prst="rect">
            <a:avLst/>
          </a:prstGeom>
        </p:spPr>
      </p:pic>
      <p:pic>
        <p:nvPicPr>
          <p:cNvPr id="5" name="图片 4">
            <a:extLst>
              <a:ext uri="{FF2B5EF4-FFF2-40B4-BE49-F238E27FC236}">
                <a16:creationId xmlns:a16="http://schemas.microsoft.com/office/drawing/2014/main" id="{C08DDDAA-1460-4056-AF5C-B7738CE722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1347614"/>
            <a:ext cx="4608512" cy="1728192"/>
          </a:xfrm>
          <a:prstGeom prst="rect">
            <a:avLst/>
          </a:prstGeom>
        </p:spPr>
      </p:pic>
      <p:pic>
        <p:nvPicPr>
          <p:cNvPr id="293" name="Picture 16">
            <a:extLst>
              <a:ext uri="{FF2B5EF4-FFF2-40B4-BE49-F238E27FC236}">
                <a16:creationId xmlns:a16="http://schemas.microsoft.com/office/drawing/2014/main" id="{85CEC0B0-EFDC-4F66-A7D7-2FAC061B18B9}"/>
              </a:ext>
            </a:extLst>
          </p:cNvPr>
          <p:cNvPicPr>
            <a:picLocks noChangeAspect="1" noChangeArrowheads="1"/>
          </p:cNvPicPr>
          <p:nvPr/>
        </p:nvPicPr>
        <p:blipFill>
          <a:blip r:embed="rId5" cstate="print"/>
          <a:srcRect/>
          <a:stretch>
            <a:fillRect/>
          </a:stretch>
        </p:blipFill>
        <p:spPr bwMode="auto">
          <a:xfrm>
            <a:off x="4770116" y="1225009"/>
            <a:ext cx="4243760" cy="2124969"/>
          </a:xfrm>
          <a:prstGeom prst="rect">
            <a:avLst/>
          </a:prstGeom>
          <a:noFill/>
          <a:ln w="9525">
            <a:noFill/>
            <a:miter lim="800000"/>
            <a:headEnd/>
            <a:tailEnd/>
          </a:ln>
        </p:spPr>
      </p:pic>
      <p:sp>
        <p:nvSpPr>
          <p:cNvPr id="294" name="矩形 293">
            <a:extLst>
              <a:ext uri="{FF2B5EF4-FFF2-40B4-BE49-F238E27FC236}">
                <a16:creationId xmlns:a16="http://schemas.microsoft.com/office/drawing/2014/main" id="{6A788900-32AE-4162-83D4-78BCB91C5B39}"/>
              </a:ext>
            </a:extLst>
          </p:cNvPr>
          <p:cNvSpPr/>
          <p:nvPr/>
        </p:nvSpPr>
        <p:spPr>
          <a:xfrm>
            <a:off x="4770116" y="3418483"/>
            <a:ext cx="4243759" cy="1386598"/>
          </a:xfrm>
          <a:prstGeom prst="rect">
            <a:avLst/>
          </a:prstGeom>
        </p:spPr>
        <p:txBody>
          <a:bodyPr wrap="square">
            <a:spAutoFit/>
          </a:bodyPr>
          <a:lstStyle/>
          <a:p>
            <a:pPr>
              <a:lnSpc>
                <a:spcPts val="2600"/>
              </a:lnSpc>
            </a:pPr>
            <a:r>
              <a:rPr lang="en-US" altLang="zh-CN" sz="1400" dirty="0"/>
              <a:t>         </a:t>
            </a:r>
            <a:r>
              <a:rPr lang="zh-CN" altLang="zh-CN" sz="1400" dirty="0"/>
              <a:t>在调研中发现学生</a:t>
            </a:r>
            <a:r>
              <a:rPr lang="zh-CN" altLang="zh-CN" sz="1400" b="1" dirty="0">
                <a:solidFill>
                  <a:srgbClr val="FF0000"/>
                </a:solidFill>
              </a:rPr>
              <a:t>对第二课堂的内容需求</a:t>
            </a:r>
            <a:r>
              <a:rPr lang="zh-CN" altLang="zh-CN" sz="1400" dirty="0"/>
              <a:t>排名最高的</a:t>
            </a:r>
            <a:r>
              <a:rPr lang="zh-CN" altLang="en-US" sz="1400" dirty="0"/>
              <a:t>是</a:t>
            </a:r>
            <a:r>
              <a:rPr lang="zh-CN" altLang="zh-CN" sz="1400" b="1" dirty="0">
                <a:solidFill>
                  <a:srgbClr val="0070C0"/>
                </a:solidFill>
              </a:rPr>
              <a:t>企业实习参观</a:t>
            </a:r>
            <a:r>
              <a:rPr lang="zh-CN" altLang="en-US" sz="1400" dirty="0"/>
              <a:t>；</a:t>
            </a:r>
            <a:r>
              <a:rPr lang="zh-CN" altLang="zh-CN" sz="1400" dirty="0"/>
              <a:t>对</a:t>
            </a:r>
            <a:r>
              <a:rPr lang="zh-CN" altLang="zh-CN" sz="1400" b="1" dirty="0">
                <a:solidFill>
                  <a:srgbClr val="FF0000"/>
                </a:solidFill>
              </a:rPr>
              <a:t>邀请知名专家讲座期望</a:t>
            </a:r>
            <a:r>
              <a:rPr lang="zh-CN" altLang="en-US" sz="1400" b="1" dirty="0">
                <a:solidFill>
                  <a:srgbClr val="FF0000"/>
                </a:solidFill>
              </a:rPr>
              <a:t>涉及</a:t>
            </a:r>
            <a:r>
              <a:rPr lang="zh-CN" altLang="zh-CN" sz="1400" b="1" dirty="0">
                <a:solidFill>
                  <a:srgbClr val="FF0000"/>
                </a:solidFill>
              </a:rPr>
              <a:t>的内容</a:t>
            </a:r>
            <a:r>
              <a:rPr lang="zh-CN" altLang="zh-CN" sz="1400" dirty="0"/>
              <a:t>排名第一的是</a:t>
            </a:r>
            <a:r>
              <a:rPr lang="zh-CN" altLang="zh-CN" sz="1400" b="1" dirty="0">
                <a:solidFill>
                  <a:srgbClr val="0070C0"/>
                </a:solidFill>
              </a:rPr>
              <a:t>就业辅导讲座</a:t>
            </a:r>
            <a:r>
              <a:rPr lang="zh-CN" altLang="en-US" sz="1400" dirty="0"/>
              <a:t>；</a:t>
            </a:r>
            <a:r>
              <a:rPr lang="zh-CN" altLang="zh-CN" sz="1400" b="1" dirty="0">
                <a:solidFill>
                  <a:srgbClr val="FF0000"/>
                </a:solidFill>
              </a:rPr>
              <a:t>对参加思政活动的动力</a:t>
            </a:r>
            <a:r>
              <a:rPr lang="zh-CN" altLang="zh-CN" sz="1400" dirty="0"/>
              <a:t>排名第一的是</a:t>
            </a:r>
            <a:r>
              <a:rPr lang="zh-CN" altLang="zh-CN" sz="1400" b="1" dirty="0">
                <a:solidFill>
                  <a:srgbClr val="0070C0"/>
                </a:solidFill>
              </a:rPr>
              <a:t>锻炼和提高实践能力</a:t>
            </a:r>
            <a:r>
              <a:rPr lang="zh-CN" altLang="zh-CN" sz="1400" dirty="0"/>
              <a:t>。</a:t>
            </a:r>
            <a:endParaRPr lang="zh-CN" altLang="en-US" sz="1400" dirty="0"/>
          </a:p>
        </p:txBody>
      </p:sp>
    </p:spTree>
    <p:extLst>
      <p:ext uri="{BB962C8B-B14F-4D97-AF65-F5344CB8AC3E}">
        <p14:creationId xmlns:p14="http://schemas.microsoft.com/office/powerpoint/2010/main" val="368902971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矩形 193"/>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TextBox 194"/>
          <p:cNvSpPr txBox="1"/>
          <p:nvPr/>
        </p:nvSpPr>
        <p:spPr>
          <a:xfrm>
            <a:off x="683568" y="339502"/>
            <a:ext cx="6192688" cy="499624"/>
          </a:xfrm>
          <a:prstGeom prst="rect">
            <a:avLst/>
          </a:prstGeom>
          <a:noFill/>
          <a:effectLst/>
        </p:spPr>
        <p:txBody>
          <a:bodyPr wrap="square" rtlCol="0">
            <a:spAutoFit/>
          </a:bodyPr>
          <a:lstStyle/>
          <a:p>
            <a:pPr>
              <a:lnSpc>
                <a:spcPct val="150000"/>
              </a:lnSpc>
            </a:pPr>
            <a:r>
              <a:rPr lang="en-US" altLang="zh-CN" sz="2000" b="1" dirty="0">
                <a:solidFill>
                  <a:srgbClr val="595959"/>
                </a:solidFill>
                <a:latin typeface="微软雅黑" pitchFamily="34" charset="-122"/>
                <a:ea typeface="微软雅黑" pitchFamily="34" charset="-122"/>
              </a:rPr>
              <a:t>3</a:t>
            </a:r>
            <a:r>
              <a:rPr lang="zh-CN" altLang="en-US" sz="2000" b="1" dirty="0">
                <a:solidFill>
                  <a:srgbClr val="595959"/>
                </a:solidFill>
                <a:latin typeface="微软雅黑" pitchFamily="34" charset="-122"/>
                <a:ea typeface="微软雅黑" pitchFamily="34" charset="-122"/>
              </a:rPr>
              <a:t>、大学生思政育人与</a:t>
            </a:r>
            <a:r>
              <a:rPr lang="zh-CN" altLang="en-US" sz="2000" b="1" dirty="0">
                <a:solidFill>
                  <a:srgbClr val="FF0000"/>
                </a:solidFill>
                <a:latin typeface="微软雅黑" pitchFamily="34" charset="-122"/>
                <a:ea typeface="微软雅黑" pitchFamily="34" charset="-122"/>
              </a:rPr>
              <a:t>大学生成长需求</a:t>
            </a:r>
            <a:r>
              <a:rPr lang="zh-CN" altLang="en-US" sz="2000" b="1" dirty="0">
                <a:solidFill>
                  <a:srgbClr val="595959"/>
                </a:solidFill>
                <a:latin typeface="微软雅黑" pitchFamily="34" charset="-122"/>
                <a:ea typeface="微软雅黑" pitchFamily="34" charset="-122"/>
              </a:rPr>
              <a:t>的贴合度不高。</a:t>
            </a:r>
          </a:p>
        </p:txBody>
      </p:sp>
      <p:sp>
        <p:nvSpPr>
          <p:cNvPr id="6" name="矩形 5">
            <a:extLst>
              <a:ext uri="{FF2B5EF4-FFF2-40B4-BE49-F238E27FC236}">
                <a16:creationId xmlns:a16="http://schemas.microsoft.com/office/drawing/2014/main" id="{0304635C-54E2-4D48-BF5E-F91BF3165416}"/>
              </a:ext>
            </a:extLst>
          </p:cNvPr>
          <p:cNvSpPr/>
          <p:nvPr/>
        </p:nvSpPr>
        <p:spPr>
          <a:xfrm>
            <a:off x="323528" y="1661532"/>
            <a:ext cx="2664296" cy="2920736"/>
          </a:xfrm>
          <a:prstGeom prst="rect">
            <a:avLst/>
          </a:prstGeom>
        </p:spPr>
        <p:txBody>
          <a:bodyPr wrap="square">
            <a:spAutoFit/>
          </a:bodyPr>
          <a:lstStyle/>
          <a:p>
            <a:pPr>
              <a:lnSpc>
                <a:spcPts val="2800"/>
              </a:lnSpc>
            </a:pPr>
            <a:r>
              <a:rPr lang="en-US" altLang="zh-CN" kern="100" dirty="0">
                <a:latin typeface="Times New Roman" panose="02020603050405020304" pitchFamily="18" charset="0"/>
                <a:cs typeface="Times New Roman" panose="02020603050405020304" pitchFamily="18" charset="0"/>
              </a:rPr>
              <a:t>        </a:t>
            </a:r>
            <a:r>
              <a:rPr lang="zh-CN" altLang="zh-CN" sz="1600" kern="100" dirty="0">
                <a:latin typeface="Times New Roman" panose="02020603050405020304" pitchFamily="18" charset="0"/>
                <a:cs typeface="Times New Roman" panose="02020603050405020304" pitchFamily="18" charset="0"/>
              </a:rPr>
              <a:t>在调研中发现</a:t>
            </a:r>
            <a:r>
              <a:rPr lang="en-US" altLang="zh-CN" sz="1600" b="1" kern="100" dirty="0">
                <a:latin typeface="Times New Roman" panose="02020603050405020304" pitchFamily="18" charset="0"/>
                <a:cs typeface="Times New Roman" panose="02020603050405020304" pitchFamily="18" charset="0"/>
              </a:rPr>
              <a:t>44.51%</a:t>
            </a:r>
            <a:r>
              <a:rPr lang="zh-CN" altLang="zh-CN" sz="1600" kern="100" dirty="0">
                <a:latin typeface="Times New Roman" panose="02020603050405020304" pitchFamily="18" charset="0"/>
                <a:cs typeface="Times New Roman" panose="02020603050405020304" pitchFamily="18" charset="0"/>
              </a:rPr>
              <a:t>的学生表示</a:t>
            </a:r>
            <a:r>
              <a:rPr lang="zh-CN" altLang="zh-CN" sz="1600" b="1" kern="100" dirty="0">
                <a:solidFill>
                  <a:srgbClr val="FF0000"/>
                </a:solidFill>
                <a:latin typeface="Times New Roman" panose="02020603050405020304" pitchFamily="18" charset="0"/>
                <a:cs typeface="Times New Roman" panose="02020603050405020304" pitchFamily="18" charset="0"/>
              </a:rPr>
              <a:t>对自己的发展规划很迷茫</a:t>
            </a:r>
            <a:r>
              <a:rPr lang="zh-CN" altLang="zh-CN" sz="1600" kern="100" dirty="0">
                <a:latin typeface="Times New Roman" panose="02020603050405020304" pitchFamily="18" charset="0"/>
                <a:cs typeface="Times New Roman" panose="02020603050405020304" pitchFamily="18" charset="0"/>
              </a:rPr>
              <a:t>，</a:t>
            </a:r>
            <a:r>
              <a:rPr lang="en-US" altLang="zh-CN" sz="1600" b="1" kern="100" dirty="0">
                <a:latin typeface="Times New Roman" panose="02020603050405020304" pitchFamily="18" charset="0"/>
                <a:cs typeface="Times New Roman" panose="02020603050405020304" pitchFamily="18" charset="0"/>
              </a:rPr>
              <a:t>17.17%</a:t>
            </a:r>
            <a:r>
              <a:rPr lang="zh-CN" altLang="zh-CN" sz="1600" kern="100" dirty="0">
                <a:latin typeface="Times New Roman" panose="02020603050405020304" pitchFamily="18" charset="0"/>
                <a:cs typeface="Times New Roman" panose="02020603050405020304" pitchFamily="18" charset="0"/>
              </a:rPr>
              <a:t>的学生表示不知道大学期间该做些什么。</a:t>
            </a:r>
            <a:r>
              <a:rPr lang="en-US" altLang="zh-CN" sz="1600" kern="100" dirty="0">
                <a:latin typeface="Times New Roman" panose="02020603050405020304" pitchFamily="18" charset="0"/>
                <a:cs typeface="Times New Roman" panose="02020603050405020304" pitchFamily="18" charset="0"/>
              </a:rPr>
              <a:t>   </a:t>
            </a:r>
            <a:r>
              <a:rPr lang="en-US" altLang="zh-CN" sz="1600" b="1" kern="100" dirty="0">
                <a:latin typeface="Times New Roman" panose="02020603050405020304" pitchFamily="18" charset="0"/>
                <a:cs typeface="Times New Roman" panose="02020603050405020304" pitchFamily="18" charset="0"/>
              </a:rPr>
              <a:t>92.98%</a:t>
            </a:r>
            <a:r>
              <a:rPr lang="zh-CN" altLang="zh-CN" sz="1600" kern="100" dirty="0">
                <a:latin typeface="Times New Roman" panose="02020603050405020304" pitchFamily="18" charset="0"/>
                <a:cs typeface="Times New Roman" panose="02020603050405020304" pitchFamily="18" charset="0"/>
              </a:rPr>
              <a:t>的学生表示自己</a:t>
            </a:r>
            <a:r>
              <a:rPr lang="zh-CN" altLang="zh-CN" sz="1600" b="1" kern="100" dirty="0">
                <a:solidFill>
                  <a:srgbClr val="FF0000"/>
                </a:solidFill>
                <a:latin typeface="Times New Roman" panose="02020603050405020304" pitchFamily="18" charset="0"/>
                <a:cs typeface="Times New Roman" panose="02020603050405020304" pitchFamily="18" charset="0"/>
              </a:rPr>
              <a:t>思考过青年学生的使命担当</a:t>
            </a:r>
            <a:r>
              <a:rPr lang="zh-CN" altLang="zh-CN" sz="1600" kern="100" dirty="0">
                <a:latin typeface="Times New Roman" panose="02020603050405020304" pitchFamily="18" charset="0"/>
                <a:cs typeface="Times New Roman" panose="02020603050405020304" pitchFamily="18" charset="0"/>
              </a:rPr>
              <a:t>这一问题，但其中</a:t>
            </a:r>
            <a:r>
              <a:rPr lang="en-US" altLang="zh-CN" sz="1600" b="1" kern="100" dirty="0">
                <a:latin typeface="Times New Roman" panose="02020603050405020304" pitchFamily="18" charset="0"/>
                <a:cs typeface="Times New Roman" panose="02020603050405020304" pitchFamily="18" charset="0"/>
              </a:rPr>
              <a:t>41%</a:t>
            </a:r>
            <a:r>
              <a:rPr lang="zh-CN" altLang="zh-CN" sz="1600" kern="100" dirty="0">
                <a:latin typeface="Times New Roman" panose="02020603050405020304" pitchFamily="18" charset="0"/>
                <a:cs typeface="Times New Roman" panose="02020603050405020304" pitchFamily="18" charset="0"/>
              </a:rPr>
              <a:t>的学生表示没有行动。</a:t>
            </a:r>
            <a:endParaRPr lang="zh-CN" altLang="en-US" sz="1600" dirty="0">
              <a:latin typeface="Times New Roman" panose="02020603050405020304" pitchFamily="18" charset="0"/>
              <a:cs typeface="Times New Roman" panose="02020603050405020304" pitchFamily="18" charset="0"/>
            </a:endParaRPr>
          </a:p>
        </p:txBody>
      </p:sp>
      <p:pic>
        <p:nvPicPr>
          <p:cNvPr id="10" name="图片 9">
            <a:extLst>
              <a:ext uri="{FF2B5EF4-FFF2-40B4-BE49-F238E27FC236}">
                <a16:creationId xmlns:a16="http://schemas.microsoft.com/office/drawing/2014/main" id="{F3E744D6-810B-42DD-ADC4-A6A590447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2282" y="3003798"/>
            <a:ext cx="5739432" cy="2152287"/>
          </a:xfrm>
          <a:prstGeom prst="rect">
            <a:avLst/>
          </a:prstGeom>
        </p:spPr>
      </p:pic>
      <p:pic>
        <p:nvPicPr>
          <p:cNvPr id="3" name="图片 2">
            <a:extLst>
              <a:ext uri="{FF2B5EF4-FFF2-40B4-BE49-F238E27FC236}">
                <a16:creationId xmlns:a16="http://schemas.microsoft.com/office/drawing/2014/main" id="{E0D602E4-345E-4836-A4ED-AD3D17A9B7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2" y="751870"/>
            <a:ext cx="6633685" cy="2487632"/>
          </a:xfrm>
          <a:prstGeom prst="rect">
            <a:avLst/>
          </a:prstGeom>
        </p:spPr>
      </p:pic>
    </p:spTree>
    <p:extLst>
      <p:ext uri="{BB962C8B-B14F-4D97-AF65-F5344CB8AC3E}">
        <p14:creationId xmlns:p14="http://schemas.microsoft.com/office/powerpoint/2010/main" val="373313509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EE135BB-C5D2-490D-86DD-5C8483B5F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226418"/>
            <a:ext cx="7620000" cy="2857500"/>
          </a:xfrm>
          <a:prstGeom prst="rect">
            <a:avLst/>
          </a:prstGeom>
        </p:spPr>
      </p:pic>
      <p:sp>
        <p:nvSpPr>
          <p:cNvPr id="194" name="矩形 193"/>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TextBox 194"/>
          <p:cNvSpPr txBox="1"/>
          <p:nvPr/>
        </p:nvSpPr>
        <p:spPr>
          <a:xfrm>
            <a:off x="683568" y="339502"/>
            <a:ext cx="6336704" cy="499624"/>
          </a:xfrm>
          <a:prstGeom prst="rect">
            <a:avLst/>
          </a:prstGeom>
          <a:noFill/>
          <a:effectLst/>
        </p:spPr>
        <p:txBody>
          <a:bodyPr wrap="square" rtlCol="0">
            <a:spAutoFit/>
          </a:bodyPr>
          <a:lstStyle/>
          <a:p>
            <a:pPr>
              <a:lnSpc>
                <a:spcPct val="150000"/>
              </a:lnSpc>
            </a:pPr>
            <a:r>
              <a:rPr lang="en-US" altLang="zh-CN" sz="2000" b="1" dirty="0">
                <a:solidFill>
                  <a:srgbClr val="595959"/>
                </a:solidFill>
                <a:latin typeface="微软雅黑" pitchFamily="34" charset="-122"/>
                <a:ea typeface="微软雅黑" pitchFamily="34" charset="-122"/>
              </a:rPr>
              <a:t>3</a:t>
            </a:r>
            <a:r>
              <a:rPr lang="zh-CN" altLang="en-US" sz="2000" b="1" dirty="0">
                <a:solidFill>
                  <a:srgbClr val="595959"/>
                </a:solidFill>
                <a:latin typeface="微软雅黑" pitchFamily="34" charset="-122"/>
                <a:ea typeface="微软雅黑" pitchFamily="34" charset="-122"/>
              </a:rPr>
              <a:t>、大学生思政育人与</a:t>
            </a:r>
            <a:r>
              <a:rPr lang="zh-CN" altLang="en-US" sz="2000" b="1" dirty="0">
                <a:solidFill>
                  <a:srgbClr val="FF0000"/>
                </a:solidFill>
                <a:latin typeface="微软雅黑" pitchFamily="34" charset="-122"/>
                <a:ea typeface="微软雅黑" pitchFamily="34" charset="-122"/>
              </a:rPr>
              <a:t>大学生成长需求</a:t>
            </a:r>
            <a:r>
              <a:rPr lang="zh-CN" altLang="en-US" sz="2000" b="1" dirty="0">
                <a:solidFill>
                  <a:srgbClr val="595959"/>
                </a:solidFill>
                <a:latin typeface="微软雅黑" pitchFamily="34" charset="-122"/>
                <a:ea typeface="微软雅黑" pitchFamily="34" charset="-122"/>
              </a:rPr>
              <a:t>的贴合度不高。</a:t>
            </a:r>
          </a:p>
        </p:txBody>
      </p:sp>
      <p:sp>
        <p:nvSpPr>
          <p:cNvPr id="2" name="矩形 1">
            <a:extLst>
              <a:ext uri="{FF2B5EF4-FFF2-40B4-BE49-F238E27FC236}">
                <a16:creationId xmlns:a16="http://schemas.microsoft.com/office/drawing/2014/main" id="{547E4185-2D43-44A4-BEDA-EF493C059181}"/>
              </a:ext>
            </a:extLst>
          </p:cNvPr>
          <p:cNvSpPr/>
          <p:nvPr/>
        </p:nvSpPr>
        <p:spPr>
          <a:xfrm>
            <a:off x="731150" y="4083918"/>
            <a:ext cx="7524836" cy="870751"/>
          </a:xfrm>
          <a:prstGeom prst="rect">
            <a:avLst/>
          </a:prstGeom>
        </p:spPr>
        <p:txBody>
          <a:bodyPr wrap="square">
            <a:spAutoFit/>
          </a:bodyPr>
          <a:lstStyle/>
          <a:p>
            <a:pPr>
              <a:lnSpc>
                <a:spcPct val="150000"/>
              </a:lnSpc>
            </a:pPr>
            <a:r>
              <a:rPr lang="en-US" altLang="zh-CN" kern="100" dirty="0">
                <a:latin typeface="Times New Roman" panose="02020603050405020304" pitchFamily="18" charset="0"/>
                <a:cs typeface="Times New Roman" panose="02020603050405020304" pitchFamily="18" charset="0"/>
              </a:rPr>
              <a:t>        </a:t>
            </a:r>
            <a:r>
              <a:rPr lang="zh-CN" altLang="en-US" kern="100" dirty="0">
                <a:latin typeface="Times New Roman" panose="02020603050405020304" pitchFamily="18" charset="0"/>
                <a:cs typeface="Times New Roman" panose="02020603050405020304" pitchFamily="18" charset="0"/>
              </a:rPr>
              <a:t>“</a:t>
            </a:r>
            <a:r>
              <a:rPr lang="zh-CN" altLang="zh-CN" kern="100" dirty="0">
                <a:latin typeface="Times New Roman" panose="02020603050405020304" pitchFamily="18" charset="0"/>
                <a:cs typeface="Times New Roman" panose="02020603050405020304" pitchFamily="18" charset="0"/>
              </a:rPr>
              <a:t>目前的大学生思想政治教育有什么不足</a:t>
            </a:r>
            <a:r>
              <a:rPr lang="zh-CN" altLang="en-US" kern="100" dirty="0">
                <a:latin typeface="Times New Roman" panose="02020603050405020304" pitchFamily="18" charset="0"/>
                <a:cs typeface="Times New Roman" panose="02020603050405020304" pitchFamily="18" charset="0"/>
              </a:rPr>
              <a:t>”调研</a:t>
            </a:r>
            <a:r>
              <a:rPr lang="zh-CN" altLang="zh-CN" kern="100" dirty="0">
                <a:latin typeface="Times New Roman" panose="02020603050405020304" pitchFamily="18" charset="0"/>
                <a:cs typeface="Times New Roman" panose="02020603050405020304" pitchFamily="18" charset="0"/>
              </a:rPr>
              <a:t>时，</a:t>
            </a:r>
            <a:r>
              <a:rPr lang="en-US" altLang="zh-CN" b="1" kern="100" dirty="0">
                <a:solidFill>
                  <a:srgbClr val="FF0000"/>
                </a:solidFill>
                <a:latin typeface="Times New Roman" panose="02020603050405020304" pitchFamily="18" charset="0"/>
                <a:cs typeface="Times New Roman" panose="02020603050405020304" pitchFamily="18" charset="0"/>
              </a:rPr>
              <a:t>52.45%</a:t>
            </a:r>
            <a:r>
              <a:rPr lang="zh-CN" altLang="zh-CN" kern="100" dirty="0">
                <a:latin typeface="Times New Roman" panose="02020603050405020304" pitchFamily="18" charset="0"/>
                <a:cs typeface="Times New Roman" panose="02020603050405020304" pitchFamily="18" charset="0"/>
              </a:rPr>
              <a:t>的受访者选择了与学生思想需求实际联系不够紧密。</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404248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2030065" y="1671490"/>
            <a:ext cx="2376264" cy="2025056"/>
          </a:xfrm>
          <a:prstGeom prst="triangle">
            <a:avLst/>
          </a:prstGeom>
          <a:solidFill>
            <a:schemeClr val="tx1">
              <a:lumMod val="65000"/>
              <a:lumOff val="35000"/>
              <a:alpha val="14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TextBox 7"/>
          <p:cNvSpPr txBox="1"/>
          <p:nvPr/>
        </p:nvSpPr>
        <p:spPr>
          <a:xfrm>
            <a:off x="2419741" y="1856894"/>
            <a:ext cx="1779654" cy="1938992"/>
          </a:xfrm>
          <a:prstGeom prst="rect">
            <a:avLst/>
          </a:prstGeom>
          <a:noFill/>
        </p:spPr>
        <p:txBody>
          <a:bodyPr wrap="none" rtlCol="0">
            <a:spAutoFit/>
          </a:bodyPr>
          <a:lstStyle/>
          <a:p>
            <a:r>
              <a:rPr lang="en-US" altLang="zh-CN" sz="12000" dirty="0">
                <a:solidFill>
                  <a:srgbClr val="E4BE33"/>
                </a:solidFill>
                <a:latin typeface="Impact" panose="020B0806030902050204" pitchFamily="34" charset="0"/>
              </a:rPr>
              <a:t>04</a:t>
            </a:r>
            <a:endParaRPr lang="zh-CN" altLang="en-US" sz="12000" dirty="0">
              <a:solidFill>
                <a:srgbClr val="E4BE33"/>
              </a:solidFill>
              <a:latin typeface="Impact" panose="020B0806030902050204" pitchFamily="34" charset="0"/>
            </a:endParaRPr>
          </a:p>
        </p:txBody>
      </p:sp>
      <p:sp>
        <p:nvSpPr>
          <p:cNvPr id="9" name="TextBox 8"/>
          <p:cNvSpPr txBox="1"/>
          <p:nvPr/>
        </p:nvSpPr>
        <p:spPr>
          <a:xfrm>
            <a:off x="4211962" y="1912771"/>
            <a:ext cx="4493538" cy="830997"/>
          </a:xfrm>
          <a:prstGeom prst="rect">
            <a:avLst/>
          </a:prstGeom>
          <a:noFill/>
        </p:spPr>
        <p:txBody>
          <a:bodyPr wrap="none" rtlCol="0">
            <a:spAutoFit/>
          </a:bodyPr>
          <a:lstStyle/>
          <a:p>
            <a:r>
              <a:rPr lang="zh-CN" altLang="en-US" sz="4800" b="1"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调研形成的成果</a:t>
            </a:r>
          </a:p>
        </p:txBody>
      </p:sp>
      <p:cxnSp>
        <p:nvCxnSpPr>
          <p:cNvPr id="11" name="直接连接符 10"/>
          <p:cNvCxnSpPr>
            <a:cxnSpLocks/>
          </p:cNvCxnSpPr>
          <p:nvPr/>
        </p:nvCxnSpPr>
        <p:spPr>
          <a:xfrm>
            <a:off x="4152688" y="2826390"/>
            <a:ext cx="4552812"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4572002" y="2920884"/>
            <a:ext cx="1692963" cy="307777"/>
            <a:chOff x="1694389" y="3210530"/>
            <a:chExt cx="1692963" cy="307777"/>
          </a:xfrm>
        </p:grpSpPr>
        <p:sp>
          <p:nvSpPr>
            <p:cNvPr id="14" name="矩形 13"/>
            <p:cNvSpPr/>
            <p:nvPr/>
          </p:nvSpPr>
          <p:spPr>
            <a:xfrm flipH="1">
              <a:off x="1694389" y="3363838"/>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TextBox 14"/>
            <p:cNvSpPr txBox="1"/>
            <p:nvPr/>
          </p:nvSpPr>
          <p:spPr>
            <a:xfrm>
              <a:off x="1766395" y="3210530"/>
              <a:ext cx="1620957"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遵循学生成长规律</a:t>
              </a:r>
            </a:p>
          </p:txBody>
        </p:sp>
      </p:grpSp>
      <p:grpSp>
        <p:nvGrpSpPr>
          <p:cNvPr id="16" name="组合 15"/>
          <p:cNvGrpSpPr/>
          <p:nvPr/>
        </p:nvGrpSpPr>
        <p:grpSpPr>
          <a:xfrm>
            <a:off x="6444208" y="2920884"/>
            <a:ext cx="1728192" cy="307777"/>
            <a:chOff x="1947192" y="3537387"/>
            <a:chExt cx="1728192" cy="307777"/>
          </a:xfrm>
        </p:grpSpPr>
        <p:sp>
          <p:nvSpPr>
            <p:cNvPr id="17" name="矩形 16"/>
            <p:cNvSpPr/>
            <p:nvPr/>
          </p:nvSpPr>
          <p:spPr>
            <a:xfrm flipH="1">
              <a:off x="1947192" y="3690695"/>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TextBox 17"/>
            <p:cNvSpPr txBox="1"/>
            <p:nvPr/>
          </p:nvSpPr>
          <p:spPr>
            <a:xfrm>
              <a:off x="2054427" y="3537387"/>
              <a:ext cx="1620957"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加强课程思政建设</a:t>
              </a:r>
            </a:p>
          </p:txBody>
        </p:sp>
      </p:grpSp>
      <p:grpSp>
        <p:nvGrpSpPr>
          <p:cNvPr id="19" name="组合 18"/>
          <p:cNvGrpSpPr/>
          <p:nvPr/>
        </p:nvGrpSpPr>
        <p:grpSpPr>
          <a:xfrm>
            <a:off x="4572002" y="3280923"/>
            <a:ext cx="1692965" cy="307777"/>
            <a:chOff x="1694389" y="3875941"/>
            <a:chExt cx="1692965" cy="307777"/>
          </a:xfrm>
        </p:grpSpPr>
        <p:sp>
          <p:nvSpPr>
            <p:cNvPr id="20" name="矩形 19"/>
            <p:cNvSpPr/>
            <p:nvPr/>
          </p:nvSpPr>
          <p:spPr>
            <a:xfrm flipH="1">
              <a:off x="1694389" y="4029249"/>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TextBox 20"/>
            <p:cNvSpPr txBox="1"/>
            <p:nvPr/>
          </p:nvSpPr>
          <p:spPr>
            <a:xfrm>
              <a:off x="1766397" y="3875941"/>
              <a:ext cx="1620957"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强化校企合作机制</a:t>
              </a:r>
            </a:p>
          </p:txBody>
        </p:sp>
      </p:grpSp>
      <p:sp>
        <p:nvSpPr>
          <p:cNvPr id="25" name="等腰三角形 24"/>
          <p:cNvSpPr/>
          <p:nvPr/>
        </p:nvSpPr>
        <p:spPr>
          <a:xfrm rot="18035669">
            <a:off x="2382961" y="1282355"/>
            <a:ext cx="360040" cy="310379"/>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等腰三角形 25"/>
          <p:cNvSpPr/>
          <p:nvPr/>
        </p:nvSpPr>
        <p:spPr>
          <a:xfrm rot="21283757">
            <a:off x="1968925" y="1497553"/>
            <a:ext cx="191945" cy="16547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等腰三角形 26"/>
          <p:cNvSpPr/>
          <p:nvPr/>
        </p:nvSpPr>
        <p:spPr>
          <a:xfrm rot="15968008">
            <a:off x="1663187" y="1888656"/>
            <a:ext cx="304349" cy="2273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52492496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90"/>
          <p:cNvGrpSpPr/>
          <p:nvPr/>
        </p:nvGrpSpPr>
        <p:grpSpPr>
          <a:xfrm>
            <a:off x="1271670" y="3116799"/>
            <a:ext cx="3076006" cy="1540601"/>
            <a:chOff x="3258028" y="3190973"/>
            <a:chExt cx="2632002" cy="1318224"/>
          </a:xfrm>
          <a:effectLst>
            <a:outerShdw blurRad="254000" dist="38100" dir="2700000" algn="tl" rotWithShape="0">
              <a:prstClr val="black">
                <a:alpha val="40000"/>
              </a:prstClr>
            </a:outerShdw>
          </a:effectLst>
        </p:grpSpPr>
        <p:sp>
          <p:nvSpPr>
            <p:cNvPr id="106" name="等腰三角形 8"/>
            <p:cNvSpPr/>
            <p:nvPr/>
          </p:nvSpPr>
          <p:spPr>
            <a:xfrm>
              <a:off x="3258028" y="3443967"/>
              <a:ext cx="1808600" cy="1060752"/>
            </a:xfrm>
            <a:custGeom>
              <a:avLst/>
              <a:gdLst>
                <a:gd name="connsiteX0" fmla="*/ 0 w 1059170"/>
                <a:gd name="connsiteY0" fmla="*/ 792088 h 792088"/>
                <a:gd name="connsiteX1" fmla="*/ 529585 w 1059170"/>
                <a:gd name="connsiteY1" fmla="*/ 0 h 792088"/>
                <a:gd name="connsiteX2" fmla="*/ 1059170 w 1059170"/>
                <a:gd name="connsiteY2" fmla="*/ 792088 h 792088"/>
                <a:gd name="connsiteX3" fmla="*/ 0 w 1059170"/>
                <a:gd name="connsiteY3" fmla="*/ 792088 h 792088"/>
                <a:gd name="connsiteX0" fmla="*/ 0 w 1818027"/>
                <a:gd name="connsiteY0" fmla="*/ 810941 h 810941"/>
                <a:gd name="connsiteX1" fmla="*/ 1288442 w 1818027"/>
                <a:gd name="connsiteY1" fmla="*/ 0 h 810941"/>
                <a:gd name="connsiteX2" fmla="*/ 1818027 w 1818027"/>
                <a:gd name="connsiteY2" fmla="*/ 792088 h 810941"/>
                <a:gd name="connsiteX3" fmla="*/ 0 w 1818027"/>
                <a:gd name="connsiteY3" fmla="*/ 810941 h 810941"/>
                <a:gd name="connsiteX0" fmla="*/ 0 w 1818027"/>
                <a:gd name="connsiteY0" fmla="*/ 730813 h 730813"/>
                <a:gd name="connsiteX1" fmla="*/ 383469 w 1818027"/>
                <a:gd name="connsiteY1" fmla="*/ 0 h 730813"/>
                <a:gd name="connsiteX2" fmla="*/ 1818027 w 1818027"/>
                <a:gd name="connsiteY2" fmla="*/ 711960 h 730813"/>
                <a:gd name="connsiteX3" fmla="*/ 0 w 1818027"/>
                <a:gd name="connsiteY3" fmla="*/ 730813 h 730813"/>
                <a:gd name="connsiteX0" fmla="*/ 0 w 1808600"/>
                <a:gd name="connsiteY0" fmla="*/ 730813 h 1060752"/>
                <a:gd name="connsiteX1" fmla="*/ 383469 w 1808600"/>
                <a:gd name="connsiteY1" fmla="*/ 0 h 1060752"/>
                <a:gd name="connsiteX2" fmla="*/ 1808600 w 1808600"/>
                <a:gd name="connsiteY2" fmla="*/ 1060752 h 1060752"/>
                <a:gd name="connsiteX3" fmla="*/ 0 w 1808600"/>
                <a:gd name="connsiteY3" fmla="*/ 730813 h 1060752"/>
                <a:gd name="connsiteX0" fmla="*/ 0 w 1808600"/>
                <a:gd name="connsiteY0" fmla="*/ 730813 h 1060752"/>
                <a:gd name="connsiteX1" fmla="*/ 397609 w 1808600"/>
                <a:gd name="connsiteY1" fmla="*/ 0 h 1060752"/>
                <a:gd name="connsiteX2" fmla="*/ 1808600 w 1808600"/>
                <a:gd name="connsiteY2" fmla="*/ 1060752 h 1060752"/>
                <a:gd name="connsiteX3" fmla="*/ 0 w 1808600"/>
                <a:gd name="connsiteY3" fmla="*/ 730813 h 1060752"/>
                <a:gd name="connsiteX0" fmla="*/ 0 w 1808600"/>
                <a:gd name="connsiteY0" fmla="*/ 730813 h 1060752"/>
                <a:gd name="connsiteX1" fmla="*/ 388182 w 1808600"/>
                <a:gd name="connsiteY1" fmla="*/ 0 h 1060752"/>
                <a:gd name="connsiteX2" fmla="*/ 1808600 w 1808600"/>
                <a:gd name="connsiteY2" fmla="*/ 1060752 h 1060752"/>
                <a:gd name="connsiteX3" fmla="*/ 0 w 1808600"/>
                <a:gd name="connsiteY3" fmla="*/ 730813 h 1060752"/>
              </a:gdLst>
              <a:ahLst/>
              <a:cxnLst>
                <a:cxn ang="0">
                  <a:pos x="connsiteX0" y="connsiteY0"/>
                </a:cxn>
                <a:cxn ang="0">
                  <a:pos x="connsiteX1" y="connsiteY1"/>
                </a:cxn>
                <a:cxn ang="0">
                  <a:pos x="connsiteX2" y="connsiteY2"/>
                </a:cxn>
                <a:cxn ang="0">
                  <a:pos x="connsiteX3" y="connsiteY3"/>
                </a:cxn>
              </a:cxnLst>
              <a:rect l="l" t="t" r="r" b="b"/>
              <a:pathLst>
                <a:path w="1808600" h="1060752">
                  <a:moveTo>
                    <a:pt x="0" y="730813"/>
                  </a:moveTo>
                  <a:lnTo>
                    <a:pt x="388182" y="0"/>
                  </a:lnTo>
                  <a:lnTo>
                    <a:pt x="1808600" y="1060752"/>
                  </a:lnTo>
                  <a:lnTo>
                    <a:pt x="0" y="730813"/>
                  </a:lnTo>
                  <a:close/>
                </a:path>
              </a:pathLst>
            </a:custGeom>
            <a:gradFill>
              <a:gsLst>
                <a:gs pos="20000">
                  <a:schemeClr val="accent4"/>
                </a:gs>
                <a:gs pos="68000">
                  <a:schemeClr val="accent3"/>
                </a:gs>
              </a:gsLst>
              <a:lin ang="11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7" name="等腰三角形 8"/>
            <p:cNvSpPr/>
            <p:nvPr/>
          </p:nvSpPr>
          <p:spPr>
            <a:xfrm>
              <a:off x="3647050" y="3190973"/>
              <a:ext cx="2242980" cy="1318224"/>
            </a:xfrm>
            <a:custGeom>
              <a:avLst/>
              <a:gdLst>
                <a:gd name="connsiteX0" fmla="*/ 0 w 1059170"/>
                <a:gd name="connsiteY0" fmla="*/ 792088 h 792088"/>
                <a:gd name="connsiteX1" fmla="*/ 529585 w 1059170"/>
                <a:gd name="connsiteY1" fmla="*/ 0 h 792088"/>
                <a:gd name="connsiteX2" fmla="*/ 1059170 w 1059170"/>
                <a:gd name="connsiteY2" fmla="*/ 792088 h 792088"/>
                <a:gd name="connsiteX3" fmla="*/ 0 w 1059170"/>
                <a:gd name="connsiteY3" fmla="*/ 792088 h 792088"/>
                <a:gd name="connsiteX0" fmla="*/ 0 w 1818027"/>
                <a:gd name="connsiteY0" fmla="*/ 810941 h 810941"/>
                <a:gd name="connsiteX1" fmla="*/ 1288442 w 1818027"/>
                <a:gd name="connsiteY1" fmla="*/ 0 h 810941"/>
                <a:gd name="connsiteX2" fmla="*/ 1818027 w 1818027"/>
                <a:gd name="connsiteY2" fmla="*/ 792088 h 810941"/>
                <a:gd name="connsiteX3" fmla="*/ 0 w 1818027"/>
                <a:gd name="connsiteY3" fmla="*/ 810941 h 810941"/>
                <a:gd name="connsiteX0" fmla="*/ 0 w 1818027"/>
                <a:gd name="connsiteY0" fmla="*/ 730813 h 730813"/>
                <a:gd name="connsiteX1" fmla="*/ 383469 w 1818027"/>
                <a:gd name="connsiteY1" fmla="*/ 0 h 730813"/>
                <a:gd name="connsiteX2" fmla="*/ 1818027 w 1818027"/>
                <a:gd name="connsiteY2" fmla="*/ 711960 h 730813"/>
                <a:gd name="connsiteX3" fmla="*/ 0 w 1818027"/>
                <a:gd name="connsiteY3" fmla="*/ 730813 h 730813"/>
                <a:gd name="connsiteX0" fmla="*/ 0 w 1808600"/>
                <a:gd name="connsiteY0" fmla="*/ 730813 h 1060752"/>
                <a:gd name="connsiteX1" fmla="*/ 383469 w 1808600"/>
                <a:gd name="connsiteY1" fmla="*/ 0 h 1060752"/>
                <a:gd name="connsiteX2" fmla="*/ 1808600 w 1808600"/>
                <a:gd name="connsiteY2" fmla="*/ 1060752 h 1060752"/>
                <a:gd name="connsiteX3" fmla="*/ 0 w 1808600"/>
                <a:gd name="connsiteY3" fmla="*/ 730813 h 1060752"/>
                <a:gd name="connsiteX0" fmla="*/ 0 w 1808600"/>
                <a:gd name="connsiteY0" fmla="*/ 730813 h 1060752"/>
                <a:gd name="connsiteX1" fmla="*/ 397609 w 1808600"/>
                <a:gd name="connsiteY1" fmla="*/ 0 h 1060752"/>
                <a:gd name="connsiteX2" fmla="*/ 1808600 w 1808600"/>
                <a:gd name="connsiteY2" fmla="*/ 1060752 h 1060752"/>
                <a:gd name="connsiteX3" fmla="*/ 0 w 1808600"/>
                <a:gd name="connsiteY3" fmla="*/ 730813 h 1060752"/>
                <a:gd name="connsiteX0" fmla="*/ 0 w 1808600"/>
                <a:gd name="connsiteY0" fmla="*/ 730813 h 1060752"/>
                <a:gd name="connsiteX1" fmla="*/ 388182 w 1808600"/>
                <a:gd name="connsiteY1" fmla="*/ 0 h 1060752"/>
                <a:gd name="connsiteX2" fmla="*/ 1808600 w 1808600"/>
                <a:gd name="connsiteY2" fmla="*/ 1060752 h 1060752"/>
                <a:gd name="connsiteX3" fmla="*/ 0 w 1808600"/>
                <a:gd name="connsiteY3" fmla="*/ 730813 h 1060752"/>
                <a:gd name="connsiteX0" fmla="*/ 0 w 2690006"/>
                <a:gd name="connsiteY0" fmla="*/ 0 h 1107650"/>
                <a:gd name="connsiteX1" fmla="*/ 1269588 w 2690006"/>
                <a:gd name="connsiteY1" fmla="*/ 46898 h 1107650"/>
                <a:gd name="connsiteX2" fmla="*/ 2690006 w 2690006"/>
                <a:gd name="connsiteY2" fmla="*/ 1107650 h 1107650"/>
                <a:gd name="connsiteX3" fmla="*/ 0 w 2690006"/>
                <a:gd name="connsiteY3" fmla="*/ 0 h 1107650"/>
                <a:gd name="connsiteX0" fmla="*/ 0 w 2798414"/>
                <a:gd name="connsiteY0" fmla="*/ 0 h 1131217"/>
                <a:gd name="connsiteX1" fmla="*/ 1377996 w 2798414"/>
                <a:gd name="connsiteY1" fmla="*/ 70465 h 1131217"/>
                <a:gd name="connsiteX2" fmla="*/ 2798414 w 2798414"/>
                <a:gd name="connsiteY2" fmla="*/ 1131217 h 1131217"/>
                <a:gd name="connsiteX3" fmla="*/ 0 w 2798414"/>
                <a:gd name="connsiteY3" fmla="*/ 0 h 1131217"/>
                <a:gd name="connsiteX0" fmla="*/ 0 w 1417387"/>
                <a:gd name="connsiteY0" fmla="*/ 0 h 1065230"/>
                <a:gd name="connsiteX1" fmla="*/ 1377996 w 1417387"/>
                <a:gd name="connsiteY1" fmla="*/ 70465 h 1065230"/>
                <a:gd name="connsiteX2" fmla="*/ 1417387 w 1417387"/>
                <a:gd name="connsiteY2" fmla="*/ 1065230 h 1065230"/>
                <a:gd name="connsiteX3" fmla="*/ 0 w 1417387"/>
                <a:gd name="connsiteY3" fmla="*/ 0 h 1065230"/>
                <a:gd name="connsiteX0" fmla="*/ 0 w 2245262"/>
                <a:gd name="connsiteY0" fmla="*/ 0 h 1065230"/>
                <a:gd name="connsiteX1" fmla="*/ 2245262 w 2245262"/>
                <a:gd name="connsiteY1" fmla="*/ 456964 h 1065230"/>
                <a:gd name="connsiteX2" fmla="*/ 1417387 w 2245262"/>
                <a:gd name="connsiteY2" fmla="*/ 1065230 h 1065230"/>
                <a:gd name="connsiteX3" fmla="*/ 0 w 2245262"/>
                <a:gd name="connsiteY3" fmla="*/ 0 h 1065230"/>
                <a:gd name="connsiteX0" fmla="*/ 0 w 1495831"/>
                <a:gd name="connsiteY0" fmla="*/ 250047 h 1315277"/>
                <a:gd name="connsiteX1" fmla="*/ 1495831 w 1495831"/>
                <a:gd name="connsiteY1" fmla="*/ 0 h 1315277"/>
                <a:gd name="connsiteX2" fmla="*/ 1417387 w 1495831"/>
                <a:gd name="connsiteY2" fmla="*/ 1315277 h 1315277"/>
                <a:gd name="connsiteX3" fmla="*/ 0 w 1495831"/>
                <a:gd name="connsiteY3" fmla="*/ 250047 h 1315277"/>
                <a:gd name="connsiteX0" fmla="*/ 0 w 2235836"/>
                <a:gd name="connsiteY0" fmla="*/ 0 h 1065230"/>
                <a:gd name="connsiteX1" fmla="*/ 2235836 w 2235836"/>
                <a:gd name="connsiteY1" fmla="*/ 456964 h 1065230"/>
                <a:gd name="connsiteX2" fmla="*/ 1417387 w 2235836"/>
                <a:gd name="connsiteY2" fmla="*/ 1065230 h 1065230"/>
                <a:gd name="connsiteX3" fmla="*/ 0 w 2235836"/>
                <a:gd name="connsiteY3" fmla="*/ 0 h 1065230"/>
                <a:gd name="connsiteX0" fmla="*/ 0 w 2235836"/>
                <a:gd name="connsiteY0" fmla="*/ 159874 h 1225104"/>
                <a:gd name="connsiteX1" fmla="*/ 1068635 w 2235836"/>
                <a:gd name="connsiteY1" fmla="*/ 10575 h 1225104"/>
                <a:gd name="connsiteX2" fmla="*/ 2235836 w 2235836"/>
                <a:gd name="connsiteY2" fmla="*/ 616838 h 1225104"/>
                <a:gd name="connsiteX3" fmla="*/ 1417387 w 2235836"/>
                <a:gd name="connsiteY3" fmla="*/ 1225104 h 1225104"/>
                <a:gd name="connsiteX4" fmla="*/ 0 w 2235836"/>
                <a:gd name="connsiteY4" fmla="*/ 159874 h 1225104"/>
                <a:gd name="connsiteX0" fmla="*/ 0 w 2235836"/>
                <a:gd name="connsiteY0" fmla="*/ 149299 h 1214529"/>
                <a:gd name="connsiteX1" fmla="*/ 1068635 w 2235836"/>
                <a:gd name="connsiteY1" fmla="*/ 0 h 1214529"/>
                <a:gd name="connsiteX2" fmla="*/ 2235836 w 2235836"/>
                <a:gd name="connsiteY2" fmla="*/ 606263 h 1214529"/>
                <a:gd name="connsiteX3" fmla="*/ 1417387 w 2235836"/>
                <a:gd name="connsiteY3" fmla="*/ 1214529 h 1214529"/>
                <a:gd name="connsiteX4" fmla="*/ 0 w 2235836"/>
                <a:gd name="connsiteY4" fmla="*/ 149299 h 1214529"/>
                <a:gd name="connsiteX0" fmla="*/ 0 w 2235836"/>
                <a:gd name="connsiteY0" fmla="*/ 149299 h 1214529"/>
                <a:gd name="connsiteX1" fmla="*/ 1068635 w 2235836"/>
                <a:gd name="connsiteY1" fmla="*/ 0 h 1214529"/>
                <a:gd name="connsiteX2" fmla="*/ 2235836 w 2235836"/>
                <a:gd name="connsiteY2" fmla="*/ 606263 h 1214529"/>
                <a:gd name="connsiteX3" fmla="*/ 1417387 w 2235836"/>
                <a:gd name="connsiteY3" fmla="*/ 1214529 h 1214529"/>
                <a:gd name="connsiteX4" fmla="*/ 0 w 2235836"/>
                <a:gd name="connsiteY4" fmla="*/ 149299 h 1214529"/>
                <a:gd name="connsiteX0" fmla="*/ 0 w 2235836"/>
                <a:gd name="connsiteY0" fmla="*/ 182293 h 1247523"/>
                <a:gd name="connsiteX1" fmla="*/ 979081 w 2235836"/>
                <a:gd name="connsiteY1" fmla="*/ 0 h 1247523"/>
                <a:gd name="connsiteX2" fmla="*/ 2235836 w 2235836"/>
                <a:gd name="connsiteY2" fmla="*/ 639257 h 1247523"/>
                <a:gd name="connsiteX3" fmla="*/ 1417387 w 2235836"/>
                <a:gd name="connsiteY3" fmla="*/ 1247523 h 1247523"/>
                <a:gd name="connsiteX4" fmla="*/ 0 w 2235836"/>
                <a:gd name="connsiteY4" fmla="*/ 182293 h 1247523"/>
                <a:gd name="connsiteX0" fmla="*/ 0 w 2235836"/>
                <a:gd name="connsiteY0" fmla="*/ 224713 h 1289943"/>
                <a:gd name="connsiteX1" fmla="*/ 913093 w 2235836"/>
                <a:gd name="connsiteY1" fmla="*/ 0 h 1289943"/>
                <a:gd name="connsiteX2" fmla="*/ 2235836 w 2235836"/>
                <a:gd name="connsiteY2" fmla="*/ 681677 h 1289943"/>
                <a:gd name="connsiteX3" fmla="*/ 1417387 w 2235836"/>
                <a:gd name="connsiteY3" fmla="*/ 1289943 h 1289943"/>
                <a:gd name="connsiteX4" fmla="*/ 0 w 2235836"/>
                <a:gd name="connsiteY4" fmla="*/ 224713 h 1289943"/>
                <a:gd name="connsiteX0" fmla="*/ 0 w 2235836"/>
                <a:gd name="connsiteY0" fmla="*/ 252994 h 1318224"/>
                <a:gd name="connsiteX1" fmla="*/ 766978 w 2235836"/>
                <a:gd name="connsiteY1" fmla="*/ 0 h 1318224"/>
                <a:gd name="connsiteX2" fmla="*/ 2235836 w 2235836"/>
                <a:gd name="connsiteY2" fmla="*/ 709958 h 1318224"/>
                <a:gd name="connsiteX3" fmla="*/ 1417387 w 2235836"/>
                <a:gd name="connsiteY3" fmla="*/ 1318224 h 1318224"/>
                <a:gd name="connsiteX4" fmla="*/ 0 w 2235836"/>
                <a:gd name="connsiteY4" fmla="*/ 252994 h 1318224"/>
                <a:gd name="connsiteX0" fmla="*/ 0 w 2242980"/>
                <a:gd name="connsiteY0" fmla="*/ 252994 h 1318224"/>
                <a:gd name="connsiteX1" fmla="*/ 774122 w 2242980"/>
                <a:gd name="connsiteY1" fmla="*/ 0 h 1318224"/>
                <a:gd name="connsiteX2" fmla="*/ 2242980 w 2242980"/>
                <a:gd name="connsiteY2" fmla="*/ 709958 h 1318224"/>
                <a:gd name="connsiteX3" fmla="*/ 1424531 w 2242980"/>
                <a:gd name="connsiteY3" fmla="*/ 1318224 h 1318224"/>
                <a:gd name="connsiteX4" fmla="*/ 0 w 2242980"/>
                <a:gd name="connsiteY4" fmla="*/ 252994 h 1318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980" h="1318224">
                  <a:moveTo>
                    <a:pt x="0" y="252994"/>
                  </a:moveTo>
                  <a:lnTo>
                    <a:pt x="774122" y="0"/>
                  </a:lnTo>
                  <a:lnTo>
                    <a:pt x="2242980" y="709958"/>
                  </a:lnTo>
                  <a:lnTo>
                    <a:pt x="1424531" y="1318224"/>
                  </a:lnTo>
                  <a:lnTo>
                    <a:pt x="0" y="252994"/>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8" name="等腰三角形 8"/>
            <p:cNvSpPr/>
            <p:nvPr/>
          </p:nvSpPr>
          <p:spPr>
            <a:xfrm>
              <a:off x="3258029" y="3448268"/>
              <a:ext cx="1565479" cy="1016400"/>
            </a:xfrm>
            <a:custGeom>
              <a:avLst/>
              <a:gdLst/>
              <a:ahLst/>
              <a:cxnLst/>
              <a:rect l="l" t="t" r="r" b="b"/>
              <a:pathLst>
                <a:path w="1565479" h="1016400">
                  <a:moveTo>
                    <a:pt x="388182" y="0"/>
                  </a:moveTo>
                  <a:lnTo>
                    <a:pt x="1373962" y="736169"/>
                  </a:lnTo>
                  <a:cubicBezTo>
                    <a:pt x="1429849" y="835734"/>
                    <a:pt x="1494124" y="929330"/>
                    <a:pt x="1565479" y="1016400"/>
                  </a:cubicBezTo>
                  <a:lnTo>
                    <a:pt x="0" y="730813"/>
                  </a:ln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9" name="组合 108"/>
          <p:cNvGrpSpPr/>
          <p:nvPr/>
        </p:nvGrpSpPr>
        <p:grpSpPr>
          <a:xfrm>
            <a:off x="1798717" y="1279793"/>
            <a:ext cx="1593369" cy="1966413"/>
            <a:chOff x="3708997" y="1619128"/>
            <a:chExt cx="1363375" cy="1682573"/>
          </a:xfrm>
        </p:grpSpPr>
        <p:sp>
          <p:nvSpPr>
            <p:cNvPr id="110" name="等腰三角形 8"/>
            <p:cNvSpPr/>
            <p:nvPr/>
          </p:nvSpPr>
          <p:spPr>
            <a:xfrm>
              <a:off x="3708997" y="2462629"/>
              <a:ext cx="1362677" cy="839072"/>
            </a:xfrm>
            <a:custGeom>
              <a:avLst/>
              <a:gdLst>
                <a:gd name="connsiteX0" fmla="*/ 0 w 1059170"/>
                <a:gd name="connsiteY0" fmla="*/ 792088 h 792088"/>
                <a:gd name="connsiteX1" fmla="*/ 529585 w 1059170"/>
                <a:gd name="connsiteY1" fmla="*/ 0 h 792088"/>
                <a:gd name="connsiteX2" fmla="*/ 1059170 w 1059170"/>
                <a:gd name="connsiteY2" fmla="*/ 792088 h 792088"/>
                <a:gd name="connsiteX3" fmla="*/ 0 w 1059170"/>
                <a:gd name="connsiteY3" fmla="*/ 792088 h 792088"/>
                <a:gd name="connsiteX0" fmla="*/ 0 w 1818027"/>
                <a:gd name="connsiteY0" fmla="*/ 810941 h 810941"/>
                <a:gd name="connsiteX1" fmla="*/ 1288442 w 1818027"/>
                <a:gd name="connsiteY1" fmla="*/ 0 h 810941"/>
                <a:gd name="connsiteX2" fmla="*/ 1818027 w 1818027"/>
                <a:gd name="connsiteY2" fmla="*/ 792088 h 810941"/>
                <a:gd name="connsiteX3" fmla="*/ 0 w 1818027"/>
                <a:gd name="connsiteY3" fmla="*/ 810941 h 810941"/>
                <a:gd name="connsiteX0" fmla="*/ 0 w 1818027"/>
                <a:gd name="connsiteY0" fmla="*/ 730813 h 730813"/>
                <a:gd name="connsiteX1" fmla="*/ 383469 w 1818027"/>
                <a:gd name="connsiteY1" fmla="*/ 0 h 730813"/>
                <a:gd name="connsiteX2" fmla="*/ 1818027 w 1818027"/>
                <a:gd name="connsiteY2" fmla="*/ 711960 h 730813"/>
                <a:gd name="connsiteX3" fmla="*/ 0 w 1818027"/>
                <a:gd name="connsiteY3" fmla="*/ 730813 h 730813"/>
                <a:gd name="connsiteX0" fmla="*/ 0 w 1808600"/>
                <a:gd name="connsiteY0" fmla="*/ 730813 h 1060752"/>
                <a:gd name="connsiteX1" fmla="*/ 383469 w 1808600"/>
                <a:gd name="connsiteY1" fmla="*/ 0 h 1060752"/>
                <a:gd name="connsiteX2" fmla="*/ 1808600 w 1808600"/>
                <a:gd name="connsiteY2" fmla="*/ 1060752 h 1060752"/>
                <a:gd name="connsiteX3" fmla="*/ 0 w 1808600"/>
                <a:gd name="connsiteY3" fmla="*/ 730813 h 1060752"/>
                <a:gd name="connsiteX0" fmla="*/ 0 w 1808600"/>
                <a:gd name="connsiteY0" fmla="*/ 730813 h 1060752"/>
                <a:gd name="connsiteX1" fmla="*/ 397609 w 1808600"/>
                <a:gd name="connsiteY1" fmla="*/ 0 h 1060752"/>
                <a:gd name="connsiteX2" fmla="*/ 1808600 w 1808600"/>
                <a:gd name="connsiteY2" fmla="*/ 1060752 h 1060752"/>
                <a:gd name="connsiteX3" fmla="*/ 0 w 1808600"/>
                <a:gd name="connsiteY3" fmla="*/ 730813 h 1060752"/>
                <a:gd name="connsiteX0" fmla="*/ 0 w 1808600"/>
                <a:gd name="connsiteY0" fmla="*/ 730813 h 1060752"/>
                <a:gd name="connsiteX1" fmla="*/ 388182 w 1808600"/>
                <a:gd name="connsiteY1" fmla="*/ 0 h 1060752"/>
                <a:gd name="connsiteX2" fmla="*/ 1808600 w 1808600"/>
                <a:gd name="connsiteY2" fmla="*/ 1060752 h 1060752"/>
                <a:gd name="connsiteX3" fmla="*/ 0 w 1808600"/>
                <a:gd name="connsiteY3" fmla="*/ 730813 h 1060752"/>
                <a:gd name="connsiteX0" fmla="*/ 0 w 2690006"/>
                <a:gd name="connsiteY0" fmla="*/ 0 h 1107650"/>
                <a:gd name="connsiteX1" fmla="*/ 1269588 w 2690006"/>
                <a:gd name="connsiteY1" fmla="*/ 46898 h 1107650"/>
                <a:gd name="connsiteX2" fmla="*/ 2690006 w 2690006"/>
                <a:gd name="connsiteY2" fmla="*/ 1107650 h 1107650"/>
                <a:gd name="connsiteX3" fmla="*/ 0 w 2690006"/>
                <a:gd name="connsiteY3" fmla="*/ 0 h 1107650"/>
                <a:gd name="connsiteX0" fmla="*/ 0 w 2798414"/>
                <a:gd name="connsiteY0" fmla="*/ 0 h 1131217"/>
                <a:gd name="connsiteX1" fmla="*/ 1377996 w 2798414"/>
                <a:gd name="connsiteY1" fmla="*/ 70465 h 1131217"/>
                <a:gd name="connsiteX2" fmla="*/ 2798414 w 2798414"/>
                <a:gd name="connsiteY2" fmla="*/ 1131217 h 1131217"/>
                <a:gd name="connsiteX3" fmla="*/ 0 w 2798414"/>
                <a:gd name="connsiteY3" fmla="*/ 0 h 1131217"/>
                <a:gd name="connsiteX0" fmla="*/ 0 w 1417387"/>
                <a:gd name="connsiteY0" fmla="*/ 0 h 1065230"/>
                <a:gd name="connsiteX1" fmla="*/ 1377996 w 1417387"/>
                <a:gd name="connsiteY1" fmla="*/ 70465 h 1065230"/>
                <a:gd name="connsiteX2" fmla="*/ 1417387 w 1417387"/>
                <a:gd name="connsiteY2" fmla="*/ 1065230 h 1065230"/>
                <a:gd name="connsiteX3" fmla="*/ 0 w 1417387"/>
                <a:gd name="connsiteY3" fmla="*/ 0 h 1065230"/>
                <a:gd name="connsiteX0" fmla="*/ 0 w 2245262"/>
                <a:gd name="connsiteY0" fmla="*/ 0 h 1065230"/>
                <a:gd name="connsiteX1" fmla="*/ 2245262 w 2245262"/>
                <a:gd name="connsiteY1" fmla="*/ 456964 h 1065230"/>
                <a:gd name="connsiteX2" fmla="*/ 1417387 w 2245262"/>
                <a:gd name="connsiteY2" fmla="*/ 1065230 h 1065230"/>
                <a:gd name="connsiteX3" fmla="*/ 0 w 2245262"/>
                <a:gd name="connsiteY3" fmla="*/ 0 h 1065230"/>
                <a:gd name="connsiteX0" fmla="*/ 0 w 1495831"/>
                <a:gd name="connsiteY0" fmla="*/ 250047 h 1315277"/>
                <a:gd name="connsiteX1" fmla="*/ 1495831 w 1495831"/>
                <a:gd name="connsiteY1" fmla="*/ 0 h 1315277"/>
                <a:gd name="connsiteX2" fmla="*/ 1417387 w 1495831"/>
                <a:gd name="connsiteY2" fmla="*/ 1315277 h 1315277"/>
                <a:gd name="connsiteX3" fmla="*/ 0 w 1495831"/>
                <a:gd name="connsiteY3" fmla="*/ 250047 h 1315277"/>
                <a:gd name="connsiteX0" fmla="*/ 0 w 2235836"/>
                <a:gd name="connsiteY0" fmla="*/ 0 h 1065230"/>
                <a:gd name="connsiteX1" fmla="*/ 2235836 w 2235836"/>
                <a:gd name="connsiteY1" fmla="*/ 456964 h 1065230"/>
                <a:gd name="connsiteX2" fmla="*/ 1417387 w 2235836"/>
                <a:gd name="connsiteY2" fmla="*/ 1065230 h 1065230"/>
                <a:gd name="connsiteX3" fmla="*/ 0 w 2235836"/>
                <a:gd name="connsiteY3" fmla="*/ 0 h 1065230"/>
                <a:gd name="connsiteX0" fmla="*/ 0 w 2914566"/>
                <a:gd name="connsiteY0" fmla="*/ 0 h 1564850"/>
                <a:gd name="connsiteX1" fmla="*/ 2914566 w 2914566"/>
                <a:gd name="connsiteY1" fmla="*/ 956584 h 1564850"/>
                <a:gd name="connsiteX2" fmla="*/ 2096117 w 2914566"/>
                <a:gd name="connsiteY2" fmla="*/ 1564850 h 1564850"/>
                <a:gd name="connsiteX3" fmla="*/ 0 w 2914566"/>
                <a:gd name="connsiteY3" fmla="*/ 0 h 1564850"/>
                <a:gd name="connsiteX0" fmla="*/ 0 w 2914566"/>
                <a:gd name="connsiteY0" fmla="*/ 0 h 1131217"/>
                <a:gd name="connsiteX1" fmla="*/ 2914566 w 2914566"/>
                <a:gd name="connsiteY1" fmla="*/ 956584 h 1131217"/>
                <a:gd name="connsiteX2" fmla="*/ 1403247 w 2914566"/>
                <a:gd name="connsiteY2" fmla="*/ 1131217 h 1131217"/>
                <a:gd name="connsiteX3" fmla="*/ 0 w 2914566"/>
                <a:gd name="connsiteY3" fmla="*/ 0 h 1131217"/>
                <a:gd name="connsiteX0" fmla="*/ 0 w 1403247"/>
                <a:gd name="connsiteY0" fmla="*/ 773234 h 1904451"/>
                <a:gd name="connsiteX1" fmla="*/ 1081053 w 1403247"/>
                <a:gd name="connsiteY1" fmla="*/ 0 h 1904451"/>
                <a:gd name="connsiteX2" fmla="*/ 1403247 w 1403247"/>
                <a:gd name="connsiteY2" fmla="*/ 1904451 h 1904451"/>
                <a:gd name="connsiteX3" fmla="*/ 0 w 1403247"/>
                <a:gd name="connsiteY3" fmla="*/ 773234 h 1904451"/>
                <a:gd name="connsiteX0" fmla="*/ 0 w 1733185"/>
                <a:gd name="connsiteY0" fmla="*/ 0 h 1932495"/>
                <a:gd name="connsiteX1" fmla="*/ 1410991 w 1733185"/>
                <a:gd name="connsiteY1" fmla="*/ 28044 h 1932495"/>
                <a:gd name="connsiteX2" fmla="*/ 1733185 w 1733185"/>
                <a:gd name="connsiteY2" fmla="*/ 1932495 h 1932495"/>
                <a:gd name="connsiteX3" fmla="*/ 0 w 1733185"/>
                <a:gd name="connsiteY3" fmla="*/ 0 h 1932495"/>
                <a:gd name="connsiteX0" fmla="*/ 0 w 1410991"/>
                <a:gd name="connsiteY0" fmla="*/ 0 h 1908928"/>
                <a:gd name="connsiteX1" fmla="*/ 1410991 w 1410991"/>
                <a:gd name="connsiteY1" fmla="*/ 28044 h 1908928"/>
                <a:gd name="connsiteX2" fmla="*/ 319164 w 1410991"/>
                <a:gd name="connsiteY2" fmla="*/ 1908928 h 1908928"/>
                <a:gd name="connsiteX3" fmla="*/ 0 w 1410991"/>
                <a:gd name="connsiteY3" fmla="*/ 0 h 1908928"/>
                <a:gd name="connsiteX0" fmla="*/ 0 w 355189"/>
                <a:gd name="connsiteY0" fmla="*/ 61510 h 1970438"/>
                <a:gd name="connsiteX1" fmla="*/ 355189 w 355189"/>
                <a:gd name="connsiteY1" fmla="*/ 0 h 1970438"/>
                <a:gd name="connsiteX2" fmla="*/ 319164 w 355189"/>
                <a:gd name="connsiteY2" fmla="*/ 1970438 h 1970438"/>
                <a:gd name="connsiteX3" fmla="*/ 0 w 355189"/>
                <a:gd name="connsiteY3" fmla="*/ 61510 h 1970438"/>
                <a:gd name="connsiteX0" fmla="*/ 0 w 355189"/>
                <a:gd name="connsiteY0" fmla="*/ 61510 h 1970438"/>
                <a:gd name="connsiteX1" fmla="*/ 355189 w 355189"/>
                <a:gd name="connsiteY1" fmla="*/ 0 h 1970438"/>
                <a:gd name="connsiteX2" fmla="*/ 339920 w 355189"/>
                <a:gd name="connsiteY2" fmla="*/ 857498 h 1970438"/>
                <a:gd name="connsiteX3" fmla="*/ 319164 w 355189"/>
                <a:gd name="connsiteY3" fmla="*/ 1970438 h 1970438"/>
                <a:gd name="connsiteX4" fmla="*/ 0 w 355189"/>
                <a:gd name="connsiteY4" fmla="*/ 61510 h 1970438"/>
                <a:gd name="connsiteX0" fmla="*/ 0 w 1141198"/>
                <a:gd name="connsiteY0" fmla="*/ 61510 h 1970438"/>
                <a:gd name="connsiteX1" fmla="*/ 355189 w 1141198"/>
                <a:gd name="connsiteY1" fmla="*/ 0 h 1970438"/>
                <a:gd name="connsiteX2" fmla="*/ 1141198 w 1141198"/>
                <a:gd name="connsiteY2" fmla="*/ 1380686 h 1970438"/>
                <a:gd name="connsiteX3" fmla="*/ 319164 w 1141198"/>
                <a:gd name="connsiteY3" fmla="*/ 1970438 h 1970438"/>
                <a:gd name="connsiteX4" fmla="*/ 0 w 1141198"/>
                <a:gd name="connsiteY4" fmla="*/ 61510 h 1970438"/>
                <a:gd name="connsiteX0" fmla="*/ 0 w 2055598"/>
                <a:gd name="connsiteY0" fmla="*/ 645972 h 1970438"/>
                <a:gd name="connsiteX1" fmla="*/ 1269589 w 2055598"/>
                <a:gd name="connsiteY1" fmla="*/ 0 h 1970438"/>
                <a:gd name="connsiteX2" fmla="*/ 2055598 w 2055598"/>
                <a:gd name="connsiteY2" fmla="*/ 1380686 h 1970438"/>
                <a:gd name="connsiteX3" fmla="*/ 1233564 w 2055598"/>
                <a:gd name="connsiteY3" fmla="*/ 1970438 h 1970438"/>
                <a:gd name="connsiteX4" fmla="*/ 0 w 2055598"/>
                <a:gd name="connsiteY4" fmla="*/ 645972 h 1970438"/>
                <a:gd name="connsiteX0" fmla="*/ 0 w 2055598"/>
                <a:gd name="connsiteY0" fmla="*/ 85077 h 1409543"/>
                <a:gd name="connsiteX1" fmla="*/ 317482 w 2055598"/>
                <a:gd name="connsiteY1" fmla="*/ 0 h 1409543"/>
                <a:gd name="connsiteX2" fmla="*/ 2055598 w 2055598"/>
                <a:gd name="connsiteY2" fmla="*/ 819791 h 1409543"/>
                <a:gd name="connsiteX3" fmla="*/ 1233564 w 2055598"/>
                <a:gd name="connsiteY3" fmla="*/ 1409543 h 1409543"/>
                <a:gd name="connsiteX4" fmla="*/ 0 w 2055598"/>
                <a:gd name="connsiteY4" fmla="*/ 85077 h 1409543"/>
                <a:gd name="connsiteX0" fmla="*/ 1043009 w 3098607"/>
                <a:gd name="connsiteY0" fmla="*/ 85077 h 853361"/>
                <a:gd name="connsiteX1" fmla="*/ 1360491 w 3098607"/>
                <a:gd name="connsiteY1" fmla="*/ 0 h 853361"/>
                <a:gd name="connsiteX2" fmla="*/ 3098607 w 3098607"/>
                <a:gd name="connsiteY2" fmla="*/ 819791 h 853361"/>
                <a:gd name="connsiteX3" fmla="*/ 0 w 3098607"/>
                <a:gd name="connsiteY3" fmla="*/ 853361 h 853361"/>
                <a:gd name="connsiteX4" fmla="*/ 1043009 w 3098607"/>
                <a:gd name="connsiteY4" fmla="*/ 85077 h 853361"/>
                <a:gd name="connsiteX0" fmla="*/ 1043009 w 1360491"/>
                <a:gd name="connsiteY0" fmla="*/ 85077 h 853361"/>
                <a:gd name="connsiteX1" fmla="*/ 1360491 w 1360491"/>
                <a:gd name="connsiteY1" fmla="*/ 0 h 853361"/>
                <a:gd name="connsiteX2" fmla="*/ 737193 w 1360491"/>
                <a:gd name="connsiteY2" fmla="*/ 744377 h 853361"/>
                <a:gd name="connsiteX3" fmla="*/ 0 w 1360491"/>
                <a:gd name="connsiteY3" fmla="*/ 853361 h 853361"/>
                <a:gd name="connsiteX4" fmla="*/ 1043009 w 1360491"/>
                <a:gd name="connsiteY4" fmla="*/ 85077 h 853361"/>
                <a:gd name="connsiteX0" fmla="*/ 1043009 w 1379345"/>
                <a:gd name="connsiteY0" fmla="*/ 85077 h 853361"/>
                <a:gd name="connsiteX1" fmla="*/ 1379345 w 1379345"/>
                <a:gd name="connsiteY1" fmla="*/ 0 h 853361"/>
                <a:gd name="connsiteX2" fmla="*/ 737193 w 1379345"/>
                <a:gd name="connsiteY2" fmla="*/ 744377 h 853361"/>
                <a:gd name="connsiteX3" fmla="*/ 0 w 1379345"/>
                <a:gd name="connsiteY3" fmla="*/ 853361 h 853361"/>
                <a:gd name="connsiteX4" fmla="*/ 1043009 w 1379345"/>
                <a:gd name="connsiteY4" fmla="*/ 85077 h 853361"/>
                <a:gd name="connsiteX0" fmla="*/ 1043009 w 1379345"/>
                <a:gd name="connsiteY0" fmla="*/ 85077 h 853361"/>
                <a:gd name="connsiteX1" fmla="*/ 1379345 w 1379345"/>
                <a:gd name="connsiteY1" fmla="*/ 0 h 853361"/>
                <a:gd name="connsiteX2" fmla="*/ 737193 w 1379345"/>
                <a:gd name="connsiteY2" fmla="*/ 744377 h 853361"/>
                <a:gd name="connsiteX3" fmla="*/ 0 w 1379345"/>
                <a:gd name="connsiteY3" fmla="*/ 853361 h 853361"/>
                <a:gd name="connsiteX4" fmla="*/ 1043009 w 1379345"/>
                <a:gd name="connsiteY4" fmla="*/ 85077 h 853361"/>
                <a:gd name="connsiteX0" fmla="*/ 1035865 w 1372201"/>
                <a:gd name="connsiteY0" fmla="*/ 85077 h 846217"/>
                <a:gd name="connsiteX1" fmla="*/ 1372201 w 1372201"/>
                <a:gd name="connsiteY1" fmla="*/ 0 h 846217"/>
                <a:gd name="connsiteX2" fmla="*/ 730049 w 1372201"/>
                <a:gd name="connsiteY2" fmla="*/ 744377 h 846217"/>
                <a:gd name="connsiteX3" fmla="*/ 0 w 1372201"/>
                <a:gd name="connsiteY3" fmla="*/ 846217 h 846217"/>
                <a:gd name="connsiteX4" fmla="*/ 1035865 w 1372201"/>
                <a:gd name="connsiteY4" fmla="*/ 85077 h 846217"/>
                <a:gd name="connsiteX0" fmla="*/ 1026340 w 1362676"/>
                <a:gd name="connsiteY0" fmla="*/ 85077 h 843835"/>
                <a:gd name="connsiteX1" fmla="*/ 1362676 w 1362676"/>
                <a:gd name="connsiteY1" fmla="*/ 0 h 843835"/>
                <a:gd name="connsiteX2" fmla="*/ 720524 w 1362676"/>
                <a:gd name="connsiteY2" fmla="*/ 744377 h 843835"/>
                <a:gd name="connsiteX3" fmla="*/ 0 w 1362676"/>
                <a:gd name="connsiteY3" fmla="*/ 843835 h 843835"/>
                <a:gd name="connsiteX4" fmla="*/ 1026340 w 1362676"/>
                <a:gd name="connsiteY4" fmla="*/ 85077 h 843835"/>
                <a:gd name="connsiteX0" fmla="*/ 1028722 w 1365058"/>
                <a:gd name="connsiteY0" fmla="*/ 85077 h 843835"/>
                <a:gd name="connsiteX1" fmla="*/ 1365058 w 1365058"/>
                <a:gd name="connsiteY1" fmla="*/ 0 h 843835"/>
                <a:gd name="connsiteX2" fmla="*/ 722906 w 1365058"/>
                <a:gd name="connsiteY2" fmla="*/ 744377 h 843835"/>
                <a:gd name="connsiteX3" fmla="*/ 0 w 1365058"/>
                <a:gd name="connsiteY3" fmla="*/ 843835 h 843835"/>
                <a:gd name="connsiteX4" fmla="*/ 1028722 w 1365058"/>
                <a:gd name="connsiteY4" fmla="*/ 85077 h 843835"/>
                <a:gd name="connsiteX0" fmla="*/ 1028722 w 1362677"/>
                <a:gd name="connsiteY0" fmla="*/ 80314 h 839072"/>
                <a:gd name="connsiteX1" fmla="*/ 1362677 w 1362677"/>
                <a:gd name="connsiteY1" fmla="*/ 0 h 839072"/>
                <a:gd name="connsiteX2" fmla="*/ 722906 w 1362677"/>
                <a:gd name="connsiteY2" fmla="*/ 739614 h 839072"/>
                <a:gd name="connsiteX3" fmla="*/ 0 w 1362677"/>
                <a:gd name="connsiteY3" fmla="*/ 839072 h 839072"/>
                <a:gd name="connsiteX4" fmla="*/ 1028722 w 1362677"/>
                <a:gd name="connsiteY4" fmla="*/ 80314 h 839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677" h="839072">
                  <a:moveTo>
                    <a:pt x="1028722" y="80314"/>
                  </a:moveTo>
                  <a:lnTo>
                    <a:pt x="1362677" y="0"/>
                  </a:lnTo>
                  <a:lnTo>
                    <a:pt x="722906" y="739614"/>
                  </a:lnTo>
                  <a:lnTo>
                    <a:pt x="0" y="839072"/>
                  </a:lnTo>
                  <a:lnTo>
                    <a:pt x="1028722" y="80314"/>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1" name="等腰三角形 8"/>
            <p:cNvSpPr/>
            <p:nvPr/>
          </p:nvSpPr>
          <p:spPr>
            <a:xfrm>
              <a:off x="3711646" y="1619128"/>
              <a:ext cx="1028390" cy="1680539"/>
            </a:xfrm>
            <a:custGeom>
              <a:avLst/>
              <a:gdLst>
                <a:gd name="connsiteX0" fmla="*/ 0 w 1059170"/>
                <a:gd name="connsiteY0" fmla="*/ 792088 h 792088"/>
                <a:gd name="connsiteX1" fmla="*/ 529585 w 1059170"/>
                <a:gd name="connsiteY1" fmla="*/ 0 h 792088"/>
                <a:gd name="connsiteX2" fmla="*/ 1059170 w 1059170"/>
                <a:gd name="connsiteY2" fmla="*/ 792088 h 792088"/>
                <a:gd name="connsiteX3" fmla="*/ 0 w 1059170"/>
                <a:gd name="connsiteY3" fmla="*/ 792088 h 792088"/>
                <a:gd name="connsiteX0" fmla="*/ 0 w 1818027"/>
                <a:gd name="connsiteY0" fmla="*/ 810941 h 810941"/>
                <a:gd name="connsiteX1" fmla="*/ 1288442 w 1818027"/>
                <a:gd name="connsiteY1" fmla="*/ 0 h 810941"/>
                <a:gd name="connsiteX2" fmla="*/ 1818027 w 1818027"/>
                <a:gd name="connsiteY2" fmla="*/ 792088 h 810941"/>
                <a:gd name="connsiteX3" fmla="*/ 0 w 1818027"/>
                <a:gd name="connsiteY3" fmla="*/ 810941 h 810941"/>
                <a:gd name="connsiteX0" fmla="*/ 0 w 1818027"/>
                <a:gd name="connsiteY0" fmla="*/ 730813 h 730813"/>
                <a:gd name="connsiteX1" fmla="*/ 383469 w 1818027"/>
                <a:gd name="connsiteY1" fmla="*/ 0 h 730813"/>
                <a:gd name="connsiteX2" fmla="*/ 1818027 w 1818027"/>
                <a:gd name="connsiteY2" fmla="*/ 711960 h 730813"/>
                <a:gd name="connsiteX3" fmla="*/ 0 w 1818027"/>
                <a:gd name="connsiteY3" fmla="*/ 730813 h 730813"/>
                <a:gd name="connsiteX0" fmla="*/ 0 w 1808600"/>
                <a:gd name="connsiteY0" fmla="*/ 730813 h 1060752"/>
                <a:gd name="connsiteX1" fmla="*/ 383469 w 1808600"/>
                <a:gd name="connsiteY1" fmla="*/ 0 h 1060752"/>
                <a:gd name="connsiteX2" fmla="*/ 1808600 w 1808600"/>
                <a:gd name="connsiteY2" fmla="*/ 1060752 h 1060752"/>
                <a:gd name="connsiteX3" fmla="*/ 0 w 1808600"/>
                <a:gd name="connsiteY3" fmla="*/ 730813 h 1060752"/>
                <a:gd name="connsiteX0" fmla="*/ 0 w 1808600"/>
                <a:gd name="connsiteY0" fmla="*/ 730813 h 1060752"/>
                <a:gd name="connsiteX1" fmla="*/ 397609 w 1808600"/>
                <a:gd name="connsiteY1" fmla="*/ 0 h 1060752"/>
                <a:gd name="connsiteX2" fmla="*/ 1808600 w 1808600"/>
                <a:gd name="connsiteY2" fmla="*/ 1060752 h 1060752"/>
                <a:gd name="connsiteX3" fmla="*/ 0 w 1808600"/>
                <a:gd name="connsiteY3" fmla="*/ 730813 h 1060752"/>
                <a:gd name="connsiteX0" fmla="*/ 0 w 1808600"/>
                <a:gd name="connsiteY0" fmla="*/ 730813 h 1060752"/>
                <a:gd name="connsiteX1" fmla="*/ 388182 w 1808600"/>
                <a:gd name="connsiteY1" fmla="*/ 0 h 1060752"/>
                <a:gd name="connsiteX2" fmla="*/ 1808600 w 1808600"/>
                <a:gd name="connsiteY2" fmla="*/ 1060752 h 1060752"/>
                <a:gd name="connsiteX3" fmla="*/ 0 w 1808600"/>
                <a:gd name="connsiteY3" fmla="*/ 730813 h 1060752"/>
                <a:gd name="connsiteX0" fmla="*/ 714754 w 2523354"/>
                <a:gd name="connsiteY0" fmla="*/ 645972 h 975911"/>
                <a:gd name="connsiteX1" fmla="*/ 0 w 2523354"/>
                <a:gd name="connsiteY1" fmla="*/ 0 h 975911"/>
                <a:gd name="connsiteX2" fmla="*/ 2523354 w 2523354"/>
                <a:gd name="connsiteY2" fmla="*/ 975911 h 975911"/>
                <a:gd name="connsiteX3" fmla="*/ 714754 w 2523354"/>
                <a:gd name="connsiteY3" fmla="*/ 645972 h 975911"/>
                <a:gd name="connsiteX0" fmla="*/ 0 w 3425297"/>
                <a:gd name="connsiteY0" fmla="*/ 1682921 h 1682921"/>
                <a:gd name="connsiteX1" fmla="*/ 901943 w 3425297"/>
                <a:gd name="connsiteY1" fmla="*/ 0 h 1682921"/>
                <a:gd name="connsiteX2" fmla="*/ 3425297 w 3425297"/>
                <a:gd name="connsiteY2" fmla="*/ 975911 h 1682921"/>
                <a:gd name="connsiteX3" fmla="*/ 0 w 3425297"/>
                <a:gd name="connsiteY3" fmla="*/ 1682921 h 1682921"/>
                <a:gd name="connsiteX0" fmla="*/ 0 w 1040315"/>
                <a:gd name="connsiteY0" fmla="*/ 1682921 h 1682921"/>
                <a:gd name="connsiteX1" fmla="*/ 901943 w 1040315"/>
                <a:gd name="connsiteY1" fmla="*/ 0 h 1682921"/>
                <a:gd name="connsiteX2" fmla="*/ 1040315 w 1040315"/>
                <a:gd name="connsiteY2" fmla="*/ 919350 h 1682921"/>
                <a:gd name="connsiteX3" fmla="*/ 0 w 1040315"/>
                <a:gd name="connsiteY3" fmla="*/ 1682921 h 1682921"/>
                <a:gd name="connsiteX0" fmla="*/ 0 w 1030790"/>
                <a:gd name="connsiteY0" fmla="*/ 1680539 h 1680539"/>
                <a:gd name="connsiteX1" fmla="*/ 892418 w 1030790"/>
                <a:gd name="connsiteY1" fmla="*/ 0 h 1680539"/>
                <a:gd name="connsiteX2" fmla="*/ 1030790 w 1030790"/>
                <a:gd name="connsiteY2" fmla="*/ 919350 h 1680539"/>
                <a:gd name="connsiteX3" fmla="*/ 0 w 1030790"/>
                <a:gd name="connsiteY3" fmla="*/ 1680539 h 1680539"/>
                <a:gd name="connsiteX0" fmla="*/ 0 w 1028390"/>
                <a:gd name="connsiteY0" fmla="*/ 1680539 h 1680539"/>
                <a:gd name="connsiteX1" fmla="*/ 892418 w 1028390"/>
                <a:gd name="connsiteY1" fmla="*/ 0 h 1680539"/>
                <a:gd name="connsiteX2" fmla="*/ 1028390 w 1028390"/>
                <a:gd name="connsiteY2" fmla="*/ 928950 h 1680539"/>
                <a:gd name="connsiteX3" fmla="*/ 0 w 1028390"/>
                <a:gd name="connsiteY3" fmla="*/ 1680539 h 1680539"/>
              </a:gdLst>
              <a:ahLst/>
              <a:cxnLst>
                <a:cxn ang="0">
                  <a:pos x="connsiteX0" y="connsiteY0"/>
                </a:cxn>
                <a:cxn ang="0">
                  <a:pos x="connsiteX1" y="connsiteY1"/>
                </a:cxn>
                <a:cxn ang="0">
                  <a:pos x="connsiteX2" y="connsiteY2"/>
                </a:cxn>
                <a:cxn ang="0">
                  <a:pos x="connsiteX3" y="connsiteY3"/>
                </a:cxn>
              </a:cxnLst>
              <a:rect l="l" t="t" r="r" b="b"/>
              <a:pathLst>
                <a:path w="1028390" h="1680539">
                  <a:moveTo>
                    <a:pt x="0" y="1680539"/>
                  </a:moveTo>
                  <a:lnTo>
                    <a:pt x="892418" y="0"/>
                  </a:lnTo>
                  <a:lnTo>
                    <a:pt x="1028390" y="928950"/>
                  </a:lnTo>
                  <a:lnTo>
                    <a:pt x="0" y="1680539"/>
                  </a:lnTo>
                  <a:close/>
                </a:path>
              </a:pathLst>
            </a:custGeom>
            <a:gradFill>
              <a:gsLst>
                <a:gs pos="0">
                  <a:schemeClr val="bg2"/>
                </a:gs>
                <a:gs pos="100000">
                  <a:schemeClr val="tx2"/>
                </a:gs>
              </a:gsLst>
              <a:lin ang="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2" name="等腰三角形 8"/>
            <p:cNvSpPr/>
            <p:nvPr/>
          </p:nvSpPr>
          <p:spPr>
            <a:xfrm>
              <a:off x="4601833" y="1619130"/>
              <a:ext cx="470539" cy="928862"/>
            </a:xfrm>
            <a:custGeom>
              <a:avLst/>
              <a:gdLst>
                <a:gd name="connsiteX0" fmla="*/ 0 w 1059170"/>
                <a:gd name="connsiteY0" fmla="*/ 792088 h 792088"/>
                <a:gd name="connsiteX1" fmla="*/ 529585 w 1059170"/>
                <a:gd name="connsiteY1" fmla="*/ 0 h 792088"/>
                <a:gd name="connsiteX2" fmla="*/ 1059170 w 1059170"/>
                <a:gd name="connsiteY2" fmla="*/ 792088 h 792088"/>
                <a:gd name="connsiteX3" fmla="*/ 0 w 1059170"/>
                <a:gd name="connsiteY3" fmla="*/ 792088 h 792088"/>
                <a:gd name="connsiteX0" fmla="*/ 0 w 1818027"/>
                <a:gd name="connsiteY0" fmla="*/ 810941 h 810941"/>
                <a:gd name="connsiteX1" fmla="*/ 1288442 w 1818027"/>
                <a:gd name="connsiteY1" fmla="*/ 0 h 810941"/>
                <a:gd name="connsiteX2" fmla="*/ 1818027 w 1818027"/>
                <a:gd name="connsiteY2" fmla="*/ 792088 h 810941"/>
                <a:gd name="connsiteX3" fmla="*/ 0 w 1818027"/>
                <a:gd name="connsiteY3" fmla="*/ 810941 h 810941"/>
                <a:gd name="connsiteX0" fmla="*/ 0 w 1818027"/>
                <a:gd name="connsiteY0" fmla="*/ 730813 h 730813"/>
                <a:gd name="connsiteX1" fmla="*/ 383469 w 1818027"/>
                <a:gd name="connsiteY1" fmla="*/ 0 h 730813"/>
                <a:gd name="connsiteX2" fmla="*/ 1818027 w 1818027"/>
                <a:gd name="connsiteY2" fmla="*/ 711960 h 730813"/>
                <a:gd name="connsiteX3" fmla="*/ 0 w 1818027"/>
                <a:gd name="connsiteY3" fmla="*/ 730813 h 730813"/>
                <a:gd name="connsiteX0" fmla="*/ 0 w 1808600"/>
                <a:gd name="connsiteY0" fmla="*/ 730813 h 1060752"/>
                <a:gd name="connsiteX1" fmla="*/ 383469 w 1808600"/>
                <a:gd name="connsiteY1" fmla="*/ 0 h 1060752"/>
                <a:gd name="connsiteX2" fmla="*/ 1808600 w 1808600"/>
                <a:gd name="connsiteY2" fmla="*/ 1060752 h 1060752"/>
                <a:gd name="connsiteX3" fmla="*/ 0 w 1808600"/>
                <a:gd name="connsiteY3" fmla="*/ 730813 h 1060752"/>
                <a:gd name="connsiteX0" fmla="*/ 0 w 1808600"/>
                <a:gd name="connsiteY0" fmla="*/ 730813 h 1060752"/>
                <a:gd name="connsiteX1" fmla="*/ 397609 w 1808600"/>
                <a:gd name="connsiteY1" fmla="*/ 0 h 1060752"/>
                <a:gd name="connsiteX2" fmla="*/ 1808600 w 1808600"/>
                <a:gd name="connsiteY2" fmla="*/ 1060752 h 1060752"/>
                <a:gd name="connsiteX3" fmla="*/ 0 w 1808600"/>
                <a:gd name="connsiteY3" fmla="*/ 730813 h 1060752"/>
                <a:gd name="connsiteX0" fmla="*/ 0 w 1808600"/>
                <a:gd name="connsiteY0" fmla="*/ 730813 h 1060752"/>
                <a:gd name="connsiteX1" fmla="*/ 388182 w 1808600"/>
                <a:gd name="connsiteY1" fmla="*/ 0 h 1060752"/>
                <a:gd name="connsiteX2" fmla="*/ 1808600 w 1808600"/>
                <a:gd name="connsiteY2" fmla="*/ 1060752 h 1060752"/>
                <a:gd name="connsiteX3" fmla="*/ 0 w 1808600"/>
                <a:gd name="connsiteY3" fmla="*/ 730813 h 1060752"/>
                <a:gd name="connsiteX0" fmla="*/ 714754 w 2523354"/>
                <a:gd name="connsiteY0" fmla="*/ 645972 h 975911"/>
                <a:gd name="connsiteX1" fmla="*/ 0 w 2523354"/>
                <a:gd name="connsiteY1" fmla="*/ 0 h 975911"/>
                <a:gd name="connsiteX2" fmla="*/ 2523354 w 2523354"/>
                <a:gd name="connsiteY2" fmla="*/ 975911 h 975911"/>
                <a:gd name="connsiteX3" fmla="*/ 714754 w 2523354"/>
                <a:gd name="connsiteY3" fmla="*/ 645972 h 975911"/>
                <a:gd name="connsiteX0" fmla="*/ 0 w 3425297"/>
                <a:gd name="connsiteY0" fmla="*/ 1682921 h 1682921"/>
                <a:gd name="connsiteX1" fmla="*/ 901943 w 3425297"/>
                <a:gd name="connsiteY1" fmla="*/ 0 h 1682921"/>
                <a:gd name="connsiteX2" fmla="*/ 3425297 w 3425297"/>
                <a:gd name="connsiteY2" fmla="*/ 975911 h 1682921"/>
                <a:gd name="connsiteX3" fmla="*/ 0 w 3425297"/>
                <a:gd name="connsiteY3" fmla="*/ 1682921 h 1682921"/>
                <a:gd name="connsiteX0" fmla="*/ 0 w 1040315"/>
                <a:gd name="connsiteY0" fmla="*/ 1682921 h 1682921"/>
                <a:gd name="connsiteX1" fmla="*/ 901943 w 1040315"/>
                <a:gd name="connsiteY1" fmla="*/ 0 h 1682921"/>
                <a:gd name="connsiteX2" fmla="*/ 1040315 w 1040315"/>
                <a:gd name="connsiteY2" fmla="*/ 919350 h 1682921"/>
                <a:gd name="connsiteX3" fmla="*/ 0 w 1040315"/>
                <a:gd name="connsiteY3" fmla="*/ 1682921 h 1682921"/>
                <a:gd name="connsiteX0" fmla="*/ 347109 w 1387424"/>
                <a:gd name="connsiteY0" fmla="*/ 1565086 h 1565086"/>
                <a:gd name="connsiteX1" fmla="*/ 0 w 1387424"/>
                <a:gd name="connsiteY1" fmla="*/ 0 h 1565086"/>
                <a:gd name="connsiteX2" fmla="*/ 1387424 w 1387424"/>
                <a:gd name="connsiteY2" fmla="*/ 801515 h 1565086"/>
                <a:gd name="connsiteX3" fmla="*/ 347109 w 1387424"/>
                <a:gd name="connsiteY3" fmla="*/ 1565086 h 1565086"/>
                <a:gd name="connsiteX0" fmla="*/ 139719 w 1387424"/>
                <a:gd name="connsiteY0" fmla="*/ 900496 h 900496"/>
                <a:gd name="connsiteX1" fmla="*/ 0 w 1387424"/>
                <a:gd name="connsiteY1" fmla="*/ 0 h 900496"/>
                <a:gd name="connsiteX2" fmla="*/ 1387424 w 1387424"/>
                <a:gd name="connsiteY2" fmla="*/ 801515 h 900496"/>
                <a:gd name="connsiteX3" fmla="*/ 139719 w 1387424"/>
                <a:gd name="connsiteY3" fmla="*/ 900496 h 900496"/>
                <a:gd name="connsiteX0" fmla="*/ 139719 w 477737"/>
                <a:gd name="connsiteY0" fmla="*/ 900496 h 900496"/>
                <a:gd name="connsiteX1" fmla="*/ 0 w 477737"/>
                <a:gd name="connsiteY1" fmla="*/ 0 h 900496"/>
                <a:gd name="connsiteX2" fmla="*/ 477737 w 477737"/>
                <a:gd name="connsiteY2" fmla="*/ 843936 h 900496"/>
                <a:gd name="connsiteX3" fmla="*/ 139719 w 477737"/>
                <a:gd name="connsiteY3" fmla="*/ 900496 h 900496"/>
                <a:gd name="connsiteX0" fmla="*/ 139719 w 477737"/>
                <a:gd name="connsiteY0" fmla="*/ 924063 h 924063"/>
                <a:gd name="connsiteX1" fmla="*/ 0 w 477737"/>
                <a:gd name="connsiteY1" fmla="*/ 0 h 924063"/>
                <a:gd name="connsiteX2" fmla="*/ 477737 w 477737"/>
                <a:gd name="connsiteY2" fmla="*/ 843936 h 924063"/>
                <a:gd name="connsiteX3" fmla="*/ 139719 w 477737"/>
                <a:gd name="connsiteY3" fmla="*/ 924063 h 924063"/>
                <a:gd name="connsiteX0" fmla="*/ 139719 w 477737"/>
                <a:gd name="connsiteY0" fmla="*/ 928862 h 928862"/>
                <a:gd name="connsiteX1" fmla="*/ 0 w 477737"/>
                <a:gd name="connsiteY1" fmla="*/ 0 h 928862"/>
                <a:gd name="connsiteX2" fmla="*/ 477737 w 477737"/>
                <a:gd name="connsiteY2" fmla="*/ 843936 h 928862"/>
                <a:gd name="connsiteX3" fmla="*/ 139719 w 477737"/>
                <a:gd name="connsiteY3" fmla="*/ 928862 h 928862"/>
                <a:gd name="connsiteX0" fmla="*/ 132520 w 470538"/>
                <a:gd name="connsiteY0" fmla="*/ 928862 h 928862"/>
                <a:gd name="connsiteX1" fmla="*/ 0 w 470538"/>
                <a:gd name="connsiteY1" fmla="*/ 0 h 928862"/>
                <a:gd name="connsiteX2" fmla="*/ 470538 w 470538"/>
                <a:gd name="connsiteY2" fmla="*/ 843936 h 928862"/>
                <a:gd name="connsiteX3" fmla="*/ 132520 w 470538"/>
                <a:gd name="connsiteY3" fmla="*/ 928862 h 928862"/>
              </a:gdLst>
              <a:ahLst/>
              <a:cxnLst>
                <a:cxn ang="0">
                  <a:pos x="connsiteX0" y="connsiteY0"/>
                </a:cxn>
                <a:cxn ang="0">
                  <a:pos x="connsiteX1" y="connsiteY1"/>
                </a:cxn>
                <a:cxn ang="0">
                  <a:pos x="connsiteX2" y="connsiteY2"/>
                </a:cxn>
                <a:cxn ang="0">
                  <a:pos x="connsiteX3" y="connsiteY3"/>
                </a:cxn>
              </a:cxnLst>
              <a:rect l="l" t="t" r="r" b="b"/>
              <a:pathLst>
                <a:path w="470538" h="928862">
                  <a:moveTo>
                    <a:pt x="132520" y="928862"/>
                  </a:moveTo>
                  <a:lnTo>
                    <a:pt x="0" y="0"/>
                  </a:lnTo>
                  <a:lnTo>
                    <a:pt x="470538" y="843936"/>
                  </a:lnTo>
                  <a:lnTo>
                    <a:pt x="132520" y="928862"/>
                  </a:lnTo>
                  <a:close/>
                </a:path>
              </a:pathLst>
            </a:custGeom>
            <a:gradFill>
              <a:gsLst>
                <a:gs pos="24000">
                  <a:schemeClr val="bg2">
                    <a:lumMod val="64000"/>
                    <a:lumOff val="36000"/>
                  </a:schemeClr>
                </a:gs>
                <a:gs pos="100000">
                  <a:schemeClr val="tx2"/>
                </a:gs>
              </a:gsLst>
              <a:lin ang="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3" name="等腰三角形 8"/>
            <p:cNvSpPr/>
            <p:nvPr/>
          </p:nvSpPr>
          <p:spPr>
            <a:xfrm>
              <a:off x="3715061" y="1619128"/>
              <a:ext cx="894532" cy="1680539"/>
            </a:xfrm>
            <a:custGeom>
              <a:avLst/>
              <a:gdLst/>
              <a:ahLst/>
              <a:cxnLst/>
              <a:rect l="l" t="t" r="r" b="b"/>
              <a:pathLst>
                <a:path w="894532" h="1680539">
                  <a:moveTo>
                    <a:pt x="892418" y="0"/>
                  </a:moveTo>
                  <a:lnTo>
                    <a:pt x="894532" y="14045"/>
                  </a:lnTo>
                  <a:cubicBezTo>
                    <a:pt x="683384" y="377592"/>
                    <a:pt x="562167" y="806849"/>
                    <a:pt x="560747" y="1266455"/>
                  </a:cubicBezTo>
                  <a:lnTo>
                    <a:pt x="0" y="1680539"/>
                  </a:ln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14" name="组合 113"/>
          <p:cNvGrpSpPr/>
          <p:nvPr/>
        </p:nvGrpSpPr>
        <p:grpSpPr>
          <a:xfrm>
            <a:off x="1761607" y="2346004"/>
            <a:ext cx="2599100" cy="2311189"/>
            <a:chOff x="3677245" y="2531438"/>
            <a:chExt cx="2223935" cy="1977582"/>
          </a:xfrm>
        </p:grpSpPr>
        <p:sp>
          <p:nvSpPr>
            <p:cNvPr id="115" name="等腰三角形 8"/>
            <p:cNvSpPr/>
            <p:nvPr/>
          </p:nvSpPr>
          <p:spPr>
            <a:xfrm>
              <a:off x="3677245" y="2595039"/>
              <a:ext cx="1403247" cy="1909213"/>
            </a:xfrm>
            <a:custGeom>
              <a:avLst/>
              <a:gdLst>
                <a:gd name="connsiteX0" fmla="*/ 0 w 1059170"/>
                <a:gd name="connsiteY0" fmla="*/ 792088 h 792088"/>
                <a:gd name="connsiteX1" fmla="*/ 529585 w 1059170"/>
                <a:gd name="connsiteY1" fmla="*/ 0 h 792088"/>
                <a:gd name="connsiteX2" fmla="*/ 1059170 w 1059170"/>
                <a:gd name="connsiteY2" fmla="*/ 792088 h 792088"/>
                <a:gd name="connsiteX3" fmla="*/ 0 w 1059170"/>
                <a:gd name="connsiteY3" fmla="*/ 792088 h 792088"/>
                <a:gd name="connsiteX0" fmla="*/ 0 w 1818027"/>
                <a:gd name="connsiteY0" fmla="*/ 810941 h 810941"/>
                <a:gd name="connsiteX1" fmla="*/ 1288442 w 1818027"/>
                <a:gd name="connsiteY1" fmla="*/ 0 h 810941"/>
                <a:gd name="connsiteX2" fmla="*/ 1818027 w 1818027"/>
                <a:gd name="connsiteY2" fmla="*/ 792088 h 810941"/>
                <a:gd name="connsiteX3" fmla="*/ 0 w 1818027"/>
                <a:gd name="connsiteY3" fmla="*/ 810941 h 810941"/>
                <a:gd name="connsiteX0" fmla="*/ 0 w 1818027"/>
                <a:gd name="connsiteY0" fmla="*/ 730813 h 730813"/>
                <a:gd name="connsiteX1" fmla="*/ 383469 w 1818027"/>
                <a:gd name="connsiteY1" fmla="*/ 0 h 730813"/>
                <a:gd name="connsiteX2" fmla="*/ 1818027 w 1818027"/>
                <a:gd name="connsiteY2" fmla="*/ 711960 h 730813"/>
                <a:gd name="connsiteX3" fmla="*/ 0 w 1818027"/>
                <a:gd name="connsiteY3" fmla="*/ 730813 h 730813"/>
                <a:gd name="connsiteX0" fmla="*/ 0 w 1808600"/>
                <a:gd name="connsiteY0" fmla="*/ 730813 h 1060752"/>
                <a:gd name="connsiteX1" fmla="*/ 383469 w 1808600"/>
                <a:gd name="connsiteY1" fmla="*/ 0 h 1060752"/>
                <a:gd name="connsiteX2" fmla="*/ 1808600 w 1808600"/>
                <a:gd name="connsiteY2" fmla="*/ 1060752 h 1060752"/>
                <a:gd name="connsiteX3" fmla="*/ 0 w 1808600"/>
                <a:gd name="connsiteY3" fmla="*/ 730813 h 1060752"/>
                <a:gd name="connsiteX0" fmla="*/ 0 w 1808600"/>
                <a:gd name="connsiteY0" fmla="*/ 730813 h 1060752"/>
                <a:gd name="connsiteX1" fmla="*/ 397609 w 1808600"/>
                <a:gd name="connsiteY1" fmla="*/ 0 h 1060752"/>
                <a:gd name="connsiteX2" fmla="*/ 1808600 w 1808600"/>
                <a:gd name="connsiteY2" fmla="*/ 1060752 h 1060752"/>
                <a:gd name="connsiteX3" fmla="*/ 0 w 1808600"/>
                <a:gd name="connsiteY3" fmla="*/ 730813 h 1060752"/>
                <a:gd name="connsiteX0" fmla="*/ 0 w 1808600"/>
                <a:gd name="connsiteY0" fmla="*/ 730813 h 1060752"/>
                <a:gd name="connsiteX1" fmla="*/ 388182 w 1808600"/>
                <a:gd name="connsiteY1" fmla="*/ 0 h 1060752"/>
                <a:gd name="connsiteX2" fmla="*/ 1808600 w 1808600"/>
                <a:gd name="connsiteY2" fmla="*/ 1060752 h 1060752"/>
                <a:gd name="connsiteX3" fmla="*/ 0 w 1808600"/>
                <a:gd name="connsiteY3" fmla="*/ 730813 h 1060752"/>
                <a:gd name="connsiteX0" fmla="*/ 0 w 2690006"/>
                <a:gd name="connsiteY0" fmla="*/ 0 h 1107650"/>
                <a:gd name="connsiteX1" fmla="*/ 1269588 w 2690006"/>
                <a:gd name="connsiteY1" fmla="*/ 46898 h 1107650"/>
                <a:gd name="connsiteX2" fmla="*/ 2690006 w 2690006"/>
                <a:gd name="connsiteY2" fmla="*/ 1107650 h 1107650"/>
                <a:gd name="connsiteX3" fmla="*/ 0 w 2690006"/>
                <a:gd name="connsiteY3" fmla="*/ 0 h 1107650"/>
                <a:gd name="connsiteX0" fmla="*/ 0 w 2798414"/>
                <a:gd name="connsiteY0" fmla="*/ 0 h 1131217"/>
                <a:gd name="connsiteX1" fmla="*/ 1377996 w 2798414"/>
                <a:gd name="connsiteY1" fmla="*/ 70465 h 1131217"/>
                <a:gd name="connsiteX2" fmla="*/ 2798414 w 2798414"/>
                <a:gd name="connsiteY2" fmla="*/ 1131217 h 1131217"/>
                <a:gd name="connsiteX3" fmla="*/ 0 w 2798414"/>
                <a:gd name="connsiteY3" fmla="*/ 0 h 1131217"/>
                <a:gd name="connsiteX0" fmla="*/ 0 w 1417387"/>
                <a:gd name="connsiteY0" fmla="*/ 0 h 1065230"/>
                <a:gd name="connsiteX1" fmla="*/ 1377996 w 1417387"/>
                <a:gd name="connsiteY1" fmla="*/ 70465 h 1065230"/>
                <a:gd name="connsiteX2" fmla="*/ 1417387 w 1417387"/>
                <a:gd name="connsiteY2" fmla="*/ 1065230 h 1065230"/>
                <a:gd name="connsiteX3" fmla="*/ 0 w 1417387"/>
                <a:gd name="connsiteY3" fmla="*/ 0 h 1065230"/>
                <a:gd name="connsiteX0" fmla="*/ 0 w 2245262"/>
                <a:gd name="connsiteY0" fmla="*/ 0 h 1065230"/>
                <a:gd name="connsiteX1" fmla="*/ 2245262 w 2245262"/>
                <a:gd name="connsiteY1" fmla="*/ 456964 h 1065230"/>
                <a:gd name="connsiteX2" fmla="*/ 1417387 w 2245262"/>
                <a:gd name="connsiteY2" fmla="*/ 1065230 h 1065230"/>
                <a:gd name="connsiteX3" fmla="*/ 0 w 2245262"/>
                <a:gd name="connsiteY3" fmla="*/ 0 h 1065230"/>
                <a:gd name="connsiteX0" fmla="*/ 0 w 1495831"/>
                <a:gd name="connsiteY0" fmla="*/ 250047 h 1315277"/>
                <a:gd name="connsiteX1" fmla="*/ 1495831 w 1495831"/>
                <a:gd name="connsiteY1" fmla="*/ 0 h 1315277"/>
                <a:gd name="connsiteX2" fmla="*/ 1417387 w 1495831"/>
                <a:gd name="connsiteY2" fmla="*/ 1315277 h 1315277"/>
                <a:gd name="connsiteX3" fmla="*/ 0 w 1495831"/>
                <a:gd name="connsiteY3" fmla="*/ 250047 h 1315277"/>
                <a:gd name="connsiteX0" fmla="*/ 0 w 2235836"/>
                <a:gd name="connsiteY0" fmla="*/ 0 h 1065230"/>
                <a:gd name="connsiteX1" fmla="*/ 2235836 w 2235836"/>
                <a:gd name="connsiteY1" fmla="*/ 456964 h 1065230"/>
                <a:gd name="connsiteX2" fmla="*/ 1417387 w 2235836"/>
                <a:gd name="connsiteY2" fmla="*/ 1065230 h 1065230"/>
                <a:gd name="connsiteX3" fmla="*/ 0 w 2235836"/>
                <a:gd name="connsiteY3" fmla="*/ 0 h 1065230"/>
                <a:gd name="connsiteX0" fmla="*/ 0 w 2914566"/>
                <a:gd name="connsiteY0" fmla="*/ 0 h 1564850"/>
                <a:gd name="connsiteX1" fmla="*/ 2914566 w 2914566"/>
                <a:gd name="connsiteY1" fmla="*/ 956584 h 1564850"/>
                <a:gd name="connsiteX2" fmla="*/ 2096117 w 2914566"/>
                <a:gd name="connsiteY2" fmla="*/ 1564850 h 1564850"/>
                <a:gd name="connsiteX3" fmla="*/ 0 w 2914566"/>
                <a:gd name="connsiteY3" fmla="*/ 0 h 1564850"/>
                <a:gd name="connsiteX0" fmla="*/ 0 w 2914566"/>
                <a:gd name="connsiteY0" fmla="*/ 0 h 1131217"/>
                <a:gd name="connsiteX1" fmla="*/ 2914566 w 2914566"/>
                <a:gd name="connsiteY1" fmla="*/ 956584 h 1131217"/>
                <a:gd name="connsiteX2" fmla="*/ 1403247 w 2914566"/>
                <a:gd name="connsiteY2" fmla="*/ 1131217 h 1131217"/>
                <a:gd name="connsiteX3" fmla="*/ 0 w 2914566"/>
                <a:gd name="connsiteY3" fmla="*/ 0 h 1131217"/>
                <a:gd name="connsiteX0" fmla="*/ 0 w 1403247"/>
                <a:gd name="connsiteY0" fmla="*/ 773234 h 1904451"/>
                <a:gd name="connsiteX1" fmla="*/ 1081053 w 1403247"/>
                <a:gd name="connsiteY1" fmla="*/ 0 h 1904451"/>
                <a:gd name="connsiteX2" fmla="*/ 1403247 w 1403247"/>
                <a:gd name="connsiteY2" fmla="*/ 1904451 h 1904451"/>
                <a:gd name="connsiteX3" fmla="*/ 0 w 1403247"/>
                <a:gd name="connsiteY3" fmla="*/ 773234 h 1904451"/>
                <a:gd name="connsiteX0" fmla="*/ 0 w 1408010"/>
                <a:gd name="connsiteY0" fmla="*/ 773234 h 1916357"/>
                <a:gd name="connsiteX1" fmla="*/ 1081053 w 1408010"/>
                <a:gd name="connsiteY1" fmla="*/ 0 h 1916357"/>
                <a:gd name="connsiteX2" fmla="*/ 1408010 w 1408010"/>
                <a:gd name="connsiteY2" fmla="*/ 1916357 h 1916357"/>
                <a:gd name="connsiteX3" fmla="*/ 0 w 1408010"/>
                <a:gd name="connsiteY3" fmla="*/ 773234 h 1916357"/>
                <a:gd name="connsiteX0" fmla="*/ 0 w 1403247"/>
                <a:gd name="connsiteY0" fmla="*/ 773234 h 1909213"/>
                <a:gd name="connsiteX1" fmla="*/ 1081053 w 1403247"/>
                <a:gd name="connsiteY1" fmla="*/ 0 h 1909213"/>
                <a:gd name="connsiteX2" fmla="*/ 1403247 w 1403247"/>
                <a:gd name="connsiteY2" fmla="*/ 1909213 h 1909213"/>
                <a:gd name="connsiteX3" fmla="*/ 0 w 1403247"/>
                <a:gd name="connsiteY3" fmla="*/ 773234 h 1909213"/>
              </a:gdLst>
              <a:ahLst/>
              <a:cxnLst>
                <a:cxn ang="0">
                  <a:pos x="connsiteX0" y="connsiteY0"/>
                </a:cxn>
                <a:cxn ang="0">
                  <a:pos x="connsiteX1" y="connsiteY1"/>
                </a:cxn>
                <a:cxn ang="0">
                  <a:pos x="connsiteX2" y="connsiteY2"/>
                </a:cxn>
                <a:cxn ang="0">
                  <a:pos x="connsiteX3" y="connsiteY3"/>
                </a:cxn>
              </a:cxnLst>
              <a:rect l="l" t="t" r="r" b="b"/>
              <a:pathLst>
                <a:path w="1403247" h="1909213">
                  <a:moveTo>
                    <a:pt x="0" y="773234"/>
                  </a:moveTo>
                  <a:lnTo>
                    <a:pt x="1081053" y="0"/>
                  </a:lnTo>
                  <a:lnTo>
                    <a:pt x="1403247" y="1909213"/>
                  </a:lnTo>
                  <a:lnTo>
                    <a:pt x="0" y="773234"/>
                  </a:lnTo>
                  <a:close/>
                </a:path>
              </a:pathLst>
            </a:custGeom>
            <a:gradFill>
              <a:gsLst>
                <a:gs pos="28000">
                  <a:schemeClr val="accent2"/>
                </a:gs>
                <a:gs pos="87000">
                  <a:schemeClr val="accent1"/>
                </a:gs>
              </a:gsLst>
              <a:lin ang="18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6" name="等腰三角形 8"/>
            <p:cNvSpPr/>
            <p:nvPr/>
          </p:nvSpPr>
          <p:spPr>
            <a:xfrm>
              <a:off x="4755220" y="2531438"/>
              <a:ext cx="1145960" cy="1977582"/>
            </a:xfrm>
            <a:custGeom>
              <a:avLst/>
              <a:gdLst>
                <a:gd name="connsiteX0" fmla="*/ 0 w 1059170"/>
                <a:gd name="connsiteY0" fmla="*/ 792088 h 792088"/>
                <a:gd name="connsiteX1" fmla="*/ 529585 w 1059170"/>
                <a:gd name="connsiteY1" fmla="*/ 0 h 792088"/>
                <a:gd name="connsiteX2" fmla="*/ 1059170 w 1059170"/>
                <a:gd name="connsiteY2" fmla="*/ 792088 h 792088"/>
                <a:gd name="connsiteX3" fmla="*/ 0 w 1059170"/>
                <a:gd name="connsiteY3" fmla="*/ 792088 h 792088"/>
                <a:gd name="connsiteX0" fmla="*/ 0 w 1818027"/>
                <a:gd name="connsiteY0" fmla="*/ 810941 h 810941"/>
                <a:gd name="connsiteX1" fmla="*/ 1288442 w 1818027"/>
                <a:gd name="connsiteY1" fmla="*/ 0 h 810941"/>
                <a:gd name="connsiteX2" fmla="*/ 1818027 w 1818027"/>
                <a:gd name="connsiteY2" fmla="*/ 792088 h 810941"/>
                <a:gd name="connsiteX3" fmla="*/ 0 w 1818027"/>
                <a:gd name="connsiteY3" fmla="*/ 810941 h 810941"/>
                <a:gd name="connsiteX0" fmla="*/ 0 w 1818027"/>
                <a:gd name="connsiteY0" fmla="*/ 730813 h 730813"/>
                <a:gd name="connsiteX1" fmla="*/ 383469 w 1818027"/>
                <a:gd name="connsiteY1" fmla="*/ 0 h 730813"/>
                <a:gd name="connsiteX2" fmla="*/ 1818027 w 1818027"/>
                <a:gd name="connsiteY2" fmla="*/ 711960 h 730813"/>
                <a:gd name="connsiteX3" fmla="*/ 0 w 1818027"/>
                <a:gd name="connsiteY3" fmla="*/ 730813 h 730813"/>
                <a:gd name="connsiteX0" fmla="*/ 0 w 1808600"/>
                <a:gd name="connsiteY0" fmla="*/ 730813 h 1060752"/>
                <a:gd name="connsiteX1" fmla="*/ 383469 w 1808600"/>
                <a:gd name="connsiteY1" fmla="*/ 0 h 1060752"/>
                <a:gd name="connsiteX2" fmla="*/ 1808600 w 1808600"/>
                <a:gd name="connsiteY2" fmla="*/ 1060752 h 1060752"/>
                <a:gd name="connsiteX3" fmla="*/ 0 w 1808600"/>
                <a:gd name="connsiteY3" fmla="*/ 730813 h 1060752"/>
                <a:gd name="connsiteX0" fmla="*/ 0 w 1808600"/>
                <a:gd name="connsiteY0" fmla="*/ 730813 h 1060752"/>
                <a:gd name="connsiteX1" fmla="*/ 397609 w 1808600"/>
                <a:gd name="connsiteY1" fmla="*/ 0 h 1060752"/>
                <a:gd name="connsiteX2" fmla="*/ 1808600 w 1808600"/>
                <a:gd name="connsiteY2" fmla="*/ 1060752 h 1060752"/>
                <a:gd name="connsiteX3" fmla="*/ 0 w 1808600"/>
                <a:gd name="connsiteY3" fmla="*/ 730813 h 1060752"/>
                <a:gd name="connsiteX0" fmla="*/ 0 w 1808600"/>
                <a:gd name="connsiteY0" fmla="*/ 730813 h 1060752"/>
                <a:gd name="connsiteX1" fmla="*/ 388182 w 1808600"/>
                <a:gd name="connsiteY1" fmla="*/ 0 h 1060752"/>
                <a:gd name="connsiteX2" fmla="*/ 1808600 w 1808600"/>
                <a:gd name="connsiteY2" fmla="*/ 1060752 h 1060752"/>
                <a:gd name="connsiteX3" fmla="*/ 0 w 1808600"/>
                <a:gd name="connsiteY3" fmla="*/ 730813 h 1060752"/>
                <a:gd name="connsiteX0" fmla="*/ 0 w 2690006"/>
                <a:gd name="connsiteY0" fmla="*/ 0 h 1107650"/>
                <a:gd name="connsiteX1" fmla="*/ 1269588 w 2690006"/>
                <a:gd name="connsiteY1" fmla="*/ 46898 h 1107650"/>
                <a:gd name="connsiteX2" fmla="*/ 2690006 w 2690006"/>
                <a:gd name="connsiteY2" fmla="*/ 1107650 h 1107650"/>
                <a:gd name="connsiteX3" fmla="*/ 0 w 2690006"/>
                <a:gd name="connsiteY3" fmla="*/ 0 h 1107650"/>
                <a:gd name="connsiteX0" fmla="*/ 0 w 2798414"/>
                <a:gd name="connsiteY0" fmla="*/ 0 h 1131217"/>
                <a:gd name="connsiteX1" fmla="*/ 1377996 w 2798414"/>
                <a:gd name="connsiteY1" fmla="*/ 70465 h 1131217"/>
                <a:gd name="connsiteX2" fmla="*/ 2798414 w 2798414"/>
                <a:gd name="connsiteY2" fmla="*/ 1131217 h 1131217"/>
                <a:gd name="connsiteX3" fmla="*/ 0 w 2798414"/>
                <a:gd name="connsiteY3" fmla="*/ 0 h 1131217"/>
                <a:gd name="connsiteX0" fmla="*/ 0 w 1417387"/>
                <a:gd name="connsiteY0" fmla="*/ 0 h 1065230"/>
                <a:gd name="connsiteX1" fmla="*/ 1377996 w 1417387"/>
                <a:gd name="connsiteY1" fmla="*/ 70465 h 1065230"/>
                <a:gd name="connsiteX2" fmla="*/ 1417387 w 1417387"/>
                <a:gd name="connsiteY2" fmla="*/ 1065230 h 1065230"/>
                <a:gd name="connsiteX3" fmla="*/ 0 w 1417387"/>
                <a:gd name="connsiteY3" fmla="*/ 0 h 1065230"/>
                <a:gd name="connsiteX0" fmla="*/ 0 w 2245262"/>
                <a:gd name="connsiteY0" fmla="*/ 0 h 1065230"/>
                <a:gd name="connsiteX1" fmla="*/ 2245262 w 2245262"/>
                <a:gd name="connsiteY1" fmla="*/ 456964 h 1065230"/>
                <a:gd name="connsiteX2" fmla="*/ 1417387 w 2245262"/>
                <a:gd name="connsiteY2" fmla="*/ 1065230 h 1065230"/>
                <a:gd name="connsiteX3" fmla="*/ 0 w 2245262"/>
                <a:gd name="connsiteY3" fmla="*/ 0 h 1065230"/>
                <a:gd name="connsiteX0" fmla="*/ 0 w 1495831"/>
                <a:gd name="connsiteY0" fmla="*/ 250047 h 1315277"/>
                <a:gd name="connsiteX1" fmla="*/ 1495831 w 1495831"/>
                <a:gd name="connsiteY1" fmla="*/ 0 h 1315277"/>
                <a:gd name="connsiteX2" fmla="*/ 1417387 w 1495831"/>
                <a:gd name="connsiteY2" fmla="*/ 1315277 h 1315277"/>
                <a:gd name="connsiteX3" fmla="*/ 0 w 1495831"/>
                <a:gd name="connsiteY3" fmla="*/ 250047 h 1315277"/>
                <a:gd name="connsiteX0" fmla="*/ 0 w 2235836"/>
                <a:gd name="connsiteY0" fmla="*/ 0 h 1065230"/>
                <a:gd name="connsiteX1" fmla="*/ 2235836 w 2235836"/>
                <a:gd name="connsiteY1" fmla="*/ 456964 h 1065230"/>
                <a:gd name="connsiteX2" fmla="*/ 1417387 w 2235836"/>
                <a:gd name="connsiteY2" fmla="*/ 1065230 h 1065230"/>
                <a:gd name="connsiteX3" fmla="*/ 0 w 2235836"/>
                <a:gd name="connsiteY3" fmla="*/ 0 h 1065230"/>
                <a:gd name="connsiteX0" fmla="*/ 0 w 2914566"/>
                <a:gd name="connsiteY0" fmla="*/ 0 h 1564850"/>
                <a:gd name="connsiteX1" fmla="*/ 2914566 w 2914566"/>
                <a:gd name="connsiteY1" fmla="*/ 956584 h 1564850"/>
                <a:gd name="connsiteX2" fmla="*/ 2096117 w 2914566"/>
                <a:gd name="connsiteY2" fmla="*/ 1564850 h 1564850"/>
                <a:gd name="connsiteX3" fmla="*/ 0 w 2914566"/>
                <a:gd name="connsiteY3" fmla="*/ 0 h 1564850"/>
                <a:gd name="connsiteX0" fmla="*/ 0 w 2914566"/>
                <a:gd name="connsiteY0" fmla="*/ 0 h 1131217"/>
                <a:gd name="connsiteX1" fmla="*/ 2914566 w 2914566"/>
                <a:gd name="connsiteY1" fmla="*/ 956584 h 1131217"/>
                <a:gd name="connsiteX2" fmla="*/ 1403247 w 2914566"/>
                <a:gd name="connsiteY2" fmla="*/ 1131217 h 1131217"/>
                <a:gd name="connsiteX3" fmla="*/ 0 w 2914566"/>
                <a:gd name="connsiteY3" fmla="*/ 0 h 1131217"/>
                <a:gd name="connsiteX0" fmla="*/ 0 w 1403247"/>
                <a:gd name="connsiteY0" fmla="*/ 773234 h 1904451"/>
                <a:gd name="connsiteX1" fmla="*/ 1081053 w 1403247"/>
                <a:gd name="connsiteY1" fmla="*/ 0 h 1904451"/>
                <a:gd name="connsiteX2" fmla="*/ 1403247 w 1403247"/>
                <a:gd name="connsiteY2" fmla="*/ 1904451 h 1904451"/>
                <a:gd name="connsiteX3" fmla="*/ 0 w 1403247"/>
                <a:gd name="connsiteY3" fmla="*/ 773234 h 1904451"/>
                <a:gd name="connsiteX0" fmla="*/ 0 w 1733185"/>
                <a:gd name="connsiteY0" fmla="*/ 0 h 1932495"/>
                <a:gd name="connsiteX1" fmla="*/ 1410991 w 1733185"/>
                <a:gd name="connsiteY1" fmla="*/ 28044 h 1932495"/>
                <a:gd name="connsiteX2" fmla="*/ 1733185 w 1733185"/>
                <a:gd name="connsiteY2" fmla="*/ 1932495 h 1932495"/>
                <a:gd name="connsiteX3" fmla="*/ 0 w 1733185"/>
                <a:gd name="connsiteY3" fmla="*/ 0 h 1932495"/>
                <a:gd name="connsiteX0" fmla="*/ 0 w 1410991"/>
                <a:gd name="connsiteY0" fmla="*/ 0 h 1908928"/>
                <a:gd name="connsiteX1" fmla="*/ 1410991 w 1410991"/>
                <a:gd name="connsiteY1" fmla="*/ 28044 h 1908928"/>
                <a:gd name="connsiteX2" fmla="*/ 319164 w 1410991"/>
                <a:gd name="connsiteY2" fmla="*/ 1908928 h 1908928"/>
                <a:gd name="connsiteX3" fmla="*/ 0 w 1410991"/>
                <a:gd name="connsiteY3" fmla="*/ 0 h 1908928"/>
                <a:gd name="connsiteX0" fmla="*/ 0 w 355189"/>
                <a:gd name="connsiteY0" fmla="*/ 61510 h 1970438"/>
                <a:gd name="connsiteX1" fmla="*/ 355189 w 355189"/>
                <a:gd name="connsiteY1" fmla="*/ 0 h 1970438"/>
                <a:gd name="connsiteX2" fmla="*/ 319164 w 355189"/>
                <a:gd name="connsiteY2" fmla="*/ 1970438 h 1970438"/>
                <a:gd name="connsiteX3" fmla="*/ 0 w 355189"/>
                <a:gd name="connsiteY3" fmla="*/ 61510 h 1970438"/>
                <a:gd name="connsiteX0" fmla="*/ 0 w 355189"/>
                <a:gd name="connsiteY0" fmla="*/ 61510 h 1970438"/>
                <a:gd name="connsiteX1" fmla="*/ 355189 w 355189"/>
                <a:gd name="connsiteY1" fmla="*/ 0 h 1970438"/>
                <a:gd name="connsiteX2" fmla="*/ 339920 w 355189"/>
                <a:gd name="connsiteY2" fmla="*/ 857498 h 1970438"/>
                <a:gd name="connsiteX3" fmla="*/ 319164 w 355189"/>
                <a:gd name="connsiteY3" fmla="*/ 1970438 h 1970438"/>
                <a:gd name="connsiteX4" fmla="*/ 0 w 355189"/>
                <a:gd name="connsiteY4" fmla="*/ 61510 h 1970438"/>
                <a:gd name="connsiteX0" fmla="*/ 0 w 1141198"/>
                <a:gd name="connsiteY0" fmla="*/ 61510 h 1970438"/>
                <a:gd name="connsiteX1" fmla="*/ 355189 w 1141198"/>
                <a:gd name="connsiteY1" fmla="*/ 0 h 1970438"/>
                <a:gd name="connsiteX2" fmla="*/ 1141198 w 1141198"/>
                <a:gd name="connsiteY2" fmla="*/ 1380686 h 1970438"/>
                <a:gd name="connsiteX3" fmla="*/ 319164 w 1141198"/>
                <a:gd name="connsiteY3" fmla="*/ 1970438 h 1970438"/>
                <a:gd name="connsiteX4" fmla="*/ 0 w 1141198"/>
                <a:gd name="connsiteY4" fmla="*/ 61510 h 1970438"/>
                <a:gd name="connsiteX0" fmla="*/ 0 w 1145960"/>
                <a:gd name="connsiteY0" fmla="*/ 66273 h 1970438"/>
                <a:gd name="connsiteX1" fmla="*/ 359951 w 1145960"/>
                <a:gd name="connsiteY1" fmla="*/ 0 h 1970438"/>
                <a:gd name="connsiteX2" fmla="*/ 1145960 w 1145960"/>
                <a:gd name="connsiteY2" fmla="*/ 1380686 h 1970438"/>
                <a:gd name="connsiteX3" fmla="*/ 323926 w 1145960"/>
                <a:gd name="connsiteY3" fmla="*/ 1970438 h 1970438"/>
                <a:gd name="connsiteX4" fmla="*/ 0 w 1145960"/>
                <a:gd name="connsiteY4" fmla="*/ 66273 h 1970438"/>
                <a:gd name="connsiteX0" fmla="*/ 0 w 1145960"/>
                <a:gd name="connsiteY0" fmla="*/ 66273 h 1977582"/>
                <a:gd name="connsiteX1" fmla="*/ 359951 w 1145960"/>
                <a:gd name="connsiteY1" fmla="*/ 0 h 1977582"/>
                <a:gd name="connsiteX2" fmla="*/ 1145960 w 1145960"/>
                <a:gd name="connsiteY2" fmla="*/ 1380686 h 1977582"/>
                <a:gd name="connsiteX3" fmla="*/ 319163 w 1145960"/>
                <a:gd name="connsiteY3" fmla="*/ 1977582 h 1977582"/>
                <a:gd name="connsiteX4" fmla="*/ 0 w 1145960"/>
                <a:gd name="connsiteY4" fmla="*/ 66273 h 1977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5960" h="1977582">
                  <a:moveTo>
                    <a:pt x="0" y="66273"/>
                  </a:moveTo>
                  <a:lnTo>
                    <a:pt x="359951" y="0"/>
                  </a:lnTo>
                  <a:lnTo>
                    <a:pt x="1145960" y="1380686"/>
                  </a:lnTo>
                  <a:lnTo>
                    <a:pt x="319163" y="1977582"/>
                  </a:lnTo>
                  <a:lnTo>
                    <a:pt x="0" y="66273"/>
                  </a:lnTo>
                  <a:close/>
                </a:path>
              </a:pathLst>
            </a:custGeom>
            <a:gradFill>
              <a:gsLst>
                <a:gs pos="24000">
                  <a:schemeClr val="accent2">
                    <a:lumMod val="79000"/>
                    <a:lumOff val="21000"/>
                  </a:schemeClr>
                </a:gs>
                <a:gs pos="100000">
                  <a:schemeClr val="accent1"/>
                </a:gs>
              </a:gsLst>
              <a:lin ang="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17" name="等腰三角形 8"/>
            <p:cNvSpPr/>
            <p:nvPr/>
          </p:nvSpPr>
          <p:spPr>
            <a:xfrm>
              <a:off x="3677245" y="2944048"/>
              <a:ext cx="871650" cy="1131333"/>
            </a:xfrm>
            <a:custGeom>
              <a:avLst/>
              <a:gdLst/>
              <a:ahLst/>
              <a:cxnLst/>
              <a:rect l="l" t="t" r="r" b="b"/>
              <a:pathLst>
                <a:path w="871650" h="1131333">
                  <a:moveTo>
                    <a:pt x="595170" y="0"/>
                  </a:moveTo>
                  <a:cubicBezTo>
                    <a:pt x="598850" y="410002"/>
                    <a:pt x="698783" y="795320"/>
                    <a:pt x="871650" y="1131333"/>
                  </a:cubicBezTo>
                  <a:lnTo>
                    <a:pt x="0" y="425701"/>
                  </a:ln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18" name="矩形 117"/>
          <p:cNvSpPr/>
          <p:nvPr/>
        </p:nvSpPr>
        <p:spPr>
          <a:xfrm rot="19389487">
            <a:off x="2009830" y="2336884"/>
            <a:ext cx="1232269" cy="282834"/>
          </a:xfrm>
          <a:prstGeom prst="rect">
            <a:avLst/>
          </a:prstGeom>
        </p:spPr>
        <p:txBody>
          <a:bodyPr wrap="square">
            <a:spAutoFit/>
          </a:bodyPr>
          <a:lstStyle/>
          <a:p>
            <a:pPr algn="just">
              <a:lnSpc>
                <a:spcPts val="1600"/>
              </a:lnSpc>
            </a:pPr>
            <a:r>
              <a:rPr lang="zh-CN" altLang="en-US" sz="1200" b="1" dirty="0">
                <a:solidFill>
                  <a:prstClr val="black"/>
                </a:solidFill>
                <a:latin typeface="微软雅黑" pitchFamily="34" charset="-122"/>
                <a:ea typeface="微软雅黑" pitchFamily="34" charset="-122"/>
              </a:rPr>
              <a:t>大学四年级</a:t>
            </a:r>
            <a:endParaRPr lang="en-US" altLang="zh-CN" sz="1200" b="1" dirty="0">
              <a:solidFill>
                <a:prstClr val="black"/>
              </a:solidFill>
              <a:latin typeface="微软雅黑" pitchFamily="34" charset="-122"/>
              <a:ea typeface="微软雅黑" pitchFamily="34" charset="-122"/>
            </a:endParaRPr>
          </a:p>
        </p:txBody>
      </p:sp>
      <p:sp>
        <p:nvSpPr>
          <p:cNvPr id="119" name="矩形 118"/>
          <p:cNvSpPr/>
          <p:nvPr/>
        </p:nvSpPr>
        <p:spPr>
          <a:xfrm rot="2367480">
            <a:off x="1905103" y="3646241"/>
            <a:ext cx="1443398" cy="282834"/>
          </a:xfrm>
          <a:prstGeom prst="rect">
            <a:avLst/>
          </a:prstGeom>
        </p:spPr>
        <p:txBody>
          <a:bodyPr wrap="square">
            <a:spAutoFit/>
          </a:bodyPr>
          <a:lstStyle/>
          <a:p>
            <a:pPr algn="just">
              <a:lnSpc>
                <a:spcPts val="1600"/>
              </a:lnSpc>
            </a:pPr>
            <a:r>
              <a:rPr lang="zh-CN" altLang="en-US" sz="1200" b="1" dirty="0">
                <a:solidFill>
                  <a:prstClr val="black"/>
                </a:solidFill>
                <a:latin typeface="微软雅黑" pitchFamily="34" charset="-122"/>
                <a:ea typeface="微软雅黑" pitchFamily="34" charset="-122"/>
              </a:rPr>
              <a:t>大学二、三年级</a:t>
            </a:r>
            <a:endParaRPr lang="en-US" altLang="zh-CN" sz="1200" b="1" dirty="0">
              <a:solidFill>
                <a:prstClr val="black"/>
              </a:solidFill>
              <a:latin typeface="微软雅黑" pitchFamily="34" charset="-122"/>
              <a:ea typeface="微软雅黑" pitchFamily="34" charset="-122"/>
            </a:endParaRPr>
          </a:p>
        </p:txBody>
      </p:sp>
      <p:sp>
        <p:nvSpPr>
          <p:cNvPr id="120" name="矩形 119"/>
          <p:cNvSpPr/>
          <p:nvPr/>
        </p:nvSpPr>
        <p:spPr>
          <a:xfrm rot="611594">
            <a:off x="1596237" y="4139122"/>
            <a:ext cx="1232269" cy="282834"/>
          </a:xfrm>
          <a:prstGeom prst="rect">
            <a:avLst/>
          </a:prstGeom>
        </p:spPr>
        <p:txBody>
          <a:bodyPr wrap="square">
            <a:spAutoFit/>
          </a:bodyPr>
          <a:lstStyle/>
          <a:p>
            <a:pPr algn="just">
              <a:lnSpc>
                <a:spcPts val="1600"/>
              </a:lnSpc>
            </a:pPr>
            <a:r>
              <a:rPr lang="zh-CN" altLang="en-US" sz="1200" b="1" dirty="0">
                <a:solidFill>
                  <a:prstClr val="black"/>
                </a:solidFill>
                <a:latin typeface="微软雅黑" pitchFamily="34" charset="-122"/>
                <a:ea typeface="微软雅黑" pitchFamily="34" charset="-122"/>
              </a:rPr>
              <a:t>大学一年级</a:t>
            </a:r>
            <a:endParaRPr lang="en-US" altLang="zh-CN" sz="1200" b="1" dirty="0">
              <a:solidFill>
                <a:prstClr val="black"/>
              </a:solidFill>
              <a:latin typeface="微软雅黑" pitchFamily="34" charset="-122"/>
              <a:ea typeface="微软雅黑" pitchFamily="34" charset="-122"/>
            </a:endParaRPr>
          </a:p>
        </p:txBody>
      </p:sp>
      <p:cxnSp>
        <p:nvCxnSpPr>
          <p:cNvPr id="121" name="直接连接符 120"/>
          <p:cNvCxnSpPr>
            <a:cxnSpLocks/>
          </p:cNvCxnSpPr>
          <p:nvPr/>
        </p:nvCxnSpPr>
        <p:spPr>
          <a:xfrm>
            <a:off x="899592" y="1822572"/>
            <a:ext cx="1825790"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22" name="Text Box 11"/>
          <p:cNvSpPr txBox="1">
            <a:spLocks noChangeArrowheads="1"/>
          </p:cNvSpPr>
          <p:nvPr/>
        </p:nvSpPr>
        <p:spPr bwMode="auto">
          <a:xfrm>
            <a:off x="5031834" y="1241180"/>
            <a:ext cx="3642528" cy="311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lnSpc>
                <a:spcPts val="3000"/>
              </a:lnSpc>
            </a:pPr>
            <a:r>
              <a:rPr lang="en-US" altLang="zh-CN" dirty="0"/>
              <a:t>         </a:t>
            </a:r>
            <a:r>
              <a:rPr lang="zh-CN" altLang="zh-CN" sz="1400" dirty="0"/>
              <a:t>大学生成长规律中最典型的特征就是具有</a:t>
            </a:r>
            <a:r>
              <a:rPr lang="zh-CN" altLang="zh-CN" sz="1400" b="1" dirty="0">
                <a:solidFill>
                  <a:srgbClr val="FF0000"/>
                </a:solidFill>
              </a:rPr>
              <a:t>阶段性</a:t>
            </a:r>
            <a:r>
              <a:rPr lang="zh-CN" altLang="zh-CN" sz="1400" dirty="0"/>
              <a:t>，也就是说在不同的阶段遇到的问题不同</a:t>
            </a:r>
            <a:r>
              <a:rPr lang="zh-CN" altLang="en-US" sz="1400" dirty="0"/>
              <a:t>、</a:t>
            </a:r>
            <a:r>
              <a:rPr lang="zh-CN" altLang="zh-CN" sz="1400" dirty="0"/>
              <a:t>需求</a:t>
            </a:r>
            <a:r>
              <a:rPr lang="zh-CN" altLang="en-US" sz="1400" dirty="0"/>
              <a:t>不同</a:t>
            </a:r>
            <a:r>
              <a:rPr lang="zh-CN" altLang="zh-CN" sz="1400" dirty="0"/>
              <a:t>，如一年级是适应需求，二年级、三年级学业规划需求、也是价值观成熟的重要阶段，四年级是求职、升学需求。因此思想政治工作要了解不同阶段学生的特征，才能有的放矢，结合和贴近学生需求，提高思想政治教育的实效性。</a:t>
            </a:r>
            <a:endParaRPr lang="zh-CN" altLang="en-US" sz="1400" b="1" dirty="0">
              <a:solidFill>
                <a:prstClr val="black"/>
              </a:solidFill>
              <a:latin typeface="微软雅黑" pitchFamily="34" charset="-122"/>
              <a:ea typeface="微软雅黑" pitchFamily="34" charset="-122"/>
            </a:endParaRPr>
          </a:p>
        </p:txBody>
      </p:sp>
      <p:cxnSp>
        <p:nvCxnSpPr>
          <p:cNvPr id="124" name="直接连接符 123"/>
          <p:cNvCxnSpPr>
            <a:cxnSpLocks/>
          </p:cNvCxnSpPr>
          <p:nvPr/>
        </p:nvCxnSpPr>
        <p:spPr>
          <a:xfrm>
            <a:off x="641570" y="3795886"/>
            <a:ext cx="1120037"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7" name="直接连接符 126"/>
          <p:cNvCxnSpPr>
            <a:cxnSpLocks/>
          </p:cNvCxnSpPr>
          <p:nvPr/>
        </p:nvCxnSpPr>
        <p:spPr>
          <a:xfrm>
            <a:off x="3290969" y="2524398"/>
            <a:ext cx="1569063"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29" name="Text Box 11"/>
          <p:cNvSpPr txBox="1">
            <a:spLocks noChangeArrowheads="1"/>
          </p:cNvSpPr>
          <p:nvPr/>
        </p:nvSpPr>
        <p:spPr bwMode="auto">
          <a:xfrm>
            <a:off x="909795" y="1543893"/>
            <a:ext cx="22940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r>
              <a:rPr lang="zh-CN" altLang="en-US" sz="1400" b="1" dirty="0">
                <a:solidFill>
                  <a:prstClr val="black"/>
                </a:solidFill>
                <a:latin typeface="微软雅黑" pitchFamily="34" charset="-122"/>
                <a:ea typeface="微软雅黑" pitchFamily="34" charset="-122"/>
              </a:rPr>
              <a:t>求职、升学需求</a:t>
            </a:r>
          </a:p>
        </p:txBody>
      </p:sp>
      <p:sp>
        <p:nvSpPr>
          <p:cNvPr id="95" name="TextBox 2">
            <a:extLst>
              <a:ext uri="{FF2B5EF4-FFF2-40B4-BE49-F238E27FC236}">
                <a16:creationId xmlns:a16="http://schemas.microsoft.com/office/drawing/2014/main" id="{408CB3FC-36CC-410B-9524-4D017EB54BCB}"/>
              </a:ext>
            </a:extLst>
          </p:cNvPr>
          <p:cNvSpPr txBox="1"/>
          <p:nvPr/>
        </p:nvSpPr>
        <p:spPr>
          <a:xfrm>
            <a:off x="683568" y="339502"/>
            <a:ext cx="5616624" cy="499624"/>
          </a:xfrm>
          <a:prstGeom prst="rect">
            <a:avLst/>
          </a:prstGeom>
          <a:noFill/>
          <a:effectLst/>
        </p:spPr>
        <p:txBody>
          <a:bodyPr wrap="square" rtlCol="0">
            <a:spAutoFit/>
          </a:bodyPr>
          <a:lstStyle/>
          <a:p>
            <a:pPr>
              <a:lnSpc>
                <a:spcPct val="150000"/>
              </a:lnSpc>
            </a:pPr>
            <a:r>
              <a:rPr lang="en-US" altLang="zh-CN" sz="2000" b="1" dirty="0">
                <a:solidFill>
                  <a:prstClr val="black">
                    <a:lumMod val="65000"/>
                    <a:lumOff val="35000"/>
                  </a:prstClr>
                </a:solidFill>
                <a:latin typeface="微软雅黑" pitchFamily="34" charset="-122"/>
                <a:ea typeface="微软雅黑" pitchFamily="34" charset="-122"/>
              </a:rPr>
              <a:t>1</a:t>
            </a:r>
            <a:r>
              <a:rPr lang="zh-CN" altLang="en-US" sz="2000" b="1" dirty="0">
                <a:solidFill>
                  <a:prstClr val="black">
                    <a:lumMod val="65000"/>
                    <a:lumOff val="35000"/>
                  </a:prstClr>
                </a:solidFill>
                <a:latin typeface="微软雅黑" pitchFamily="34" charset="-122"/>
                <a:ea typeface="微软雅黑" pitchFamily="34" charset="-122"/>
              </a:rPr>
              <a:t>、</a:t>
            </a:r>
            <a:r>
              <a:rPr lang="zh-CN" altLang="en-US" sz="2000" b="1" dirty="0">
                <a:solidFill>
                  <a:srgbClr val="FF0000"/>
                </a:solidFill>
                <a:latin typeface="微软雅黑" pitchFamily="34" charset="-122"/>
                <a:ea typeface="微软雅黑" pitchFamily="34" charset="-122"/>
              </a:rPr>
              <a:t>遵循学生成长规律</a:t>
            </a:r>
            <a:r>
              <a:rPr lang="zh-CN" altLang="en-US" sz="2000" b="1" dirty="0">
                <a:solidFill>
                  <a:prstClr val="black">
                    <a:lumMod val="65000"/>
                    <a:lumOff val="35000"/>
                  </a:prstClr>
                </a:solidFill>
                <a:latin typeface="微软雅黑" pitchFamily="34" charset="-122"/>
                <a:ea typeface="微软雅黑" pitchFamily="34" charset="-122"/>
              </a:rPr>
              <a:t>，提高思政活动的吸引力</a:t>
            </a:r>
          </a:p>
        </p:txBody>
      </p:sp>
      <p:sp>
        <p:nvSpPr>
          <p:cNvPr id="102" name="Text Box 11">
            <a:extLst>
              <a:ext uri="{FF2B5EF4-FFF2-40B4-BE49-F238E27FC236}">
                <a16:creationId xmlns:a16="http://schemas.microsoft.com/office/drawing/2014/main" id="{C40F6D93-0400-4859-A821-8123DE7142FF}"/>
              </a:ext>
            </a:extLst>
          </p:cNvPr>
          <p:cNvSpPr txBox="1">
            <a:spLocks noChangeArrowheads="1"/>
          </p:cNvSpPr>
          <p:nvPr/>
        </p:nvSpPr>
        <p:spPr bwMode="auto">
          <a:xfrm>
            <a:off x="611560" y="3507854"/>
            <a:ext cx="1483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r>
              <a:rPr lang="zh-CN" altLang="en-US" sz="1400" b="1" dirty="0">
                <a:solidFill>
                  <a:prstClr val="black"/>
                </a:solidFill>
                <a:latin typeface="微软雅黑" pitchFamily="34" charset="-122"/>
                <a:ea typeface="微软雅黑" pitchFamily="34" charset="-122"/>
              </a:rPr>
              <a:t>适应需求</a:t>
            </a:r>
          </a:p>
        </p:txBody>
      </p:sp>
      <p:sp>
        <p:nvSpPr>
          <p:cNvPr id="105" name="Text Box 11">
            <a:extLst>
              <a:ext uri="{FF2B5EF4-FFF2-40B4-BE49-F238E27FC236}">
                <a16:creationId xmlns:a16="http://schemas.microsoft.com/office/drawing/2014/main" id="{036728C3-8483-4556-B43A-CDEA2801D14E}"/>
              </a:ext>
            </a:extLst>
          </p:cNvPr>
          <p:cNvSpPr txBox="1">
            <a:spLocks noChangeArrowheads="1"/>
          </p:cNvSpPr>
          <p:nvPr/>
        </p:nvSpPr>
        <p:spPr bwMode="auto">
          <a:xfrm>
            <a:off x="3563888" y="2263973"/>
            <a:ext cx="13832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r>
              <a:rPr lang="zh-CN" altLang="en-US" sz="1400" b="1" dirty="0">
                <a:solidFill>
                  <a:prstClr val="black"/>
                </a:solidFill>
                <a:latin typeface="微软雅黑" pitchFamily="34" charset="-122"/>
                <a:ea typeface="微软雅黑" pitchFamily="34" charset="-122"/>
              </a:rPr>
              <a:t>学业规划需求</a:t>
            </a:r>
          </a:p>
        </p:txBody>
      </p:sp>
      <p:sp>
        <p:nvSpPr>
          <p:cNvPr id="197" name="矩形 196">
            <a:extLst>
              <a:ext uri="{FF2B5EF4-FFF2-40B4-BE49-F238E27FC236}">
                <a16:creationId xmlns:a16="http://schemas.microsoft.com/office/drawing/2014/main" id="{11894269-A012-4CE2-A32A-A219A094706F}"/>
              </a:ext>
            </a:extLst>
          </p:cNvPr>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74626200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矩形 193"/>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TextBox 2">
            <a:extLst>
              <a:ext uri="{FF2B5EF4-FFF2-40B4-BE49-F238E27FC236}">
                <a16:creationId xmlns:a16="http://schemas.microsoft.com/office/drawing/2014/main" id="{D876C92F-F2EB-4266-8AFB-00E2772F0ED7}"/>
              </a:ext>
            </a:extLst>
          </p:cNvPr>
          <p:cNvSpPr txBox="1"/>
          <p:nvPr/>
        </p:nvSpPr>
        <p:spPr>
          <a:xfrm>
            <a:off x="683568" y="339502"/>
            <a:ext cx="5976664" cy="499624"/>
          </a:xfrm>
          <a:prstGeom prst="rect">
            <a:avLst/>
          </a:prstGeom>
          <a:noFill/>
          <a:effectLst/>
        </p:spPr>
        <p:txBody>
          <a:bodyPr wrap="square" rtlCol="0">
            <a:spAutoFit/>
          </a:bodyPr>
          <a:lstStyle/>
          <a:p>
            <a:pPr>
              <a:lnSpc>
                <a:spcPct val="150000"/>
              </a:lnSpc>
            </a:pPr>
            <a:r>
              <a:rPr lang="en-US" altLang="zh-CN" sz="2000" b="1" dirty="0">
                <a:solidFill>
                  <a:prstClr val="black">
                    <a:lumMod val="65000"/>
                    <a:lumOff val="35000"/>
                  </a:prstClr>
                </a:solidFill>
                <a:latin typeface="微软雅黑" pitchFamily="34" charset="-122"/>
                <a:ea typeface="微软雅黑" pitchFamily="34" charset="-122"/>
              </a:rPr>
              <a:t>2</a:t>
            </a:r>
            <a:r>
              <a:rPr lang="zh-CN" altLang="en-US" sz="2000" b="1" dirty="0">
                <a:solidFill>
                  <a:prstClr val="black">
                    <a:lumMod val="65000"/>
                    <a:lumOff val="35000"/>
                  </a:prstClr>
                </a:solidFill>
                <a:latin typeface="微软雅黑" pitchFamily="34" charset="-122"/>
                <a:ea typeface="微软雅黑" pitchFamily="34" charset="-122"/>
              </a:rPr>
              <a:t>、</a:t>
            </a:r>
            <a:r>
              <a:rPr lang="zh-CN" altLang="en-US" sz="2000" b="1" dirty="0">
                <a:solidFill>
                  <a:srgbClr val="FF0000"/>
                </a:solidFill>
                <a:latin typeface="微软雅黑" pitchFamily="34" charset="-122"/>
                <a:ea typeface="微软雅黑" pitchFamily="34" charset="-122"/>
              </a:rPr>
              <a:t>加强课程思政建设</a:t>
            </a:r>
            <a:r>
              <a:rPr lang="zh-CN" altLang="en-US" sz="2000" b="1" dirty="0">
                <a:solidFill>
                  <a:prstClr val="black">
                    <a:lumMod val="65000"/>
                    <a:lumOff val="35000"/>
                  </a:prstClr>
                </a:solidFill>
                <a:latin typeface="微软雅黑" pitchFamily="34" charset="-122"/>
                <a:ea typeface="微软雅黑" pitchFamily="34" charset="-122"/>
              </a:rPr>
              <a:t>，达到“德智并进”的效果</a:t>
            </a:r>
          </a:p>
        </p:txBody>
      </p:sp>
      <p:sp>
        <p:nvSpPr>
          <p:cNvPr id="2" name="矩形 1">
            <a:extLst>
              <a:ext uri="{FF2B5EF4-FFF2-40B4-BE49-F238E27FC236}">
                <a16:creationId xmlns:a16="http://schemas.microsoft.com/office/drawing/2014/main" id="{F455888C-4845-4AC4-857E-2DB382BA4683}"/>
              </a:ext>
            </a:extLst>
          </p:cNvPr>
          <p:cNvSpPr/>
          <p:nvPr/>
        </p:nvSpPr>
        <p:spPr>
          <a:xfrm>
            <a:off x="251520" y="1563638"/>
            <a:ext cx="3995936" cy="2410532"/>
          </a:xfrm>
          <a:prstGeom prst="rect">
            <a:avLst/>
          </a:prstGeom>
        </p:spPr>
        <p:txBody>
          <a:bodyPr wrap="square">
            <a:spAutoFit/>
          </a:bodyPr>
          <a:lstStyle/>
          <a:p>
            <a:pPr>
              <a:lnSpc>
                <a:spcPct val="200000"/>
              </a:lnSpc>
            </a:pPr>
            <a:r>
              <a:rPr lang="zh-CN" altLang="zh-CN" b="1" dirty="0">
                <a:solidFill>
                  <a:srgbClr val="FF0000"/>
                </a:solidFill>
                <a:latin typeface="+mn-ea"/>
              </a:rPr>
              <a:t>习近平总书记</a:t>
            </a:r>
            <a:r>
              <a:rPr lang="zh-CN" altLang="zh-CN" dirty="0">
                <a:latin typeface="+mn-ea"/>
              </a:rPr>
              <a:t>指出在思想政治工作中</a:t>
            </a:r>
            <a:endParaRPr lang="en-US" altLang="zh-CN" dirty="0">
              <a:latin typeface="+mn-ea"/>
            </a:endParaRPr>
          </a:p>
          <a:p>
            <a:pPr>
              <a:lnSpc>
                <a:spcPct val="200000"/>
              </a:lnSpc>
            </a:pPr>
            <a:r>
              <a:rPr lang="zh-CN" altLang="en-US" sz="2000" dirty="0">
                <a:latin typeface="华文新魏" panose="02010800040101010101" pitchFamily="2" charset="-122"/>
                <a:ea typeface="华文新魏" panose="02010800040101010101" pitchFamily="2" charset="-122"/>
              </a:rPr>
              <a:t>“</a:t>
            </a:r>
            <a:r>
              <a:rPr lang="zh-CN" altLang="zh-CN" sz="2000" kern="100" dirty="0">
                <a:latin typeface="华文新魏" panose="02010800040101010101" pitchFamily="2" charset="-122"/>
                <a:ea typeface="华文新魏" panose="02010800040101010101" pitchFamily="2" charset="-122"/>
                <a:cs typeface="Times New Roman" panose="02020603050405020304" pitchFamily="18" charset="0"/>
              </a:rPr>
              <a:t>其他各门课都要守好一段渠、种好责任田，使各类课程与思想政治理论课同向同行，形成协同效应</a:t>
            </a:r>
            <a:r>
              <a:rPr lang="zh-CN" altLang="en-US" sz="2000" dirty="0">
                <a:latin typeface="华文新魏" panose="02010800040101010101" pitchFamily="2" charset="-122"/>
                <a:ea typeface="华文新魏" panose="02010800040101010101" pitchFamily="2" charset="-122"/>
              </a:rPr>
              <a:t>”</a:t>
            </a:r>
            <a:r>
              <a:rPr lang="zh-CN" altLang="en-US" sz="2000" kern="100" dirty="0">
                <a:latin typeface="华文新魏" panose="02010800040101010101" pitchFamily="2" charset="-122"/>
                <a:ea typeface="华文新魏" panose="02010800040101010101" pitchFamily="2" charset="-122"/>
                <a:cs typeface="Times New Roman" panose="02020603050405020304" pitchFamily="18" charset="0"/>
              </a:rPr>
              <a:t>。</a:t>
            </a:r>
            <a:endParaRPr lang="zh-CN" altLang="en-US" sz="2000" dirty="0">
              <a:latin typeface="华文新魏" panose="02010800040101010101" pitchFamily="2" charset="-122"/>
              <a:ea typeface="华文新魏" panose="02010800040101010101" pitchFamily="2" charset="-122"/>
            </a:endParaRPr>
          </a:p>
        </p:txBody>
      </p:sp>
      <p:sp>
        <p:nvSpPr>
          <p:cNvPr id="3" name="矩形 2">
            <a:extLst>
              <a:ext uri="{FF2B5EF4-FFF2-40B4-BE49-F238E27FC236}">
                <a16:creationId xmlns:a16="http://schemas.microsoft.com/office/drawing/2014/main" id="{C0DF5287-5B36-4238-B09A-1DFFA6CE5374}"/>
              </a:ext>
            </a:extLst>
          </p:cNvPr>
          <p:cNvSpPr/>
          <p:nvPr/>
        </p:nvSpPr>
        <p:spPr>
          <a:xfrm>
            <a:off x="4374232" y="1037131"/>
            <a:ext cx="4374232" cy="3766865"/>
          </a:xfrm>
          <a:prstGeom prst="rect">
            <a:avLst/>
          </a:prstGeom>
        </p:spPr>
        <p:txBody>
          <a:bodyPr wrap="square">
            <a:spAutoFit/>
          </a:bodyPr>
          <a:lstStyle/>
          <a:p>
            <a:pPr indent="406400" algn="just">
              <a:lnSpc>
                <a:spcPct val="150000"/>
              </a:lnSpc>
              <a:spcAft>
                <a:spcPts val="0"/>
              </a:spcAft>
            </a:pPr>
            <a:r>
              <a:rPr lang="zh-CN" altLang="zh-CN" b="1" dirty="0">
                <a:solidFill>
                  <a:srgbClr val="FF0000"/>
                </a:solidFill>
              </a:rPr>
              <a:t>课程思政</a:t>
            </a:r>
            <a:r>
              <a:rPr lang="zh-CN" altLang="zh-CN" dirty="0"/>
              <a:t>是指以构建全员、全程、全课程育人格局的形式将各类课程与思想政治理论课同向同行，形成协同效应，把</a:t>
            </a:r>
            <a:r>
              <a:rPr lang="en-US" altLang="zh-CN" dirty="0"/>
              <a:t>“</a:t>
            </a:r>
            <a:r>
              <a:rPr lang="zh-CN" altLang="zh-CN" dirty="0"/>
              <a:t>立德树人</a:t>
            </a:r>
            <a:r>
              <a:rPr lang="en-US" altLang="zh-CN" dirty="0"/>
              <a:t>”</a:t>
            </a:r>
            <a:r>
              <a:rPr lang="zh-CN" altLang="zh-CN" dirty="0"/>
              <a:t>作为教育的根本任务的一种综合教育理念</a:t>
            </a:r>
            <a:r>
              <a:rPr lang="zh-CN" altLang="en-US" dirty="0"/>
              <a:t>。</a:t>
            </a:r>
            <a:endParaRPr lang="en-US" altLang="zh-CN" dirty="0"/>
          </a:p>
          <a:p>
            <a:pPr indent="406400" algn="just">
              <a:lnSpc>
                <a:spcPct val="150000"/>
              </a:lnSpc>
              <a:spcAft>
                <a:spcPts val="0"/>
              </a:spcAft>
            </a:pPr>
            <a:r>
              <a:rPr lang="zh-CN" altLang="zh-CN" kern="100" dirty="0">
                <a:latin typeface="+mn-ea"/>
                <a:cs typeface="Times New Roman" panose="02020603050405020304" pitchFamily="18" charset="0"/>
              </a:rPr>
              <a:t>二级学院加强课程思政建设，将思政教育融入学生的专业课学习，将思政的“盐”加入到教育的“大餐”中，</a:t>
            </a:r>
            <a:r>
              <a:rPr lang="zh-CN" altLang="zh-CN" b="1" kern="100" dirty="0">
                <a:solidFill>
                  <a:srgbClr val="FF0000"/>
                </a:solidFill>
                <a:latin typeface="+mn-ea"/>
                <a:cs typeface="Times New Roman" panose="02020603050405020304" pitchFamily="18" charset="0"/>
              </a:rPr>
              <a:t>发挥隐性思政教育的强大作用</a:t>
            </a:r>
            <a:r>
              <a:rPr lang="zh-CN" altLang="zh-CN" kern="100" dirty="0">
                <a:latin typeface="+mn-ea"/>
                <a:cs typeface="Times New Roman" panose="02020603050405020304" pitchFamily="18" charset="0"/>
              </a:rPr>
              <a:t>。</a:t>
            </a:r>
            <a:endParaRPr lang="zh-CN" altLang="zh-CN" sz="1100" kern="100" dirty="0">
              <a:latin typeface="+mn-ea"/>
              <a:cs typeface="Times New Roman" panose="02020603050405020304" pitchFamily="18" charset="0"/>
            </a:endParaRPr>
          </a:p>
        </p:txBody>
      </p:sp>
    </p:spTree>
    <p:extLst>
      <p:ext uri="{BB962C8B-B14F-4D97-AF65-F5344CB8AC3E}">
        <p14:creationId xmlns:p14="http://schemas.microsoft.com/office/powerpoint/2010/main" val="233587945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CC50CEA9-7C05-460F-93B7-2F6105A15CC5}"/>
              </a:ext>
            </a:extLst>
          </p:cNvPr>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TextBox 2">
            <a:extLst>
              <a:ext uri="{FF2B5EF4-FFF2-40B4-BE49-F238E27FC236}">
                <a16:creationId xmlns:a16="http://schemas.microsoft.com/office/drawing/2014/main" id="{5CDF96A0-D753-4719-8B7B-CC5B51B6B0E6}"/>
              </a:ext>
            </a:extLst>
          </p:cNvPr>
          <p:cNvSpPr txBox="1"/>
          <p:nvPr/>
        </p:nvSpPr>
        <p:spPr>
          <a:xfrm>
            <a:off x="683568" y="339502"/>
            <a:ext cx="5976664" cy="499624"/>
          </a:xfrm>
          <a:prstGeom prst="rect">
            <a:avLst/>
          </a:prstGeom>
          <a:noFill/>
          <a:effectLst/>
        </p:spPr>
        <p:txBody>
          <a:bodyPr wrap="square" rtlCol="0">
            <a:spAutoFit/>
          </a:bodyPr>
          <a:lstStyle/>
          <a:p>
            <a:pPr>
              <a:lnSpc>
                <a:spcPct val="150000"/>
              </a:lnSpc>
            </a:pPr>
            <a:r>
              <a:rPr lang="en-US" altLang="zh-CN" sz="2000" b="1" dirty="0">
                <a:solidFill>
                  <a:prstClr val="black">
                    <a:lumMod val="65000"/>
                    <a:lumOff val="35000"/>
                  </a:prstClr>
                </a:solidFill>
                <a:latin typeface="微软雅黑" pitchFamily="34" charset="-122"/>
                <a:ea typeface="微软雅黑" pitchFamily="34" charset="-122"/>
              </a:rPr>
              <a:t>3</a:t>
            </a:r>
            <a:r>
              <a:rPr lang="zh-CN" altLang="en-US" sz="2000" b="1" dirty="0">
                <a:solidFill>
                  <a:prstClr val="black">
                    <a:lumMod val="65000"/>
                    <a:lumOff val="35000"/>
                  </a:prstClr>
                </a:solidFill>
                <a:latin typeface="微软雅黑" pitchFamily="34" charset="-122"/>
                <a:ea typeface="微软雅黑" pitchFamily="34" charset="-122"/>
              </a:rPr>
              <a:t>、</a:t>
            </a:r>
            <a:r>
              <a:rPr lang="zh-CN" altLang="en-US" sz="2000" b="1" dirty="0">
                <a:solidFill>
                  <a:srgbClr val="FF0000"/>
                </a:solidFill>
                <a:latin typeface="微软雅黑" pitchFamily="34" charset="-122"/>
                <a:ea typeface="微软雅黑" pitchFamily="34" charset="-122"/>
              </a:rPr>
              <a:t>强化校企合作机制</a:t>
            </a:r>
            <a:r>
              <a:rPr lang="zh-CN" altLang="en-US" sz="2000" b="1" dirty="0">
                <a:solidFill>
                  <a:prstClr val="black">
                    <a:lumMod val="65000"/>
                    <a:lumOff val="35000"/>
                  </a:prstClr>
                </a:solidFill>
                <a:latin typeface="微软雅黑" pitchFamily="34" charset="-122"/>
                <a:ea typeface="微软雅黑" pitchFamily="34" charset="-122"/>
              </a:rPr>
              <a:t>，丰富合力育人的模式</a:t>
            </a:r>
          </a:p>
        </p:txBody>
      </p:sp>
      <p:sp>
        <p:nvSpPr>
          <p:cNvPr id="30" name="圆角矩形 4">
            <a:extLst>
              <a:ext uri="{FF2B5EF4-FFF2-40B4-BE49-F238E27FC236}">
                <a16:creationId xmlns:a16="http://schemas.microsoft.com/office/drawing/2014/main" id="{CE6C45E7-0810-4538-858F-29FB71825767}"/>
              </a:ext>
            </a:extLst>
          </p:cNvPr>
          <p:cNvSpPr/>
          <p:nvPr/>
        </p:nvSpPr>
        <p:spPr>
          <a:xfrm>
            <a:off x="2511913" y="1938432"/>
            <a:ext cx="3960440" cy="573977"/>
          </a:xfrm>
          <a:custGeom>
            <a:avLst/>
            <a:gdLst/>
            <a:ahLst/>
            <a:cxnLst/>
            <a:rect l="l" t="t" r="r" b="b"/>
            <a:pathLst>
              <a:path w="4968552" h="720080">
                <a:moveTo>
                  <a:pt x="3539923" y="0"/>
                </a:moveTo>
                <a:lnTo>
                  <a:pt x="4608512" y="0"/>
                </a:lnTo>
                <a:cubicBezTo>
                  <a:pt x="4807357" y="0"/>
                  <a:pt x="4968552" y="161195"/>
                  <a:pt x="4968552" y="360040"/>
                </a:cubicBezTo>
                <a:cubicBezTo>
                  <a:pt x="4968552" y="558885"/>
                  <a:pt x="4807357" y="720080"/>
                  <a:pt x="4608512" y="720080"/>
                </a:cubicBezTo>
                <a:lnTo>
                  <a:pt x="3539923" y="720080"/>
                </a:lnTo>
                <a:cubicBezTo>
                  <a:pt x="3579486" y="607368"/>
                  <a:pt x="3600400" y="486147"/>
                  <a:pt x="3600400" y="360040"/>
                </a:cubicBezTo>
                <a:cubicBezTo>
                  <a:pt x="3600400" y="233934"/>
                  <a:pt x="3579486" y="112712"/>
                  <a:pt x="3539923" y="0"/>
                </a:cubicBezTo>
                <a:close/>
                <a:moveTo>
                  <a:pt x="360040" y="0"/>
                </a:moveTo>
                <a:lnTo>
                  <a:pt x="1428630" y="0"/>
                </a:lnTo>
                <a:cubicBezTo>
                  <a:pt x="1389066" y="112712"/>
                  <a:pt x="1368152" y="233934"/>
                  <a:pt x="1368152" y="360040"/>
                </a:cubicBezTo>
                <a:cubicBezTo>
                  <a:pt x="1368152" y="486147"/>
                  <a:pt x="1389066" y="607368"/>
                  <a:pt x="1428630" y="720080"/>
                </a:cubicBezTo>
                <a:lnTo>
                  <a:pt x="360040" y="720080"/>
                </a:lnTo>
                <a:cubicBezTo>
                  <a:pt x="161195" y="720080"/>
                  <a:pt x="0" y="558885"/>
                  <a:pt x="0" y="360040"/>
                </a:cubicBezTo>
                <a:cubicBezTo>
                  <a:pt x="0" y="161195"/>
                  <a:pt x="161195" y="0"/>
                  <a:pt x="3600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nvGrpSpPr>
          <p:cNvPr id="31" name="组合 30">
            <a:extLst>
              <a:ext uri="{FF2B5EF4-FFF2-40B4-BE49-F238E27FC236}">
                <a16:creationId xmlns:a16="http://schemas.microsoft.com/office/drawing/2014/main" id="{2E59A8A5-F141-4121-A154-93B318575D91}"/>
              </a:ext>
            </a:extLst>
          </p:cNvPr>
          <p:cNvGrpSpPr/>
          <p:nvPr/>
        </p:nvGrpSpPr>
        <p:grpSpPr>
          <a:xfrm>
            <a:off x="3686373" y="1419659"/>
            <a:ext cx="1611520" cy="1611520"/>
            <a:chOff x="3686373" y="2075063"/>
            <a:chExt cx="1611520" cy="1611520"/>
          </a:xfrm>
        </p:grpSpPr>
        <p:sp>
          <p:nvSpPr>
            <p:cNvPr id="32" name="椭圆 31">
              <a:extLst>
                <a:ext uri="{FF2B5EF4-FFF2-40B4-BE49-F238E27FC236}">
                  <a16:creationId xmlns:a16="http://schemas.microsoft.com/office/drawing/2014/main" id="{ACE1353D-EEFF-4FD3-8A5D-B0EA5193E42F}"/>
                </a:ext>
              </a:extLst>
            </p:cNvPr>
            <p:cNvSpPr/>
            <p:nvPr/>
          </p:nvSpPr>
          <p:spPr>
            <a:xfrm rot="2700000">
              <a:off x="3686373" y="2075063"/>
              <a:ext cx="1611520" cy="161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Freeform 6">
              <a:extLst>
                <a:ext uri="{FF2B5EF4-FFF2-40B4-BE49-F238E27FC236}">
                  <a16:creationId xmlns:a16="http://schemas.microsoft.com/office/drawing/2014/main" id="{EF7BAB11-B731-4782-BA54-16F8A07C93D0}"/>
                </a:ext>
              </a:extLst>
            </p:cNvPr>
            <p:cNvSpPr>
              <a:spLocks noEditPoints="1"/>
            </p:cNvSpPr>
            <p:nvPr/>
          </p:nvSpPr>
          <p:spPr bwMode="auto">
            <a:xfrm>
              <a:off x="4259311" y="2435302"/>
              <a:ext cx="465644" cy="464505"/>
            </a:xfrm>
            <a:custGeom>
              <a:avLst/>
              <a:gdLst>
                <a:gd name="T0" fmla="*/ 60 w 99"/>
                <a:gd name="T1" fmla="*/ 9 h 99"/>
                <a:gd name="T2" fmla="*/ 81 w 99"/>
                <a:gd name="T3" fmla="*/ 10 h 99"/>
                <a:gd name="T4" fmla="*/ 79 w 99"/>
                <a:gd name="T5" fmla="*/ 20 h 99"/>
                <a:gd name="T6" fmla="*/ 96 w 99"/>
                <a:gd name="T7" fmla="*/ 31 h 99"/>
                <a:gd name="T8" fmla="*/ 90 w 99"/>
                <a:gd name="T9" fmla="*/ 38 h 99"/>
                <a:gd name="T10" fmla="*/ 99 w 99"/>
                <a:gd name="T11" fmla="*/ 57 h 99"/>
                <a:gd name="T12" fmla="*/ 90 w 99"/>
                <a:gd name="T13" fmla="*/ 60 h 99"/>
                <a:gd name="T14" fmla="*/ 89 w 99"/>
                <a:gd name="T15" fmla="*/ 81 h 99"/>
                <a:gd name="T16" fmla="*/ 80 w 99"/>
                <a:gd name="T17" fmla="*/ 79 h 99"/>
                <a:gd name="T18" fmla="*/ 68 w 99"/>
                <a:gd name="T19" fmla="*/ 97 h 99"/>
                <a:gd name="T20" fmla="*/ 61 w 99"/>
                <a:gd name="T21" fmla="*/ 90 h 99"/>
                <a:gd name="T22" fmla="*/ 42 w 99"/>
                <a:gd name="T23" fmla="*/ 99 h 99"/>
                <a:gd name="T24" fmla="*/ 39 w 99"/>
                <a:gd name="T25" fmla="*/ 91 h 99"/>
                <a:gd name="T26" fmla="*/ 18 w 99"/>
                <a:gd name="T27" fmla="*/ 89 h 99"/>
                <a:gd name="T28" fmla="*/ 20 w 99"/>
                <a:gd name="T29" fmla="*/ 80 h 99"/>
                <a:gd name="T30" fmla="*/ 3 w 99"/>
                <a:gd name="T31" fmla="*/ 68 h 99"/>
                <a:gd name="T32" fmla="*/ 9 w 99"/>
                <a:gd name="T33" fmla="*/ 61 h 99"/>
                <a:gd name="T34" fmla="*/ 0 w 99"/>
                <a:gd name="T35" fmla="*/ 42 h 99"/>
                <a:gd name="T36" fmla="*/ 9 w 99"/>
                <a:gd name="T37" fmla="*/ 39 h 99"/>
                <a:gd name="T38" fmla="*/ 10 w 99"/>
                <a:gd name="T39" fmla="*/ 18 h 99"/>
                <a:gd name="T40" fmla="*/ 19 w 99"/>
                <a:gd name="T41" fmla="*/ 20 h 99"/>
                <a:gd name="T42" fmla="*/ 31 w 99"/>
                <a:gd name="T43" fmla="*/ 3 h 99"/>
                <a:gd name="T44" fmla="*/ 38 w 99"/>
                <a:gd name="T45" fmla="*/ 9 h 99"/>
                <a:gd name="T46" fmla="*/ 57 w 99"/>
                <a:gd name="T47" fmla="*/ 0 h 99"/>
                <a:gd name="T48" fmla="*/ 36 w 99"/>
                <a:gd name="T49" fmla="*/ 58 h 99"/>
                <a:gd name="T50" fmla="*/ 45 w 99"/>
                <a:gd name="T51" fmla="*/ 47 h 99"/>
                <a:gd name="T52" fmla="*/ 58 w 99"/>
                <a:gd name="T53" fmla="*/ 55 h 99"/>
                <a:gd name="T54" fmla="*/ 64 w 99"/>
                <a:gd name="T55" fmla="*/ 56 h 99"/>
                <a:gd name="T56" fmla="*/ 54 w 99"/>
                <a:gd name="T57" fmla="*/ 54 h 99"/>
                <a:gd name="T58" fmla="*/ 58 w 99"/>
                <a:gd name="T59" fmla="*/ 69 h 99"/>
                <a:gd name="T60" fmla="*/ 71 w 99"/>
                <a:gd name="T61" fmla="*/ 71 h 99"/>
                <a:gd name="T62" fmla="*/ 71 w 99"/>
                <a:gd name="T63" fmla="*/ 28 h 99"/>
                <a:gd name="T64" fmla="*/ 28 w 99"/>
                <a:gd name="T65" fmla="*/ 28 h 99"/>
                <a:gd name="T66" fmla="*/ 28 w 99"/>
                <a:gd name="T67" fmla="*/ 71 h 99"/>
                <a:gd name="T68" fmla="*/ 55 w 99"/>
                <a:gd name="T69" fmla="*/ 79 h 99"/>
                <a:gd name="T70" fmla="*/ 48 w 99"/>
                <a:gd name="T71" fmla="*/ 66 h 99"/>
                <a:gd name="T72" fmla="*/ 35 w 99"/>
                <a:gd name="T73" fmla="*/ 75 h 99"/>
                <a:gd name="T74" fmla="*/ 42 w 99"/>
                <a:gd name="T75" fmla="*/ 71 h 99"/>
                <a:gd name="T76" fmla="*/ 45 w 99"/>
                <a:gd name="T77" fmla="*/ 52 h 99"/>
                <a:gd name="T78" fmla="*/ 38 w 99"/>
                <a:gd name="T79" fmla="*/ 59 h 99"/>
                <a:gd name="T80" fmla="*/ 51 w 99"/>
                <a:gd name="T81" fmla="*/ 37 h 99"/>
                <a:gd name="T82" fmla="*/ 51 w 99"/>
                <a:gd name="T83" fmla="*/ 46 h 99"/>
                <a:gd name="T84" fmla="*/ 51 w 99"/>
                <a:gd name="T85"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bg1"/>
            </a:solidFill>
            <a:ln>
              <a:noFill/>
            </a:ln>
            <a:effectLst>
              <a:outerShdw blurRad="254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4" name="TextBox 42">
              <a:extLst>
                <a:ext uri="{FF2B5EF4-FFF2-40B4-BE49-F238E27FC236}">
                  <a16:creationId xmlns:a16="http://schemas.microsoft.com/office/drawing/2014/main" id="{65F6A26D-CDFB-4CA6-95C4-4740CEA712EB}"/>
                </a:ext>
              </a:extLst>
            </p:cNvPr>
            <p:cNvSpPr txBox="1"/>
            <p:nvPr/>
          </p:nvSpPr>
          <p:spPr>
            <a:xfrm>
              <a:off x="3968060" y="3003798"/>
              <a:ext cx="1107996" cy="369332"/>
            </a:xfrm>
            <a:prstGeom prst="rect">
              <a:avLst/>
            </a:prstGeom>
            <a:noFill/>
            <a:effectLst>
              <a:outerShdw blurRad="25400" dist="25400" dir="2700000" algn="tl" rotWithShape="0">
                <a:prstClr val="black">
                  <a:alpha val="40000"/>
                </a:prstClr>
              </a:outerShdw>
            </a:effectLst>
          </p:spPr>
          <p:txBody>
            <a:bodyPr wrap="none" rtlCol="0">
              <a:spAutoFit/>
            </a:bodyPr>
            <a:lstStyle/>
            <a:p>
              <a:r>
                <a:rPr lang="zh-CN" altLang="en-US" b="1" dirty="0">
                  <a:solidFill>
                    <a:prstClr val="white"/>
                  </a:solidFill>
                  <a:latin typeface="微软雅黑" panose="020B0503020204020204" pitchFamily="34" charset="-122"/>
                  <a:ea typeface="微软雅黑" panose="020B0503020204020204" pitchFamily="34" charset="-122"/>
                </a:rPr>
                <a:t>合力育人</a:t>
              </a:r>
            </a:p>
          </p:txBody>
        </p:sp>
      </p:grpSp>
      <p:sp>
        <p:nvSpPr>
          <p:cNvPr id="35" name="矩形 34">
            <a:extLst>
              <a:ext uri="{FF2B5EF4-FFF2-40B4-BE49-F238E27FC236}">
                <a16:creationId xmlns:a16="http://schemas.microsoft.com/office/drawing/2014/main" id="{6F3B637B-60B0-48E2-A084-00ECF2DBEA00}"/>
              </a:ext>
            </a:extLst>
          </p:cNvPr>
          <p:cNvSpPr/>
          <p:nvPr/>
        </p:nvSpPr>
        <p:spPr>
          <a:xfrm>
            <a:off x="6660232" y="1015931"/>
            <a:ext cx="2016018" cy="2273123"/>
          </a:xfrm>
          <a:prstGeom prst="rect">
            <a:avLst/>
          </a:prstGeom>
        </p:spPr>
        <p:txBody>
          <a:bodyPr wrap="square">
            <a:spAutoFit/>
          </a:bodyPr>
          <a:lstStyle/>
          <a:p>
            <a:pPr algn="just">
              <a:lnSpc>
                <a:spcPct val="150000"/>
              </a:lnSpc>
            </a:pPr>
            <a:r>
              <a:rPr lang="en-US" altLang="zh-CN" sz="1600" kern="100" dirty="0">
                <a:latin typeface="华文新魏" panose="02010800040101010101" pitchFamily="2" charset="-122"/>
                <a:ea typeface="华文新魏" panose="02010800040101010101" pitchFamily="2" charset="-122"/>
                <a:cs typeface="Times New Roman" panose="02020603050405020304" pitchFamily="18" charset="0"/>
              </a:rPr>
              <a:t>       </a:t>
            </a:r>
            <a:r>
              <a:rPr lang="zh-CN" altLang="zh-CN" sz="1600" kern="100" dirty="0">
                <a:latin typeface="华文新魏" panose="02010800040101010101" pitchFamily="2" charset="-122"/>
                <a:ea typeface="华文新魏" panose="02010800040101010101" pitchFamily="2" charset="-122"/>
                <a:cs typeface="Times New Roman" panose="02020603050405020304" pitchFamily="18" charset="0"/>
              </a:rPr>
              <a:t>企业可以通过合作提高企业技术创新水平尤其是高科技水平，为企业带来超额利润的同时减少人力资源的获得成本。</a:t>
            </a:r>
            <a:endParaRPr lang="zh-CN" altLang="en-US" sz="1600" dirty="0">
              <a:solidFill>
                <a:prstClr val="black"/>
              </a:solidFill>
              <a:latin typeface="华文新魏" panose="02010800040101010101" pitchFamily="2" charset="-122"/>
              <a:ea typeface="华文新魏" panose="02010800040101010101" pitchFamily="2" charset="-122"/>
            </a:endParaRPr>
          </a:p>
        </p:txBody>
      </p:sp>
      <p:sp>
        <p:nvSpPr>
          <p:cNvPr id="36" name="文本框 35">
            <a:extLst>
              <a:ext uri="{FF2B5EF4-FFF2-40B4-BE49-F238E27FC236}">
                <a16:creationId xmlns:a16="http://schemas.microsoft.com/office/drawing/2014/main" id="{CD655620-4C05-4B80-A305-2A5554C3DECA}"/>
              </a:ext>
            </a:extLst>
          </p:cNvPr>
          <p:cNvSpPr txBox="1"/>
          <p:nvPr/>
        </p:nvSpPr>
        <p:spPr>
          <a:xfrm>
            <a:off x="2832824" y="2040753"/>
            <a:ext cx="646331" cy="369332"/>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高校</a:t>
            </a:r>
          </a:p>
        </p:txBody>
      </p:sp>
      <p:sp>
        <p:nvSpPr>
          <p:cNvPr id="37" name="文本框 36">
            <a:extLst>
              <a:ext uri="{FF2B5EF4-FFF2-40B4-BE49-F238E27FC236}">
                <a16:creationId xmlns:a16="http://schemas.microsoft.com/office/drawing/2014/main" id="{6C645194-6FEE-4353-B62C-B4009B910337}"/>
              </a:ext>
            </a:extLst>
          </p:cNvPr>
          <p:cNvSpPr txBox="1"/>
          <p:nvPr/>
        </p:nvSpPr>
        <p:spPr>
          <a:xfrm>
            <a:off x="5559424" y="2061070"/>
            <a:ext cx="646331" cy="369332"/>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企业</a:t>
            </a:r>
          </a:p>
        </p:txBody>
      </p:sp>
      <p:sp>
        <p:nvSpPr>
          <p:cNvPr id="46" name="矩形 45">
            <a:extLst>
              <a:ext uri="{FF2B5EF4-FFF2-40B4-BE49-F238E27FC236}">
                <a16:creationId xmlns:a16="http://schemas.microsoft.com/office/drawing/2014/main" id="{D560CEE1-769D-4B18-9510-1F198F63D33C}"/>
              </a:ext>
            </a:extLst>
          </p:cNvPr>
          <p:cNvSpPr/>
          <p:nvPr/>
        </p:nvSpPr>
        <p:spPr>
          <a:xfrm>
            <a:off x="204735" y="1059582"/>
            <a:ext cx="2279033" cy="2273123"/>
          </a:xfrm>
          <a:prstGeom prst="rect">
            <a:avLst/>
          </a:prstGeom>
        </p:spPr>
        <p:txBody>
          <a:bodyPr wrap="square">
            <a:spAutoFit/>
          </a:bodyPr>
          <a:lstStyle/>
          <a:p>
            <a:pPr algn="just">
              <a:lnSpc>
                <a:spcPct val="150000"/>
              </a:lnSpc>
            </a:pPr>
            <a:r>
              <a:rPr lang="en-US" altLang="zh-CN" sz="1600" kern="100" dirty="0">
                <a:latin typeface="华文新魏" panose="02010800040101010101" pitchFamily="2" charset="-122"/>
                <a:ea typeface="华文新魏" panose="02010800040101010101" pitchFamily="2" charset="-122"/>
                <a:cs typeface="Times New Roman" panose="02020603050405020304" pitchFamily="18" charset="0"/>
              </a:rPr>
              <a:t>        </a:t>
            </a:r>
            <a:r>
              <a:rPr lang="zh-CN" altLang="zh-CN" sz="1600" kern="100" dirty="0">
                <a:latin typeface="华文新魏" panose="02010800040101010101" pitchFamily="2" charset="-122"/>
                <a:ea typeface="华文新魏" panose="02010800040101010101" pitchFamily="2" charset="-122"/>
                <a:cs typeface="Times New Roman" panose="02020603050405020304" pitchFamily="18" charset="0"/>
              </a:rPr>
              <a:t>高校可以通过合作提升高校知识创新能力和科研水平，增强高校科研的针对性，提高科技成果的转化率，促进学生的培养和就业</a:t>
            </a:r>
            <a:r>
              <a:rPr lang="zh-CN" altLang="en-US" sz="1600" dirty="0">
                <a:solidFill>
                  <a:prstClr val="black"/>
                </a:solidFill>
                <a:latin typeface="华文新魏" panose="02010800040101010101" pitchFamily="2" charset="-122"/>
                <a:ea typeface="华文新魏" panose="02010800040101010101" pitchFamily="2" charset="-122"/>
              </a:rPr>
              <a:t>。</a:t>
            </a:r>
          </a:p>
        </p:txBody>
      </p:sp>
      <p:sp>
        <p:nvSpPr>
          <p:cNvPr id="47" name="矩形 46">
            <a:extLst>
              <a:ext uri="{FF2B5EF4-FFF2-40B4-BE49-F238E27FC236}">
                <a16:creationId xmlns:a16="http://schemas.microsoft.com/office/drawing/2014/main" id="{40B07293-A3D8-4A62-BC8B-6C9E94AA5EE1}"/>
              </a:ext>
            </a:extLst>
          </p:cNvPr>
          <p:cNvSpPr/>
          <p:nvPr/>
        </p:nvSpPr>
        <p:spPr>
          <a:xfrm>
            <a:off x="204735" y="3602039"/>
            <a:ext cx="8615737" cy="1273875"/>
          </a:xfrm>
          <a:prstGeom prst="rect">
            <a:avLst/>
          </a:prstGeom>
        </p:spPr>
        <p:txBody>
          <a:bodyPr wrap="square">
            <a:spAutoFit/>
          </a:bodyPr>
          <a:lstStyle/>
          <a:p>
            <a:pPr indent="406400">
              <a:lnSpc>
                <a:spcPct val="150000"/>
              </a:lnSpc>
            </a:pPr>
            <a:r>
              <a:rPr lang="zh-CN" altLang="zh-CN" kern="100" dirty="0">
                <a:latin typeface="+mn-ea"/>
                <a:cs typeface="Times New Roman" panose="02020603050405020304" pitchFamily="18" charset="0"/>
              </a:rPr>
              <a:t>校企合作的意义在于</a:t>
            </a:r>
            <a:r>
              <a:rPr lang="zh-CN" altLang="zh-CN" b="1" kern="100" dirty="0">
                <a:solidFill>
                  <a:srgbClr val="FF0000"/>
                </a:solidFill>
                <a:latin typeface="+mn-ea"/>
                <a:cs typeface="Times New Roman" panose="02020603050405020304" pitchFamily="18" charset="0"/>
              </a:rPr>
              <a:t>实现</a:t>
            </a:r>
            <a:r>
              <a:rPr lang="zh-CN" altLang="en-US" b="1" kern="100" dirty="0">
                <a:solidFill>
                  <a:srgbClr val="FF0000"/>
                </a:solidFill>
                <a:latin typeface="+mn-ea"/>
                <a:cs typeface="Times New Roman" panose="02020603050405020304" pitchFamily="18" charset="0"/>
              </a:rPr>
              <a:t>三</a:t>
            </a:r>
            <a:r>
              <a:rPr lang="zh-CN" altLang="zh-CN" b="1" kern="100" dirty="0">
                <a:solidFill>
                  <a:srgbClr val="FF0000"/>
                </a:solidFill>
                <a:latin typeface="+mn-ea"/>
                <a:cs typeface="Times New Roman" panose="02020603050405020304" pitchFamily="18" charset="0"/>
              </a:rPr>
              <a:t>赢</a:t>
            </a:r>
            <a:r>
              <a:rPr lang="zh-CN" altLang="zh-CN" kern="100" dirty="0">
                <a:latin typeface="+mn-ea"/>
                <a:cs typeface="Times New Roman" panose="02020603050405020304" pitchFamily="18" charset="0"/>
              </a:rPr>
              <a:t>，提高双方核心竞争力。从强化校企合作动力机制入手，争取更多的企业育人资源，探索有效的、适合专业发展需求的校企合作模式及育人模式。</a:t>
            </a:r>
          </a:p>
        </p:txBody>
      </p:sp>
    </p:spTree>
    <p:extLst>
      <p:ext uri="{BB962C8B-B14F-4D97-AF65-F5344CB8AC3E}">
        <p14:creationId xmlns:p14="http://schemas.microsoft.com/office/powerpoint/2010/main" val="1029049687"/>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等腰三角形 24">
            <a:extLst>
              <a:ext uri="{FF2B5EF4-FFF2-40B4-BE49-F238E27FC236}">
                <a16:creationId xmlns:a16="http://schemas.microsoft.com/office/drawing/2014/main" id="{56BAFA48-CEFA-4355-8441-2C4310FB6A3D}"/>
              </a:ext>
            </a:extLst>
          </p:cNvPr>
          <p:cNvSpPr/>
          <p:nvPr/>
        </p:nvSpPr>
        <p:spPr>
          <a:xfrm>
            <a:off x="2030065" y="1671490"/>
            <a:ext cx="2376264" cy="2025056"/>
          </a:xfrm>
          <a:prstGeom prst="triangle">
            <a:avLst/>
          </a:prstGeom>
          <a:solidFill>
            <a:schemeClr val="tx1">
              <a:lumMod val="65000"/>
              <a:lumOff val="35000"/>
              <a:alpha val="14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TextBox 7">
            <a:extLst>
              <a:ext uri="{FF2B5EF4-FFF2-40B4-BE49-F238E27FC236}">
                <a16:creationId xmlns:a16="http://schemas.microsoft.com/office/drawing/2014/main" id="{1E80C97B-35A2-4900-83DE-4BA08E691823}"/>
              </a:ext>
            </a:extLst>
          </p:cNvPr>
          <p:cNvSpPr txBox="1"/>
          <p:nvPr/>
        </p:nvSpPr>
        <p:spPr>
          <a:xfrm>
            <a:off x="2419741" y="1856894"/>
            <a:ext cx="1835759" cy="1938992"/>
          </a:xfrm>
          <a:prstGeom prst="rect">
            <a:avLst/>
          </a:prstGeom>
          <a:noFill/>
        </p:spPr>
        <p:txBody>
          <a:bodyPr wrap="none" rtlCol="0">
            <a:spAutoFit/>
          </a:bodyPr>
          <a:lstStyle/>
          <a:p>
            <a:r>
              <a:rPr lang="en-US" altLang="zh-CN" sz="12000" dirty="0">
                <a:solidFill>
                  <a:srgbClr val="5694D8"/>
                </a:solidFill>
                <a:latin typeface="Impact" panose="020B0806030902050204" pitchFamily="34" charset="0"/>
              </a:rPr>
              <a:t>05</a:t>
            </a:r>
            <a:endParaRPr lang="zh-CN" altLang="en-US" sz="12000" dirty="0">
              <a:solidFill>
                <a:srgbClr val="5694D8"/>
              </a:solidFill>
              <a:latin typeface="Impact" panose="020B0806030902050204" pitchFamily="34" charset="0"/>
            </a:endParaRPr>
          </a:p>
        </p:txBody>
      </p:sp>
      <p:sp>
        <p:nvSpPr>
          <p:cNvPr id="27" name="TextBox 8">
            <a:extLst>
              <a:ext uri="{FF2B5EF4-FFF2-40B4-BE49-F238E27FC236}">
                <a16:creationId xmlns:a16="http://schemas.microsoft.com/office/drawing/2014/main" id="{F88AF6D1-14B9-43F1-9835-77E01524541A}"/>
              </a:ext>
            </a:extLst>
          </p:cNvPr>
          <p:cNvSpPr txBox="1"/>
          <p:nvPr/>
        </p:nvSpPr>
        <p:spPr>
          <a:xfrm>
            <a:off x="4211962" y="1912771"/>
            <a:ext cx="3877985" cy="830997"/>
          </a:xfrm>
          <a:prstGeom prst="rect">
            <a:avLst/>
          </a:prstGeom>
          <a:noFill/>
        </p:spPr>
        <p:txBody>
          <a:bodyPr wrap="none" rtlCol="0">
            <a:spAutoFit/>
          </a:bodyPr>
          <a:lstStyle/>
          <a:p>
            <a:r>
              <a:rPr lang="zh-CN" altLang="en-US" sz="4800" b="1"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后续改进举措</a:t>
            </a:r>
          </a:p>
        </p:txBody>
      </p:sp>
      <p:cxnSp>
        <p:nvCxnSpPr>
          <p:cNvPr id="28" name="直接连接符 27">
            <a:extLst>
              <a:ext uri="{FF2B5EF4-FFF2-40B4-BE49-F238E27FC236}">
                <a16:creationId xmlns:a16="http://schemas.microsoft.com/office/drawing/2014/main" id="{ECF8A585-2AD3-43E5-BDD5-19C215683E8C}"/>
              </a:ext>
            </a:extLst>
          </p:cNvPr>
          <p:cNvCxnSpPr>
            <a:cxnSpLocks/>
          </p:cNvCxnSpPr>
          <p:nvPr/>
        </p:nvCxnSpPr>
        <p:spPr>
          <a:xfrm>
            <a:off x="4152688" y="2826390"/>
            <a:ext cx="409172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9" name="组合 28">
            <a:extLst>
              <a:ext uri="{FF2B5EF4-FFF2-40B4-BE49-F238E27FC236}">
                <a16:creationId xmlns:a16="http://schemas.microsoft.com/office/drawing/2014/main" id="{E0A7EF9F-1DEF-47E4-9CDF-B1EFB9DE6A1D}"/>
              </a:ext>
            </a:extLst>
          </p:cNvPr>
          <p:cNvGrpSpPr/>
          <p:nvPr/>
        </p:nvGrpSpPr>
        <p:grpSpPr>
          <a:xfrm>
            <a:off x="4572002" y="2920884"/>
            <a:ext cx="3308790" cy="307777"/>
            <a:chOff x="1694389" y="3210530"/>
            <a:chExt cx="3308790" cy="307777"/>
          </a:xfrm>
        </p:grpSpPr>
        <p:sp>
          <p:nvSpPr>
            <p:cNvPr id="30" name="矩形 29">
              <a:extLst>
                <a:ext uri="{FF2B5EF4-FFF2-40B4-BE49-F238E27FC236}">
                  <a16:creationId xmlns:a16="http://schemas.microsoft.com/office/drawing/2014/main" id="{9F4F19A0-1905-4612-9E9C-142A02F717E6}"/>
                </a:ext>
              </a:extLst>
            </p:cNvPr>
            <p:cNvSpPr/>
            <p:nvPr/>
          </p:nvSpPr>
          <p:spPr>
            <a:xfrm flipH="1">
              <a:off x="1694389" y="3363838"/>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TextBox 14">
              <a:extLst>
                <a:ext uri="{FF2B5EF4-FFF2-40B4-BE49-F238E27FC236}">
                  <a16:creationId xmlns:a16="http://schemas.microsoft.com/office/drawing/2014/main" id="{2C88C50D-1AB8-4711-8EF8-4B91E6683C2D}"/>
                </a:ext>
              </a:extLst>
            </p:cNvPr>
            <p:cNvSpPr txBox="1"/>
            <p:nvPr/>
          </p:nvSpPr>
          <p:spPr>
            <a:xfrm>
              <a:off x="1766395" y="3210530"/>
              <a:ext cx="3236784"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思政教育活动的设计充分分析受教群体</a:t>
              </a:r>
            </a:p>
          </p:txBody>
        </p:sp>
      </p:grpSp>
      <p:grpSp>
        <p:nvGrpSpPr>
          <p:cNvPr id="35" name="组合 34">
            <a:extLst>
              <a:ext uri="{FF2B5EF4-FFF2-40B4-BE49-F238E27FC236}">
                <a16:creationId xmlns:a16="http://schemas.microsoft.com/office/drawing/2014/main" id="{AABC5C60-28B2-4EF2-A8A2-28A95F8A472D}"/>
              </a:ext>
            </a:extLst>
          </p:cNvPr>
          <p:cNvGrpSpPr/>
          <p:nvPr/>
        </p:nvGrpSpPr>
        <p:grpSpPr>
          <a:xfrm>
            <a:off x="4572002" y="3280923"/>
            <a:ext cx="3488328" cy="307777"/>
            <a:chOff x="1694389" y="3875941"/>
            <a:chExt cx="3488328" cy="307777"/>
          </a:xfrm>
        </p:grpSpPr>
        <p:sp>
          <p:nvSpPr>
            <p:cNvPr id="36" name="矩形 35">
              <a:extLst>
                <a:ext uri="{FF2B5EF4-FFF2-40B4-BE49-F238E27FC236}">
                  <a16:creationId xmlns:a16="http://schemas.microsoft.com/office/drawing/2014/main" id="{98393688-6A00-4C55-8C9D-5AE76534A1BE}"/>
                </a:ext>
              </a:extLst>
            </p:cNvPr>
            <p:cNvSpPr/>
            <p:nvPr/>
          </p:nvSpPr>
          <p:spPr>
            <a:xfrm flipH="1">
              <a:off x="1694389" y="4029249"/>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TextBox 20">
              <a:extLst>
                <a:ext uri="{FF2B5EF4-FFF2-40B4-BE49-F238E27FC236}">
                  <a16:creationId xmlns:a16="http://schemas.microsoft.com/office/drawing/2014/main" id="{3AD25D20-2AEA-47A4-BFDB-EA7933785E7F}"/>
                </a:ext>
              </a:extLst>
            </p:cNvPr>
            <p:cNvSpPr txBox="1"/>
            <p:nvPr/>
          </p:nvSpPr>
          <p:spPr>
            <a:xfrm>
              <a:off x="1766397" y="3875941"/>
              <a:ext cx="3416320"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搭建专业教师、企业导师合力育人的平台</a:t>
              </a:r>
            </a:p>
          </p:txBody>
        </p:sp>
      </p:grpSp>
      <p:sp>
        <p:nvSpPr>
          <p:cNvPr id="46" name="等腰三角形 45">
            <a:extLst>
              <a:ext uri="{FF2B5EF4-FFF2-40B4-BE49-F238E27FC236}">
                <a16:creationId xmlns:a16="http://schemas.microsoft.com/office/drawing/2014/main" id="{023192BA-07F3-490C-B8F1-E55FA63F0D9E}"/>
              </a:ext>
            </a:extLst>
          </p:cNvPr>
          <p:cNvSpPr/>
          <p:nvPr/>
        </p:nvSpPr>
        <p:spPr>
          <a:xfrm rot="18035669">
            <a:off x="2382961" y="1282355"/>
            <a:ext cx="360040" cy="310379"/>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等腰三角形 46">
            <a:extLst>
              <a:ext uri="{FF2B5EF4-FFF2-40B4-BE49-F238E27FC236}">
                <a16:creationId xmlns:a16="http://schemas.microsoft.com/office/drawing/2014/main" id="{88ED286E-0A0D-4B42-B338-9C78C6AC1BE2}"/>
              </a:ext>
            </a:extLst>
          </p:cNvPr>
          <p:cNvSpPr/>
          <p:nvPr/>
        </p:nvSpPr>
        <p:spPr>
          <a:xfrm rot="21283757">
            <a:off x="1968925" y="1497553"/>
            <a:ext cx="191945" cy="16547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等腰三角形 47">
            <a:extLst>
              <a:ext uri="{FF2B5EF4-FFF2-40B4-BE49-F238E27FC236}">
                <a16:creationId xmlns:a16="http://schemas.microsoft.com/office/drawing/2014/main" id="{7AC85CC8-2A58-4D31-9331-5749002ED9EA}"/>
              </a:ext>
            </a:extLst>
          </p:cNvPr>
          <p:cNvSpPr/>
          <p:nvPr/>
        </p:nvSpPr>
        <p:spPr>
          <a:xfrm rot="15968008">
            <a:off x="1663187" y="1888656"/>
            <a:ext cx="304349" cy="2273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9" name="组合 48">
            <a:extLst>
              <a:ext uri="{FF2B5EF4-FFF2-40B4-BE49-F238E27FC236}">
                <a16:creationId xmlns:a16="http://schemas.microsoft.com/office/drawing/2014/main" id="{B620D867-20A0-442B-97D3-3E940954EF94}"/>
              </a:ext>
            </a:extLst>
          </p:cNvPr>
          <p:cNvGrpSpPr/>
          <p:nvPr/>
        </p:nvGrpSpPr>
        <p:grpSpPr>
          <a:xfrm>
            <a:off x="4572000" y="3632125"/>
            <a:ext cx="2231574" cy="307777"/>
            <a:chOff x="1694389" y="3875941"/>
            <a:chExt cx="2231574" cy="307777"/>
          </a:xfrm>
        </p:grpSpPr>
        <p:sp>
          <p:nvSpPr>
            <p:cNvPr id="50" name="矩形 49">
              <a:extLst>
                <a:ext uri="{FF2B5EF4-FFF2-40B4-BE49-F238E27FC236}">
                  <a16:creationId xmlns:a16="http://schemas.microsoft.com/office/drawing/2014/main" id="{D8460E7E-6E86-4E21-94C0-DC472A1E72A0}"/>
                </a:ext>
              </a:extLst>
            </p:cNvPr>
            <p:cNvSpPr/>
            <p:nvPr/>
          </p:nvSpPr>
          <p:spPr>
            <a:xfrm flipH="1">
              <a:off x="1694389" y="4029249"/>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TextBox 20">
              <a:extLst>
                <a:ext uri="{FF2B5EF4-FFF2-40B4-BE49-F238E27FC236}">
                  <a16:creationId xmlns:a16="http://schemas.microsoft.com/office/drawing/2014/main" id="{AC80801A-E3F2-4FB3-AA21-D686BE29473E}"/>
                </a:ext>
              </a:extLst>
            </p:cNvPr>
            <p:cNvSpPr txBox="1"/>
            <p:nvPr/>
          </p:nvSpPr>
          <p:spPr>
            <a:xfrm>
              <a:off x="1766397" y="3875941"/>
              <a:ext cx="2159566"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调研课程思政的有效做法</a:t>
              </a:r>
            </a:p>
          </p:txBody>
        </p:sp>
      </p:grpSp>
    </p:spTree>
    <p:extLst>
      <p:ext uri="{BB962C8B-B14F-4D97-AF65-F5344CB8AC3E}">
        <p14:creationId xmlns:p14="http://schemas.microsoft.com/office/powerpoint/2010/main" val="292910850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矩形 193"/>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华文新魏" panose="02010800040101010101" pitchFamily="2" charset="-122"/>
              <a:ea typeface="华文新魏" panose="02010800040101010101" pitchFamily="2" charset="-122"/>
            </a:endParaRPr>
          </a:p>
        </p:txBody>
      </p:sp>
      <p:sp>
        <p:nvSpPr>
          <p:cNvPr id="323" name="Text Box 11"/>
          <p:cNvSpPr txBox="1">
            <a:spLocks noChangeArrowheads="1"/>
          </p:cNvSpPr>
          <p:nvPr/>
        </p:nvSpPr>
        <p:spPr bwMode="auto">
          <a:xfrm>
            <a:off x="1070928" y="974495"/>
            <a:ext cx="2853000" cy="116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lnSpc>
                <a:spcPct val="150000"/>
              </a:lnSpc>
            </a:pPr>
            <a:r>
              <a:rPr lang="en-US" altLang="zh-CN" sz="1600" dirty="0">
                <a:solidFill>
                  <a:prstClr val="black"/>
                </a:solidFill>
                <a:latin typeface="华文新魏" panose="02010800040101010101" pitchFamily="2" charset="-122"/>
                <a:ea typeface="华文新魏" panose="02010800040101010101" pitchFamily="2" charset="-122"/>
              </a:rPr>
              <a:t>        60%</a:t>
            </a:r>
            <a:r>
              <a:rPr lang="zh-CN" altLang="en-US" sz="1600" dirty="0">
                <a:solidFill>
                  <a:prstClr val="black"/>
                </a:solidFill>
                <a:latin typeface="华文新魏" panose="02010800040101010101" pitchFamily="2" charset="-122"/>
                <a:ea typeface="华文新魏" panose="02010800040101010101" pitchFamily="2" charset="-122"/>
              </a:rPr>
              <a:t>的学生对学院开展的思想政治教育的效果表示肯定和认同</a:t>
            </a:r>
          </a:p>
        </p:txBody>
      </p:sp>
      <p:cxnSp>
        <p:nvCxnSpPr>
          <p:cNvPr id="325" name="直接连接符 324"/>
          <p:cNvCxnSpPr/>
          <p:nvPr/>
        </p:nvCxnSpPr>
        <p:spPr>
          <a:xfrm>
            <a:off x="1106234" y="2198631"/>
            <a:ext cx="2782388"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26" name="Text Box 11"/>
          <p:cNvSpPr txBox="1">
            <a:spLocks noChangeArrowheads="1"/>
          </p:cNvSpPr>
          <p:nvPr/>
        </p:nvSpPr>
        <p:spPr bwMode="auto">
          <a:xfrm>
            <a:off x="1055814" y="4246733"/>
            <a:ext cx="2819389" cy="79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lnSpc>
                <a:spcPct val="150000"/>
              </a:lnSpc>
            </a:pPr>
            <a:r>
              <a:rPr lang="zh-CN" altLang="en-US" sz="1600" dirty="0">
                <a:solidFill>
                  <a:prstClr val="black"/>
                </a:solidFill>
                <a:latin typeface="华文新魏" panose="02010800040101010101" pitchFamily="2" charset="-122"/>
                <a:ea typeface="华文新魏" panose="02010800040101010101" pitchFamily="2" charset="-122"/>
              </a:rPr>
              <a:t>        对第二课堂和第三课堂的有很强的期待</a:t>
            </a:r>
          </a:p>
        </p:txBody>
      </p:sp>
      <p:cxnSp>
        <p:nvCxnSpPr>
          <p:cNvPr id="329" name="直接连接符 328"/>
          <p:cNvCxnSpPr/>
          <p:nvPr/>
        </p:nvCxnSpPr>
        <p:spPr>
          <a:xfrm>
            <a:off x="1106718" y="4246733"/>
            <a:ext cx="2803619"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31" name="Text Box 11"/>
          <p:cNvSpPr txBox="1">
            <a:spLocks noChangeArrowheads="1"/>
          </p:cNvSpPr>
          <p:nvPr/>
        </p:nvSpPr>
        <p:spPr bwMode="auto">
          <a:xfrm>
            <a:off x="1034710" y="2221433"/>
            <a:ext cx="2875627" cy="190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just" eaLnBrk="1" hangingPunct="1">
              <a:lnSpc>
                <a:spcPct val="150000"/>
              </a:lnSpc>
            </a:pPr>
            <a:r>
              <a:rPr lang="zh-CN" altLang="en-US" sz="1600" dirty="0">
                <a:solidFill>
                  <a:prstClr val="black"/>
                </a:solidFill>
                <a:latin typeface="华文新魏" panose="02010800040101010101" pitchFamily="2" charset="-122"/>
                <a:ea typeface="华文新魏" panose="02010800040101010101" pitchFamily="2" charset="-122"/>
              </a:rPr>
              <a:t>        能正确理解思想政治教育的目的，认为在思想政治教育中主要是树立理想信念，增强爱国主义情怀、培养和锻炼自身能力等方面</a:t>
            </a:r>
          </a:p>
        </p:txBody>
      </p:sp>
      <p:sp>
        <p:nvSpPr>
          <p:cNvPr id="47" name="TextBox 2">
            <a:extLst>
              <a:ext uri="{FF2B5EF4-FFF2-40B4-BE49-F238E27FC236}">
                <a16:creationId xmlns:a16="http://schemas.microsoft.com/office/drawing/2014/main" id="{D876C92F-F2EB-4266-8AFB-00E2772F0ED7}"/>
              </a:ext>
            </a:extLst>
          </p:cNvPr>
          <p:cNvSpPr txBox="1"/>
          <p:nvPr/>
        </p:nvSpPr>
        <p:spPr>
          <a:xfrm>
            <a:off x="962266" y="368717"/>
            <a:ext cx="8460432" cy="499624"/>
          </a:xfrm>
          <a:prstGeom prst="rect">
            <a:avLst/>
          </a:prstGeom>
          <a:noFill/>
          <a:effectLst/>
        </p:spPr>
        <p:txBody>
          <a:bodyPr wrap="square" rtlCol="0">
            <a:spAutoFit/>
          </a:bodyPr>
          <a:lstStyle/>
          <a:p>
            <a:pPr>
              <a:lnSpc>
                <a:spcPct val="150000"/>
              </a:lnSpc>
            </a:pPr>
            <a:r>
              <a:rPr lang="en-US" altLang="zh-CN" sz="2000" b="1" dirty="0">
                <a:solidFill>
                  <a:prstClr val="black">
                    <a:lumMod val="65000"/>
                    <a:lumOff val="35000"/>
                  </a:prstClr>
                </a:solidFill>
                <a:latin typeface="微软雅黑" pitchFamily="34" charset="-122"/>
                <a:ea typeface="微软雅黑" pitchFamily="34" charset="-122"/>
              </a:rPr>
              <a:t>1</a:t>
            </a:r>
            <a:r>
              <a:rPr lang="zh-CN" altLang="en-US" sz="2000" b="1" dirty="0">
                <a:solidFill>
                  <a:prstClr val="black">
                    <a:lumMod val="65000"/>
                    <a:lumOff val="35000"/>
                  </a:prstClr>
                </a:solidFill>
                <a:latin typeface="微软雅黑" pitchFamily="34" charset="-122"/>
                <a:ea typeface="微软雅黑" pitchFamily="34" charset="-122"/>
              </a:rPr>
              <a:t>、</a:t>
            </a:r>
            <a:r>
              <a:rPr lang="zh-CN" altLang="en-US" sz="2000" b="1" dirty="0">
                <a:solidFill>
                  <a:srgbClr val="FF0000"/>
                </a:solidFill>
                <a:latin typeface="微软雅黑" pitchFamily="34" charset="-122"/>
                <a:ea typeface="微软雅黑" pitchFamily="34" charset="-122"/>
              </a:rPr>
              <a:t>思政教育活动的设计充分发挥学生群体的主观能动性</a:t>
            </a:r>
          </a:p>
        </p:txBody>
      </p:sp>
      <p:sp>
        <p:nvSpPr>
          <p:cNvPr id="2" name="矩形 1">
            <a:extLst>
              <a:ext uri="{FF2B5EF4-FFF2-40B4-BE49-F238E27FC236}">
                <a16:creationId xmlns:a16="http://schemas.microsoft.com/office/drawing/2014/main" id="{C349BE9B-2053-452A-BB32-B8477D66F34C}"/>
              </a:ext>
            </a:extLst>
          </p:cNvPr>
          <p:cNvSpPr/>
          <p:nvPr/>
        </p:nvSpPr>
        <p:spPr>
          <a:xfrm>
            <a:off x="4146273" y="1851670"/>
            <a:ext cx="4572000" cy="2520370"/>
          </a:xfrm>
          <a:prstGeom prst="rect">
            <a:avLst/>
          </a:prstGeom>
        </p:spPr>
        <p:txBody>
          <a:bodyPr>
            <a:spAutoFit/>
          </a:bodyPr>
          <a:lstStyle/>
          <a:p>
            <a:pPr indent="406400" algn="just">
              <a:lnSpc>
                <a:spcPct val="150000"/>
              </a:lnSpc>
              <a:spcAft>
                <a:spcPts val="0"/>
              </a:spcAft>
            </a:pPr>
            <a:r>
              <a:rPr lang="zh-CN" altLang="zh-CN" kern="100" dirty="0">
                <a:latin typeface="+mn-ea"/>
                <a:cs typeface="Times New Roman" panose="02020603050405020304" pitchFamily="18" charset="0"/>
              </a:rPr>
              <a:t>我们以往在思想政治教育活动的开展和实践中比较泛化，在今后的活动设计过程中更加需要考虑一下</a:t>
            </a:r>
            <a:r>
              <a:rPr lang="zh-CN" altLang="zh-CN" b="1" kern="100" dirty="0">
                <a:solidFill>
                  <a:srgbClr val="FF0000"/>
                </a:solidFill>
                <a:latin typeface="+mn-ea"/>
                <a:cs typeface="Times New Roman" panose="02020603050405020304" pitchFamily="18" charset="0"/>
              </a:rPr>
              <a:t>群体的差异和需求</a:t>
            </a:r>
            <a:r>
              <a:rPr lang="zh-CN" altLang="zh-CN" kern="100" dirty="0">
                <a:latin typeface="+mn-ea"/>
                <a:cs typeface="Times New Roman" panose="02020603050405020304" pitchFamily="18" charset="0"/>
              </a:rPr>
              <a:t>，做到有的放矢，提高教育效果。</a:t>
            </a:r>
            <a:endParaRPr lang="en-US" altLang="zh-CN" kern="100" dirty="0">
              <a:latin typeface="+mn-ea"/>
              <a:cs typeface="Times New Roman" panose="02020603050405020304" pitchFamily="18" charset="0"/>
            </a:endParaRPr>
          </a:p>
          <a:p>
            <a:pPr indent="406400" algn="just">
              <a:lnSpc>
                <a:spcPct val="150000"/>
              </a:lnSpc>
            </a:pPr>
            <a:r>
              <a:rPr lang="zh-CN" altLang="en-US" kern="100" dirty="0">
                <a:latin typeface="+mn-ea"/>
                <a:cs typeface="Times New Roman" panose="02020603050405020304" pitchFamily="18" charset="0"/>
              </a:rPr>
              <a:t>同时发挥和调动学生的主观能动性，强化</a:t>
            </a:r>
            <a:r>
              <a:rPr lang="zh-CN" altLang="en-US" kern="100" dirty="0">
                <a:solidFill>
                  <a:srgbClr val="FF0000"/>
                </a:solidFill>
                <a:latin typeface="+mn-ea"/>
                <a:cs typeface="Times New Roman" panose="02020603050405020304" pitchFamily="18" charset="0"/>
              </a:rPr>
              <a:t>“学生自我成长”</a:t>
            </a:r>
            <a:r>
              <a:rPr lang="zh-CN" altLang="en-US" kern="100" dirty="0">
                <a:latin typeface="+mn-ea"/>
                <a:cs typeface="Times New Roman" panose="02020603050405020304" pitchFamily="18" charset="0"/>
              </a:rPr>
              <a:t>教育的载体和途径。</a:t>
            </a:r>
            <a:endParaRPr lang="zh-CN" altLang="zh-CN" kern="100" dirty="0">
              <a:latin typeface="+mn-ea"/>
              <a:cs typeface="Times New Roman" panose="02020603050405020304" pitchFamily="18" charset="0"/>
            </a:endParaRPr>
          </a:p>
        </p:txBody>
      </p:sp>
      <p:grpSp>
        <p:nvGrpSpPr>
          <p:cNvPr id="51" name="组合 50">
            <a:extLst>
              <a:ext uri="{FF2B5EF4-FFF2-40B4-BE49-F238E27FC236}">
                <a16:creationId xmlns:a16="http://schemas.microsoft.com/office/drawing/2014/main" id="{5B678E28-30ED-47E7-972D-F26D324E89F4}"/>
              </a:ext>
            </a:extLst>
          </p:cNvPr>
          <p:cNvGrpSpPr/>
          <p:nvPr/>
        </p:nvGrpSpPr>
        <p:grpSpPr>
          <a:xfrm>
            <a:off x="524116" y="987574"/>
            <a:ext cx="501650" cy="506412"/>
            <a:chOff x="4929188" y="1303338"/>
            <a:chExt cx="501650" cy="506412"/>
          </a:xfrm>
        </p:grpSpPr>
        <p:sp>
          <p:nvSpPr>
            <p:cNvPr id="52" name="Freeform 6">
              <a:extLst>
                <a:ext uri="{FF2B5EF4-FFF2-40B4-BE49-F238E27FC236}">
                  <a16:creationId xmlns:a16="http://schemas.microsoft.com/office/drawing/2014/main" id="{7B431FAB-835A-4094-99EC-ED212086F4E2}"/>
                </a:ext>
              </a:extLst>
            </p:cNvPr>
            <p:cNvSpPr>
              <a:spLocks/>
            </p:cNvSpPr>
            <p:nvPr/>
          </p:nvSpPr>
          <p:spPr bwMode="auto">
            <a:xfrm>
              <a:off x="4929188" y="1303338"/>
              <a:ext cx="501650" cy="506412"/>
            </a:xfrm>
            <a:custGeom>
              <a:avLst/>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新魏" panose="02010800040101010101" pitchFamily="2" charset="-122"/>
                <a:ea typeface="华文新魏" panose="02010800040101010101" pitchFamily="2" charset="-122"/>
              </a:endParaRPr>
            </a:p>
          </p:txBody>
        </p:sp>
        <p:sp>
          <p:nvSpPr>
            <p:cNvPr id="53" name="Freeform 7">
              <a:extLst>
                <a:ext uri="{FF2B5EF4-FFF2-40B4-BE49-F238E27FC236}">
                  <a16:creationId xmlns:a16="http://schemas.microsoft.com/office/drawing/2014/main" id="{93416434-CFB7-4AF5-94E3-AA5B3C10C892}"/>
                </a:ext>
              </a:extLst>
            </p:cNvPr>
            <p:cNvSpPr>
              <a:spLocks/>
            </p:cNvSpPr>
            <p:nvPr/>
          </p:nvSpPr>
          <p:spPr bwMode="auto">
            <a:xfrm>
              <a:off x="4995863" y="1358900"/>
              <a:ext cx="371475" cy="206375"/>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新魏" panose="02010800040101010101" pitchFamily="2" charset="-122"/>
                <a:ea typeface="华文新魏" panose="02010800040101010101" pitchFamily="2" charset="-122"/>
              </a:endParaRPr>
            </a:p>
          </p:txBody>
        </p:sp>
        <p:sp>
          <p:nvSpPr>
            <p:cNvPr id="54" name="Freeform 8">
              <a:extLst>
                <a:ext uri="{FF2B5EF4-FFF2-40B4-BE49-F238E27FC236}">
                  <a16:creationId xmlns:a16="http://schemas.microsoft.com/office/drawing/2014/main" id="{0A0EDD4E-059B-4F7A-90FB-0978517FD51D}"/>
                </a:ext>
              </a:extLst>
            </p:cNvPr>
            <p:cNvSpPr>
              <a:spLocks/>
            </p:cNvSpPr>
            <p:nvPr/>
          </p:nvSpPr>
          <p:spPr bwMode="auto">
            <a:xfrm>
              <a:off x="5056188" y="1446213"/>
              <a:ext cx="255588" cy="265112"/>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新魏" panose="02010800040101010101" pitchFamily="2" charset="-122"/>
                <a:ea typeface="华文新魏" panose="02010800040101010101" pitchFamily="2" charset="-122"/>
              </a:endParaRPr>
            </a:p>
          </p:txBody>
        </p:sp>
      </p:grpSp>
      <p:grpSp>
        <p:nvGrpSpPr>
          <p:cNvPr id="60" name="组合 59">
            <a:extLst>
              <a:ext uri="{FF2B5EF4-FFF2-40B4-BE49-F238E27FC236}">
                <a16:creationId xmlns:a16="http://schemas.microsoft.com/office/drawing/2014/main" id="{CAD67E20-193C-475B-9ACB-7847BB8EFE7A}"/>
              </a:ext>
            </a:extLst>
          </p:cNvPr>
          <p:cNvGrpSpPr/>
          <p:nvPr/>
        </p:nvGrpSpPr>
        <p:grpSpPr>
          <a:xfrm>
            <a:off x="503390" y="2281361"/>
            <a:ext cx="501650" cy="506413"/>
            <a:chOff x="5093055" y="2766720"/>
            <a:chExt cx="501650" cy="506413"/>
          </a:xfrm>
        </p:grpSpPr>
        <p:sp>
          <p:nvSpPr>
            <p:cNvPr id="61" name="Freeform 21">
              <a:extLst>
                <a:ext uri="{FF2B5EF4-FFF2-40B4-BE49-F238E27FC236}">
                  <a16:creationId xmlns:a16="http://schemas.microsoft.com/office/drawing/2014/main" id="{1CD9CE70-E529-4E0C-B703-01FD4F32C60E}"/>
                </a:ext>
              </a:extLst>
            </p:cNvPr>
            <p:cNvSpPr>
              <a:spLocks/>
            </p:cNvSpPr>
            <p:nvPr/>
          </p:nvSpPr>
          <p:spPr bwMode="auto">
            <a:xfrm>
              <a:off x="5093055" y="2766720"/>
              <a:ext cx="501650" cy="506413"/>
            </a:xfrm>
            <a:custGeom>
              <a:avLst/>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新魏" panose="02010800040101010101" pitchFamily="2" charset="-122"/>
                <a:ea typeface="华文新魏" panose="02010800040101010101" pitchFamily="2" charset="-122"/>
              </a:endParaRPr>
            </a:p>
          </p:txBody>
        </p:sp>
        <p:sp>
          <p:nvSpPr>
            <p:cNvPr id="62" name="Oval 22">
              <a:extLst>
                <a:ext uri="{FF2B5EF4-FFF2-40B4-BE49-F238E27FC236}">
                  <a16:creationId xmlns:a16="http://schemas.microsoft.com/office/drawing/2014/main" id="{76121D97-4D27-4450-828C-D15F7360DF80}"/>
                </a:ext>
              </a:extLst>
            </p:cNvPr>
            <p:cNvSpPr>
              <a:spLocks noChangeArrowheads="1"/>
            </p:cNvSpPr>
            <p:nvPr/>
          </p:nvSpPr>
          <p:spPr bwMode="auto">
            <a:xfrm>
              <a:off x="5201005" y="3069933"/>
              <a:ext cx="98425" cy="98425"/>
            </a:xfrm>
            <a:prstGeom prst="ellipse">
              <a:avLst/>
            </a:pr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新魏" panose="02010800040101010101" pitchFamily="2" charset="-122"/>
                <a:ea typeface="华文新魏" panose="02010800040101010101" pitchFamily="2" charset="-122"/>
              </a:endParaRPr>
            </a:p>
          </p:txBody>
        </p:sp>
        <p:sp>
          <p:nvSpPr>
            <p:cNvPr id="63" name="Freeform 23">
              <a:extLst>
                <a:ext uri="{FF2B5EF4-FFF2-40B4-BE49-F238E27FC236}">
                  <a16:creationId xmlns:a16="http://schemas.microsoft.com/office/drawing/2014/main" id="{BA101FD2-E16D-49FB-BDB1-026B196E8835}"/>
                </a:ext>
              </a:extLst>
            </p:cNvPr>
            <p:cNvSpPr>
              <a:spLocks/>
            </p:cNvSpPr>
            <p:nvPr/>
          </p:nvSpPr>
          <p:spPr bwMode="auto">
            <a:xfrm>
              <a:off x="5212118" y="2969920"/>
              <a:ext cx="180975" cy="179388"/>
            </a:xfrm>
            <a:custGeom>
              <a:avLst/>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新魏" panose="02010800040101010101" pitchFamily="2" charset="-122"/>
                <a:ea typeface="华文新魏" panose="02010800040101010101" pitchFamily="2" charset="-122"/>
              </a:endParaRPr>
            </a:p>
          </p:txBody>
        </p:sp>
        <p:sp>
          <p:nvSpPr>
            <p:cNvPr id="64" name="Freeform 24">
              <a:extLst>
                <a:ext uri="{FF2B5EF4-FFF2-40B4-BE49-F238E27FC236}">
                  <a16:creationId xmlns:a16="http://schemas.microsoft.com/office/drawing/2014/main" id="{91D2C926-85FE-4DCB-8867-E8E22EE930C2}"/>
                </a:ext>
              </a:extLst>
            </p:cNvPr>
            <p:cNvSpPr>
              <a:spLocks/>
            </p:cNvSpPr>
            <p:nvPr/>
          </p:nvSpPr>
          <p:spPr bwMode="auto">
            <a:xfrm>
              <a:off x="5212118" y="2871495"/>
              <a:ext cx="277813" cy="277813"/>
            </a:xfrm>
            <a:custGeom>
              <a:avLst/>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新魏" panose="02010800040101010101" pitchFamily="2" charset="-122"/>
                <a:ea typeface="华文新魏" panose="02010800040101010101" pitchFamily="2" charset="-122"/>
              </a:endParaRPr>
            </a:p>
          </p:txBody>
        </p:sp>
      </p:grpSp>
      <p:grpSp>
        <p:nvGrpSpPr>
          <p:cNvPr id="65" name="组合 64">
            <a:extLst>
              <a:ext uri="{FF2B5EF4-FFF2-40B4-BE49-F238E27FC236}">
                <a16:creationId xmlns:a16="http://schemas.microsoft.com/office/drawing/2014/main" id="{3512F6BC-48AB-4FC4-8838-9E5E27857AA7}"/>
              </a:ext>
            </a:extLst>
          </p:cNvPr>
          <p:cNvGrpSpPr/>
          <p:nvPr/>
        </p:nvGrpSpPr>
        <p:grpSpPr>
          <a:xfrm>
            <a:off x="467544" y="4299942"/>
            <a:ext cx="506413" cy="506412"/>
            <a:chOff x="6137274" y="1900165"/>
            <a:chExt cx="506413" cy="506412"/>
          </a:xfrm>
        </p:grpSpPr>
        <p:sp>
          <p:nvSpPr>
            <p:cNvPr id="66" name="Freeform 29">
              <a:extLst>
                <a:ext uri="{FF2B5EF4-FFF2-40B4-BE49-F238E27FC236}">
                  <a16:creationId xmlns:a16="http://schemas.microsoft.com/office/drawing/2014/main" id="{CF44450B-FEEF-487A-8AB1-568326F8A746}"/>
                </a:ext>
              </a:extLst>
            </p:cNvPr>
            <p:cNvSpPr>
              <a:spLocks/>
            </p:cNvSpPr>
            <p:nvPr/>
          </p:nvSpPr>
          <p:spPr bwMode="auto">
            <a:xfrm>
              <a:off x="6137274" y="1900165"/>
              <a:ext cx="506413" cy="506412"/>
            </a:xfrm>
            <a:custGeom>
              <a:avLst/>
              <a:gdLst>
                <a:gd name="T0" fmla="*/ 135 w 135"/>
                <a:gd name="T1" fmla="*/ 36 h 135"/>
                <a:gd name="T2" fmla="*/ 135 w 135"/>
                <a:gd name="T3" fmla="*/ 98 h 135"/>
                <a:gd name="T4" fmla="*/ 98 w 135"/>
                <a:gd name="T5" fmla="*/ 135 h 135"/>
                <a:gd name="T6" fmla="*/ 36 w 135"/>
                <a:gd name="T7" fmla="*/ 135 h 135"/>
                <a:gd name="T8" fmla="*/ 0 w 135"/>
                <a:gd name="T9" fmla="*/ 98 h 135"/>
                <a:gd name="T10" fmla="*/ 0 w 135"/>
                <a:gd name="T11" fmla="*/ 36 h 135"/>
                <a:gd name="T12" fmla="*/ 36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新魏" panose="02010800040101010101" pitchFamily="2" charset="-122"/>
                <a:ea typeface="华文新魏" panose="02010800040101010101" pitchFamily="2" charset="-122"/>
              </a:endParaRPr>
            </a:p>
          </p:txBody>
        </p:sp>
        <p:sp>
          <p:nvSpPr>
            <p:cNvPr id="67" name="Freeform 30">
              <a:extLst>
                <a:ext uri="{FF2B5EF4-FFF2-40B4-BE49-F238E27FC236}">
                  <a16:creationId xmlns:a16="http://schemas.microsoft.com/office/drawing/2014/main" id="{12ECA950-7050-4866-A1A4-DA07C39ED42C}"/>
                </a:ext>
              </a:extLst>
            </p:cNvPr>
            <p:cNvSpPr>
              <a:spLocks noEditPoints="1"/>
            </p:cNvSpPr>
            <p:nvPr/>
          </p:nvSpPr>
          <p:spPr bwMode="auto">
            <a:xfrm>
              <a:off x="6208712" y="1979540"/>
              <a:ext cx="327025" cy="325437"/>
            </a:xfrm>
            <a:custGeom>
              <a:avLst/>
              <a:gdLst>
                <a:gd name="T0" fmla="*/ 64 w 87"/>
                <a:gd name="T1" fmla="*/ 14 h 87"/>
                <a:gd name="T2" fmla="*/ 14 w 87"/>
                <a:gd name="T3" fmla="*/ 14 h 87"/>
                <a:gd name="T4" fmla="*/ 14 w 87"/>
                <a:gd name="T5" fmla="*/ 64 h 87"/>
                <a:gd name="T6" fmla="*/ 59 w 87"/>
                <a:gd name="T7" fmla="*/ 69 h 87"/>
                <a:gd name="T8" fmla="*/ 74 w 87"/>
                <a:gd name="T9" fmla="*/ 84 h 87"/>
                <a:gd name="T10" fmla="*/ 83 w 87"/>
                <a:gd name="T11" fmla="*/ 84 h 87"/>
                <a:gd name="T12" fmla="*/ 84 w 87"/>
                <a:gd name="T13" fmla="*/ 83 h 87"/>
                <a:gd name="T14" fmla="*/ 84 w 87"/>
                <a:gd name="T15" fmla="*/ 74 h 87"/>
                <a:gd name="T16" fmla="*/ 69 w 87"/>
                <a:gd name="T17" fmla="*/ 59 h 87"/>
                <a:gd name="T18" fmla="*/ 64 w 87"/>
                <a:gd name="T19" fmla="*/ 14 h 87"/>
                <a:gd name="T20" fmla="*/ 58 w 87"/>
                <a:gd name="T21" fmla="*/ 58 h 87"/>
                <a:gd name="T22" fmla="*/ 20 w 87"/>
                <a:gd name="T23" fmla="*/ 58 h 87"/>
                <a:gd name="T24" fmla="*/ 20 w 87"/>
                <a:gd name="T25" fmla="*/ 21 h 87"/>
                <a:gd name="T26" fmla="*/ 58 w 87"/>
                <a:gd name="T27" fmla="*/ 21 h 87"/>
                <a:gd name="T28" fmla="*/ 58 w 87"/>
                <a:gd name="T29"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rgbClr val="EC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a:solidFill>
                  <a:sysClr val="windowText" lastClr="000000"/>
                </a:solidFill>
                <a:latin typeface="华文新魏" panose="02010800040101010101" pitchFamily="2" charset="-122"/>
                <a:ea typeface="华文新魏" panose="02010800040101010101" pitchFamily="2" charset="-122"/>
              </a:endParaRPr>
            </a:p>
          </p:txBody>
        </p:sp>
      </p:grpSp>
    </p:spTree>
    <p:extLst>
      <p:ext uri="{BB962C8B-B14F-4D97-AF65-F5344CB8AC3E}">
        <p14:creationId xmlns:p14="http://schemas.microsoft.com/office/powerpoint/2010/main" val="158330484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547664" y="2351078"/>
            <a:ext cx="6192688" cy="2048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2600"/>
              </a:lnSpc>
              <a:defRPr/>
            </a:pPr>
            <a:r>
              <a:rPr lang="zh-CN" altLang="en-US" sz="1400" b="1" kern="0" dirty="0">
                <a:solidFill>
                  <a:prstClr val="black">
                    <a:lumMod val="65000"/>
                    <a:lumOff val="35000"/>
                  </a:prstClr>
                </a:solidFill>
                <a:latin typeface="+mn-ea"/>
              </a:rPr>
              <a:t>    根据学校党委 “不忘初心、牢记使命”主题教育的工作安排，按照中共中央国务院印发</a:t>
            </a:r>
            <a:r>
              <a:rPr lang="en-US" altLang="zh-CN" sz="1400" b="1" kern="0" dirty="0">
                <a:solidFill>
                  <a:prstClr val="black">
                    <a:lumMod val="65000"/>
                    <a:lumOff val="35000"/>
                  </a:prstClr>
                </a:solidFill>
                <a:latin typeface="+mn-ea"/>
              </a:rPr>
              <a:t>《</a:t>
            </a:r>
            <a:r>
              <a:rPr lang="zh-CN" altLang="en-US" sz="1400" b="1" kern="0" dirty="0">
                <a:solidFill>
                  <a:prstClr val="black">
                    <a:lumMod val="65000"/>
                    <a:lumOff val="35000"/>
                  </a:prstClr>
                </a:solidFill>
                <a:latin typeface="+mn-ea"/>
              </a:rPr>
              <a:t>关于加强和改进新形势下高校思想政治工作的意见</a:t>
            </a:r>
            <a:r>
              <a:rPr lang="en-US" altLang="zh-CN" sz="1400" b="1" kern="0" dirty="0">
                <a:solidFill>
                  <a:prstClr val="black">
                    <a:lumMod val="65000"/>
                    <a:lumOff val="35000"/>
                  </a:prstClr>
                </a:solidFill>
                <a:latin typeface="+mn-ea"/>
              </a:rPr>
              <a:t>》</a:t>
            </a:r>
            <a:r>
              <a:rPr lang="zh-CN" altLang="en-US" sz="1400" b="1" kern="0" dirty="0">
                <a:solidFill>
                  <a:prstClr val="black">
                    <a:lumMod val="65000"/>
                    <a:lumOff val="35000"/>
                  </a:prstClr>
                </a:solidFill>
                <a:latin typeface="+mn-ea"/>
              </a:rPr>
              <a:t>中的“</a:t>
            </a:r>
            <a:r>
              <a:rPr lang="zh-CN" altLang="en-US" b="1" kern="0" dirty="0">
                <a:solidFill>
                  <a:srgbClr val="FF0000"/>
                </a:solidFill>
                <a:latin typeface="+mn-ea"/>
              </a:rPr>
              <a:t>全员育人、全程育人、全方位育人</a:t>
            </a:r>
            <a:r>
              <a:rPr lang="zh-CN" altLang="en-US" sz="1400" b="1" kern="0" dirty="0">
                <a:solidFill>
                  <a:prstClr val="black">
                    <a:lumMod val="65000"/>
                    <a:lumOff val="35000"/>
                  </a:prstClr>
                </a:solidFill>
                <a:latin typeface="+mn-ea"/>
              </a:rPr>
              <a:t>”的“三全育人”要求，按照坚持问题导向、效果导向、责任导向的要求，针对二级学院全员育人过程中的机制建设问题，开展了题为“</a:t>
            </a:r>
            <a:r>
              <a:rPr lang="zh-CN" altLang="en-US" b="1" kern="0" dirty="0">
                <a:solidFill>
                  <a:srgbClr val="FF0000"/>
                </a:solidFill>
                <a:latin typeface="+mn-ea"/>
              </a:rPr>
              <a:t>二级学院育人合力机制构建</a:t>
            </a:r>
            <a:r>
              <a:rPr lang="zh-CN" altLang="en-US" sz="1400" b="1" kern="0" dirty="0">
                <a:solidFill>
                  <a:prstClr val="black">
                    <a:lumMod val="65000"/>
                    <a:lumOff val="35000"/>
                  </a:prstClr>
                </a:solidFill>
                <a:latin typeface="+mn-ea"/>
              </a:rPr>
              <a:t>”的专题调研。</a:t>
            </a:r>
          </a:p>
        </p:txBody>
      </p:sp>
      <p:sp>
        <p:nvSpPr>
          <p:cNvPr id="5" name="矩形 4"/>
          <p:cNvSpPr/>
          <p:nvPr/>
        </p:nvSpPr>
        <p:spPr>
          <a:xfrm>
            <a:off x="6321500" y="1350510"/>
            <a:ext cx="1584177" cy="707886"/>
          </a:xfrm>
          <a:prstGeom prst="rect">
            <a:avLst/>
          </a:prstGeom>
          <a:effectLst/>
        </p:spPr>
        <p:txBody>
          <a:bodyPr wrap="square">
            <a:spAutoFit/>
          </a:bodyPr>
          <a:lstStyle/>
          <a:p>
            <a:pPr algn="just">
              <a:defRPr/>
            </a:pPr>
            <a:r>
              <a:rPr lang="zh-CN" altLang="en-US" sz="4000" b="1" dirty="0">
                <a:solidFill>
                  <a:prstClr val="black">
                    <a:lumMod val="65000"/>
                    <a:lumOff val="35000"/>
                    <a:alpha val="91000"/>
                  </a:prstClr>
                </a:solidFill>
                <a:latin typeface="微软雅黑" panose="020B0503020204020204" pitchFamily="34" charset="-122"/>
                <a:ea typeface="微软雅黑" panose="020B0503020204020204" pitchFamily="34" charset="-122"/>
              </a:rPr>
              <a:t>前 言</a:t>
            </a:r>
            <a:endParaRPr lang="en-US" altLang="zh-CN" sz="4000" b="1" dirty="0">
              <a:solidFill>
                <a:prstClr val="black">
                  <a:lumMod val="65000"/>
                  <a:lumOff val="35000"/>
                  <a:alpha val="91000"/>
                </a:prstClr>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flipH="1">
            <a:off x="1619672" y="2058396"/>
            <a:ext cx="590465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等腰三角形 6"/>
          <p:cNvSpPr/>
          <p:nvPr/>
        </p:nvSpPr>
        <p:spPr>
          <a:xfrm rot="18035669">
            <a:off x="7452321" y="706291"/>
            <a:ext cx="360040" cy="3103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等腰三角形 7"/>
          <p:cNvSpPr/>
          <p:nvPr/>
        </p:nvSpPr>
        <p:spPr>
          <a:xfrm rot="21283757">
            <a:off x="7886785" y="1012690"/>
            <a:ext cx="191945" cy="16547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等腰三角形 8"/>
          <p:cNvSpPr/>
          <p:nvPr/>
        </p:nvSpPr>
        <p:spPr>
          <a:xfrm rot="15968008">
            <a:off x="7987841" y="1419930"/>
            <a:ext cx="304349" cy="22735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1" name="Picture 2" descr="C:\Users\Administrator\Desktop\矢量httpwww.3lian.comvector（三联www.3lian.com） (2) [转换]-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495782"/>
            <a:ext cx="1534219" cy="952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23038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矩形 107">
            <a:extLst>
              <a:ext uri="{FF2B5EF4-FFF2-40B4-BE49-F238E27FC236}">
                <a16:creationId xmlns:a16="http://schemas.microsoft.com/office/drawing/2014/main" id="{BD0F92BE-D331-402A-AFA4-E7AF772B916F}"/>
              </a:ext>
            </a:extLst>
          </p:cNvPr>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9" name="TextBox 2">
            <a:extLst>
              <a:ext uri="{FF2B5EF4-FFF2-40B4-BE49-F238E27FC236}">
                <a16:creationId xmlns:a16="http://schemas.microsoft.com/office/drawing/2014/main" id="{DC8F2F0C-0143-4011-9DF4-09005ACEA1DB}"/>
              </a:ext>
            </a:extLst>
          </p:cNvPr>
          <p:cNvSpPr txBox="1"/>
          <p:nvPr/>
        </p:nvSpPr>
        <p:spPr>
          <a:xfrm>
            <a:off x="683568" y="339502"/>
            <a:ext cx="6552728" cy="499624"/>
          </a:xfrm>
          <a:prstGeom prst="rect">
            <a:avLst/>
          </a:prstGeom>
          <a:noFill/>
          <a:effectLst/>
        </p:spPr>
        <p:txBody>
          <a:bodyPr wrap="square" rtlCol="0">
            <a:spAutoFit/>
          </a:bodyPr>
          <a:lstStyle/>
          <a:p>
            <a:pPr>
              <a:lnSpc>
                <a:spcPct val="150000"/>
              </a:lnSpc>
            </a:pPr>
            <a:r>
              <a:rPr lang="en-US" altLang="zh-CN" sz="2000" b="1" dirty="0">
                <a:solidFill>
                  <a:prstClr val="black">
                    <a:lumMod val="65000"/>
                    <a:lumOff val="35000"/>
                  </a:prstClr>
                </a:solidFill>
                <a:latin typeface="微软雅黑" pitchFamily="34" charset="-122"/>
                <a:ea typeface="微软雅黑" pitchFamily="34" charset="-122"/>
              </a:rPr>
              <a:t>2</a:t>
            </a:r>
            <a:r>
              <a:rPr lang="zh-CN" altLang="en-US" sz="2000" b="1" dirty="0">
                <a:solidFill>
                  <a:prstClr val="black">
                    <a:lumMod val="65000"/>
                    <a:lumOff val="35000"/>
                  </a:prstClr>
                </a:solidFill>
                <a:latin typeface="微软雅黑" pitchFamily="34" charset="-122"/>
                <a:ea typeface="微软雅黑" pitchFamily="34" charset="-122"/>
              </a:rPr>
              <a:t>、学院层面</a:t>
            </a:r>
            <a:r>
              <a:rPr lang="zh-CN" altLang="en-US" sz="2000" b="1" dirty="0">
                <a:solidFill>
                  <a:srgbClr val="FF0000"/>
                </a:solidFill>
                <a:latin typeface="微软雅黑" pitchFamily="34" charset="-122"/>
                <a:ea typeface="微软雅黑" pitchFamily="34" charset="-122"/>
              </a:rPr>
              <a:t>搭建专业教师、企业导师合力育人的平台</a:t>
            </a:r>
          </a:p>
        </p:txBody>
      </p:sp>
      <p:sp>
        <p:nvSpPr>
          <p:cNvPr id="2" name="矩形 1">
            <a:extLst>
              <a:ext uri="{FF2B5EF4-FFF2-40B4-BE49-F238E27FC236}">
                <a16:creationId xmlns:a16="http://schemas.microsoft.com/office/drawing/2014/main" id="{6F730572-28FE-4B06-84AA-7EDB9A2F0376}"/>
              </a:ext>
            </a:extLst>
          </p:cNvPr>
          <p:cNvSpPr/>
          <p:nvPr/>
        </p:nvSpPr>
        <p:spPr>
          <a:xfrm>
            <a:off x="215027" y="1435058"/>
            <a:ext cx="3798184" cy="2935868"/>
          </a:xfrm>
          <a:prstGeom prst="rect">
            <a:avLst/>
          </a:prstGeom>
        </p:spPr>
        <p:txBody>
          <a:bodyPr wrap="square">
            <a:spAutoFit/>
          </a:bodyPr>
          <a:lstStyle/>
          <a:p>
            <a:pPr indent="406400" algn="just">
              <a:lnSpc>
                <a:spcPct val="150000"/>
              </a:lnSpc>
              <a:spcAft>
                <a:spcPts val="0"/>
              </a:spcAft>
            </a:pPr>
            <a:r>
              <a:rPr lang="zh-CN" altLang="zh-CN" kern="100" dirty="0">
                <a:latin typeface="+mn-ea"/>
                <a:cs typeface="Times New Roman" panose="02020603050405020304" pitchFamily="18" charset="0"/>
              </a:rPr>
              <a:t>学院层面可以结合</a:t>
            </a:r>
            <a:r>
              <a:rPr lang="zh-CN" altLang="zh-CN" b="1" kern="100" dirty="0">
                <a:solidFill>
                  <a:srgbClr val="FF0000"/>
                </a:solidFill>
                <a:latin typeface="+mn-ea"/>
                <a:cs typeface="Times New Roman" panose="02020603050405020304" pitchFamily="18" charset="0"/>
              </a:rPr>
              <a:t>党课等理论平台</a:t>
            </a:r>
            <a:r>
              <a:rPr lang="zh-CN" altLang="zh-CN" kern="100" dirty="0">
                <a:latin typeface="+mn-ea"/>
                <a:cs typeface="Times New Roman" panose="02020603050405020304" pitchFamily="18" charset="0"/>
              </a:rPr>
              <a:t>和</a:t>
            </a:r>
            <a:r>
              <a:rPr lang="zh-CN" altLang="zh-CN" b="1" kern="100" dirty="0">
                <a:solidFill>
                  <a:srgbClr val="FF0000"/>
                </a:solidFill>
                <a:latin typeface="+mn-ea"/>
                <a:cs typeface="Times New Roman" panose="02020603050405020304" pitchFamily="18" charset="0"/>
              </a:rPr>
              <a:t>社会实践等实践平台</a:t>
            </a:r>
            <a:r>
              <a:rPr lang="zh-CN" altLang="zh-CN" kern="100" dirty="0">
                <a:latin typeface="+mn-ea"/>
                <a:cs typeface="Times New Roman" panose="02020603050405020304" pitchFamily="18" charset="0"/>
              </a:rPr>
              <a:t>，增加专业教师、企业导师和辅导员的合作育人的机会，在</a:t>
            </a:r>
            <a:r>
              <a:rPr lang="zh-CN" altLang="zh-CN" b="1" kern="100" dirty="0">
                <a:latin typeface="+mn-ea"/>
                <a:cs typeface="Times New Roman" panose="02020603050405020304" pitchFamily="18" charset="0"/>
              </a:rPr>
              <a:t>知行互动德育模式中</a:t>
            </a:r>
            <a:r>
              <a:rPr lang="zh-CN" altLang="zh-CN" kern="100" dirty="0">
                <a:latin typeface="+mn-ea"/>
                <a:cs typeface="Times New Roman" panose="02020603050405020304" pitchFamily="18" charset="0"/>
              </a:rPr>
              <a:t>主动探索和整合校内校外资源，有助于大学生形成道德内化和道德自觉。</a:t>
            </a:r>
          </a:p>
        </p:txBody>
      </p:sp>
      <p:grpSp>
        <p:nvGrpSpPr>
          <p:cNvPr id="111" name="组合 110">
            <a:extLst>
              <a:ext uri="{FF2B5EF4-FFF2-40B4-BE49-F238E27FC236}">
                <a16:creationId xmlns:a16="http://schemas.microsoft.com/office/drawing/2014/main" id="{B509F450-496F-4A1B-BDDC-4D839FFD7238}"/>
              </a:ext>
            </a:extLst>
          </p:cNvPr>
          <p:cNvGrpSpPr/>
          <p:nvPr/>
        </p:nvGrpSpPr>
        <p:grpSpPr>
          <a:xfrm>
            <a:off x="5580112" y="1752469"/>
            <a:ext cx="2796077" cy="2399899"/>
            <a:chOff x="1331640" y="1923678"/>
            <a:chExt cx="2796077" cy="2399899"/>
          </a:xfrm>
        </p:grpSpPr>
        <p:sp>
          <p:nvSpPr>
            <p:cNvPr id="112" name="等腰三角形 5">
              <a:extLst>
                <a:ext uri="{FF2B5EF4-FFF2-40B4-BE49-F238E27FC236}">
                  <a16:creationId xmlns:a16="http://schemas.microsoft.com/office/drawing/2014/main" id="{309413B2-F722-48C7-A1DC-E9D5A127309B}"/>
                </a:ext>
              </a:extLst>
            </p:cNvPr>
            <p:cNvSpPr/>
            <p:nvPr/>
          </p:nvSpPr>
          <p:spPr>
            <a:xfrm>
              <a:off x="1608861" y="1923678"/>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 fmla="*/ 0 w 2405548"/>
                <a:gd name="connsiteY0" fmla="*/ 553019 h 553019"/>
                <a:gd name="connsiteX1" fmla="*/ 1937496 w 2405548"/>
                <a:gd name="connsiteY1" fmla="*/ 0 h 553019"/>
                <a:gd name="connsiteX2" fmla="*/ 2405548 w 2405548"/>
                <a:gd name="connsiteY2" fmla="*/ 432048 h 553019"/>
                <a:gd name="connsiteX3" fmla="*/ 0 w 2405548"/>
                <a:gd name="connsiteY3" fmla="*/ 553019 h 553019"/>
                <a:gd name="connsiteX0" fmla="*/ 0 w 2405548"/>
                <a:gd name="connsiteY0" fmla="*/ 1186339 h 1186339"/>
                <a:gd name="connsiteX1" fmla="*/ 1247249 w 2405548"/>
                <a:gd name="connsiteY1" fmla="*/ 0 h 1186339"/>
                <a:gd name="connsiteX2" fmla="*/ 2405548 w 2405548"/>
                <a:gd name="connsiteY2" fmla="*/ 1065368 h 1186339"/>
                <a:gd name="connsiteX3" fmla="*/ 0 w 2405548"/>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Lst>
              <a:ahLst/>
              <a:cxnLst>
                <a:cxn ang="0">
                  <a:pos x="connsiteX0" y="connsiteY0"/>
                </a:cxn>
                <a:cxn ang="0">
                  <a:pos x="connsiteX1" y="connsiteY1"/>
                </a:cxn>
                <a:cxn ang="0">
                  <a:pos x="connsiteX2" y="connsiteY2"/>
                </a:cxn>
                <a:cxn ang="0">
                  <a:pos x="connsiteX3" y="connsiteY3"/>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solidFill>
                    <a:srgbClr val="E6325C"/>
                  </a:solidFill>
                </a:rPr>
                <a:t>lilun</a:t>
              </a:r>
              <a:r>
                <a:rPr lang="en-US" altLang="zh-CN" dirty="0">
                  <a:solidFill>
                    <a:srgbClr val="E6325C"/>
                  </a:solidFill>
                </a:rPr>
                <a:t>[</a:t>
              </a:r>
              <a:endParaRPr lang="zh-CN" altLang="en-US" dirty="0">
                <a:solidFill>
                  <a:srgbClr val="E6325C"/>
                </a:solidFill>
              </a:endParaRPr>
            </a:p>
          </p:txBody>
        </p:sp>
        <p:sp>
          <p:nvSpPr>
            <p:cNvPr id="113" name="等腰三角形 5">
              <a:extLst>
                <a:ext uri="{FF2B5EF4-FFF2-40B4-BE49-F238E27FC236}">
                  <a16:creationId xmlns:a16="http://schemas.microsoft.com/office/drawing/2014/main" id="{945B9602-33AF-407C-BBDB-360B9A18C586}"/>
                </a:ext>
              </a:extLst>
            </p:cNvPr>
            <p:cNvSpPr/>
            <p:nvPr/>
          </p:nvSpPr>
          <p:spPr>
            <a:xfrm rot="206170">
              <a:off x="1625386" y="2490871"/>
              <a:ext cx="1218422"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 fmla="*/ 0 w 2405548"/>
                <a:gd name="connsiteY0" fmla="*/ 553019 h 553019"/>
                <a:gd name="connsiteX1" fmla="*/ 1937496 w 2405548"/>
                <a:gd name="connsiteY1" fmla="*/ 0 h 553019"/>
                <a:gd name="connsiteX2" fmla="*/ 2405548 w 2405548"/>
                <a:gd name="connsiteY2" fmla="*/ 432048 h 553019"/>
                <a:gd name="connsiteX3" fmla="*/ 0 w 2405548"/>
                <a:gd name="connsiteY3" fmla="*/ 553019 h 553019"/>
                <a:gd name="connsiteX0" fmla="*/ 0 w 2405548"/>
                <a:gd name="connsiteY0" fmla="*/ 1186339 h 1186339"/>
                <a:gd name="connsiteX1" fmla="*/ 1247249 w 2405548"/>
                <a:gd name="connsiteY1" fmla="*/ 0 h 1186339"/>
                <a:gd name="connsiteX2" fmla="*/ 2405548 w 2405548"/>
                <a:gd name="connsiteY2" fmla="*/ 1065368 h 1186339"/>
                <a:gd name="connsiteX3" fmla="*/ 0 w 2405548"/>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0133"/>
                <a:gd name="connsiteY0" fmla="*/ 652643 h 652643"/>
                <a:gd name="connsiteX1" fmla="*/ 1240133 w 1240133"/>
                <a:gd name="connsiteY1" fmla="*/ 0 h 652643"/>
                <a:gd name="connsiteX2" fmla="*/ 1224300 w 1240133"/>
                <a:gd name="connsiteY2" fmla="*/ 638411 h 652643"/>
                <a:gd name="connsiteX3" fmla="*/ 0 w 1240133"/>
                <a:gd name="connsiteY3" fmla="*/ 652643 h 652643"/>
                <a:gd name="connsiteX0" fmla="*/ 0 w 1233017"/>
                <a:gd name="connsiteY0" fmla="*/ 629932 h 629932"/>
                <a:gd name="connsiteX1" fmla="*/ 1233017 w 1233017"/>
                <a:gd name="connsiteY1" fmla="*/ 9311 h 629932"/>
                <a:gd name="connsiteX2" fmla="*/ 1224300 w 1233017"/>
                <a:gd name="connsiteY2" fmla="*/ 615700 h 629932"/>
                <a:gd name="connsiteX3" fmla="*/ 0 w 1233017"/>
                <a:gd name="connsiteY3" fmla="*/ 629932 h 629932"/>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0606"/>
                <a:gd name="connsiteX1" fmla="*/ 1233017 w 1233017"/>
                <a:gd name="connsiteY1" fmla="*/ 9311 h 640606"/>
                <a:gd name="connsiteX2" fmla="*/ 1227858 w 1233017"/>
                <a:gd name="connsiteY2" fmla="*/ 640606 h 640606"/>
                <a:gd name="connsiteX3" fmla="*/ 0 w 1233017"/>
                <a:gd name="connsiteY3" fmla="*/ 629932 h 640606"/>
                <a:gd name="connsiteX0" fmla="*/ 0 w 1225901"/>
                <a:gd name="connsiteY0" fmla="*/ 632363 h 639479"/>
                <a:gd name="connsiteX1" fmla="*/ 1225901 w 1225901"/>
                <a:gd name="connsiteY1" fmla="*/ 8184 h 639479"/>
                <a:gd name="connsiteX2" fmla="*/ 1220742 w 1225901"/>
                <a:gd name="connsiteY2" fmla="*/ 639479 h 639479"/>
                <a:gd name="connsiteX3" fmla="*/ 0 w 1225901"/>
                <a:gd name="connsiteY3" fmla="*/ 632363 h 639479"/>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18785"/>
                <a:gd name="connsiteY0" fmla="*/ 631295 h 631295"/>
                <a:gd name="connsiteX1" fmla="*/ 1218785 w 1218785"/>
                <a:gd name="connsiteY1" fmla="*/ 0 h 631295"/>
                <a:gd name="connsiteX2" fmla="*/ 1213626 w 1218785"/>
                <a:gd name="connsiteY2" fmla="*/ 631295 h 631295"/>
                <a:gd name="connsiteX3" fmla="*/ 0 w 1218785"/>
                <a:gd name="connsiteY3" fmla="*/ 631295 h 631295"/>
                <a:gd name="connsiteX0" fmla="*/ 0 w 1229459"/>
                <a:gd name="connsiteY0" fmla="*/ 631295 h 631295"/>
                <a:gd name="connsiteX1" fmla="*/ 1229459 w 1229459"/>
                <a:gd name="connsiteY1" fmla="*/ 0 h 631295"/>
                <a:gd name="connsiteX2" fmla="*/ 1224300 w 1229459"/>
                <a:gd name="connsiteY2" fmla="*/ 631295 h 631295"/>
                <a:gd name="connsiteX3" fmla="*/ 0 w 1229459"/>
                <a:gd name="connsiteY3" fmla="*/ 631295 h 631295"/>
                <a:gd name="connsiteX0" fmla="*/ 0 w 1231416"/>
                <a:gd name="connsiteY0" fmla="*/ 631295 h 634853"/>
                <a:gd name="connsiteX1" fmla="*/ 1229459 w 1231416"/>
                <a:gd name="connsiteY1" fmla="*/ 0 h 634853"/>
                <a:gd name="connsiteX2" fmla="*/ 1231416 w 1231416"/>
                <a:gd name="connsiteY2" fmla="*/ 634853 h 634853"/>
                <a:gd name="connsiteX3" fmla="*/ 0 w 1231416"/>
                <a:gd name="connsiteY3" fmla="*/ 631295 h 634853"/>
                <a:gd name="connsiteX0" fmla="*/ 0 w 1234974"/>
                <a:gd name="connsiteY0" fmla="*/ 634853 h 634853"/>
                <a:gd name="connsiteX1" fmla="*/ 1233017 w 1234974"/>
                <a:gd name="connsiteY1" fmla="*/ 0 h 634853"/>
                <a:gd name="connsiteX2" fmla="*/ 1234974 w 1234974"/>
                <a:gd name="connsiteY2" fmla="*/ 634853 h 634853"/>
                <a:gd name="connsiteX3" fmla="*/ 0 w 1234974"/>
                <a:gd name="connsiteY3" fmla="*/ 634853 h 634853"/>
              </a:gdLst>
              <a:ahLst/>
              <a:cxnLst>
                <a:cxn ang="0">
                  <a:pos x="connsiteX0" y="connsiteY0"/>
                </a:cxn>
                <a:cxn ang="0">
                  <a:pos x="connsiteX1" y="connsiteY1"/>
                </a:cxn>
                <a:cxn ang="0">
                  <a:pos x="connsiteX2" y="connsiteY2"/>
                </a:cxn>
                <a:cxn ang="0">
                  <a:pos x="connsiteX3" y="connsiteY3"/>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rgbClr val="E63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6325C"/>
                </a:solidFill>
              </a:endParaRPr>
            </a:p>
          </p:txBody>
        </p:sp>
        <p:sp>
          <p:nvSpPr>
            <p:cNvPr id="114" name="等腰三角形 5">
              <a:extLst>
                <a:ext uri="{FF2B5EF4-FFF2-40B4-BE49-F238E27FC236}">
                  <a16:creationId xmlns:a16="http://schemas.microsoft.com/office/drawing/2014/main" id="{981CCFC7-F625-41C9-AE72-6FCD56B1DFB4}"/>
                </a:ext>
              </a:extLst>
            </p:cNvPr>
            <p:cNvSpPr/>
            <p:nvPr/>
          </p:nvSpPr>
          <p:spPr>
            <a:xfrm rot="153533" flipV="1">
              <a:off x="1589752" y="3113887"/>
              <a:ext cx="1195291"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 fmla="*/ 0 w 2405548"/>
                <a:gd name="connsiteY0" fmla="*/ 553019 h 553019"/>
                <a:gd name="connsiteX1" fmla="*/ 1937496 w 2405548"/>
                <a:gd name="connsiteY1" fmla="*/ 0 h 553019"/>
                <a:gd name="connsiteX2" fmla="*/ 2405548 w 2405548"/>
                <a:gd name="connsiteY2" fmla="*/ 432048 h 553019"/>
                <a:gd name="connsiteX3" fmla="*/ 0 w 2405548"/>
                <a:gd name="connsiteY3" fmla="*/ 553019 h 553019"/>
                <a:gd name="connsiteX0" fmla="*/ 0 w 2405548"/>
                <a:gd name="connsiteY0" fmla="*/ 1186339 h 1186339"/>
                <a:gd name="connsiteX1" fmla="*/ 1247249 w 2405548"/>
                <a:gd name="connsiteY1" fmla="*/ 0 h 1186339"/>
                <a:gd name="connsiteX2" fmla="*/ 2405548 w 2405548"/>
                <a:gd name="connsiteY2" fmla="*/ 1065368 h 1186339"/>
                <a:gd name="connsiteX3" fmla="*/ 0 w 2405548"/>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0133"/>
                <a:gd name="connsiteY0" fmla="*/ 652643 h 652643"/>
                <a:gd name="connsiteX1" fmla="*/ 1240133 w 1240133"/>
                <a:gd name="connsiteY1" fmla="*/ 0 h 652643"/>
                <a:gd name="connsiteX2" fmla="*/ 1224300 w 1240133"/>
                <a:gd name="connsiteY2" fmla="*/ 638411 h 652643"/>
                <a:gd name="connsiteX3" fmla="*/ 0 w 1240133"/>
                <a:gd name="connsiteY3" fmla="*/ 652643 h 652643"/>
                <a:gd name="connsiteX0" fmla="*/ 0 w 1233017"/>
                <a:gd name="connsiteY0" fmla="*/ 629932 h 629932"/>
                <a:gd name="connsiteX1" fmla="*/ 1233017 w 1233017"/>
                <a:gd name="connsiteY1" fmla="*/ 9311 h 629932"/>
                <a:gd name="connsiteX2" fmla="*/ 1224300 w 1233017"/>
                <a:gd name="connsiteY2" fmla="*/ 615700 h 629932"/>
                <a:gd name="connsiteX3" fmla="*/ 0 w 1233017"/>
                <a:gd name="connsiteY3" fmla="*/ 629932 h 629932"/>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0606"/>
                <a:gd name="connsiteX1" fmla="*/ 1233017 w 1233017"/>
                <a:gd name="connsiteY1" fmla="*/ 9311 h 640606"/>
                <a:gd name="connsiteX2" fmla="*/ 1227858 w 1233017"/>
                <a:gd name="connsiteY2" fmla="*/ 640606 h 640606"/>
                <a:gd name="connsiteX3" fmla="*/ 0 w 1233017"/>
                <a:gd name="connsiteY3" fmla="*/ 629932 h 640606"/>
                <a:gd name="connsiteX0" fmla="*/ 0 w 1225901"/>
                <a:gd name="connsiteY0" fmla="*/ 632363 h 639479"/>
                <a:gd name="connsiteX1" fmla="*/ 1225901 w 1225901"/>
                <a:gd name="connsiteY1" fmla="*/ 8184 h 639479"/>
                <a:gd name="connsiteX2" fmla="*/ 1220742 w 1225901"/>
                <a:gd name="connsiteY2" fmla="*/ 639479 h 639479"/>
                <a:gd name="connsiteX3" fmla="*/ 0 w 1225901"/>
                <a:gd name="connsiteY3" fmla="*/ 632363 h 639479"/>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18785"/>
                <a:gd name="connsiteY0" fmla="*/ 631295 h 631295"/>
                <a:gd name="connsiteX1" fmla="*/ 1218785 w 1218785"/>
                <a:gd name="connsiteY1" fmla="*/ 0 h 631295"/>
                <a:gd name="connsiteX2" fmla="*/ 1213626 w 1218785"/>
                <a:gd name="connsiteY2" fmla="*/ 631295 h 631295"/>
                <a:gd name="connsiteX3" fmla="*/ 0 w 1218785"/>
                <a:gd name="connsiteY3" fmla="*/ 631295 h 631295"/>
                <a:gd name="connsiteX0" fmla="*/ 0 w 1229459"/>
                <a:gd name="connsiteY0" fmla="*/ 631295 h 631295"/>
                <a:gd name="connsiteX1" fmla="*/ 1229459 w 1229459"/>
                <a:gd name="connsiteY1" fmla="*/ 0 h 631295"/>
                <a:gd name="connsiteX2" fmla="*/ 1224300 w 1229459"/>
                <a:gd name="connsiteY2" fmla="*/ 631295 h 631295"/>
                <a:gd name="connsiteX3" fmla="*/ 0 w 1229459"/>
                <a:gd name="connsiteY3" fmla="*/ 631295 h 631295"/>
                <a:gd name="connsiteX0" fmla="*/ 0 w 1231416"/>
                <a:gd name="connsiteY0" fmla="*/ 631295 h 634853"/>
                <a:gd name="connsiteX1" fmla="*/ 1229459 w 1231416"/>
                <a:gd name="connsiteY1" fmla="*/ 0 h 634853"/>
                <a:gd name="connsiteX2" fmla="*/ 1231416 w 1231416"/>
                <a:gd name="connsiteY2" fmla="*/ 634853 h 634853"/>
                <a:gd name="connsiteX3" fmla="*/ 0 w 1231416"/>
                <a:gd name="connsiteY3" fmla="*/ 631295 h 634853"/>
                <a:gd name="connsiteX0" fmla="*/ 0 w 1234974"/>
                <a:gd name="connsiteY0" fmla="*/ 634853 h 634853"/>
                <a:gd name="connsiteX1" fmla="*/ 1233017 w 1234974"/>
                <a:gd name="connsiteY1" fmla="*/ 0 h 634853"/>
                <a:gd name="connsiteX2" fmla="*/ 1234974 w 1234974"/>
                <a:gd name="connsiteY2" fmla="*/ 634853 h 634853"/>
                <a:gd name="connsiteX3" fmla="*/ 0 w 1234974"/>
                <a:gd name="connsiteY3" fmla="*/ 634853 h 634853"/>
              </a:gdLst>
              <a:ahLst/>
              <a:cxnLst>
                <a:cxn ang="0">
                  <a:pos x="connsiteX0" y="connsiteY0"/>
                </a:cxn>
                <a:cxn ang="0">
                  <a:pos x="connsiteX1" y="connsiteY1"/>
                </a:cxn>
                <a:cxn ang="0">
                  <a:pos x="connsiteX2" y="connsiteY2"/>
                </a:cxn>
                <a:cxn ang="0">
                  <a:pos x="connsiteX3" y="connsiteY3"/>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rgbClr val="E4B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5" name="等腰三角形 5">
              <a:extLst>
                <a:ext uri="{FF2B5EF4-FFF2-40B4-BE49-F238E27FC236}">
                  <a16:creationId xmlns:a16="http://schemas.microsoft.com/office/drawing/2014/main" id="{4A679F06-C4C0-453B-BEF8-2A77D318B534}"/>
                </a:ext>
              </a:extLst>
            </p:cNvPr>
            <p:cNvSpPr/>
            <p:nvPr/>
          </p:nvSpPr>
          <p:spPr>
            <a:xfrm rot="366777" flipV="1">
              <a:off x="1547034" y="3137238"/>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 fmla="*/ 0 w 2405548"/>
                <a:gd name="connsiteY0" fmla="*/ 553019 h 553019"/>
                <a:gd name="connsiteX1" fmla="*/ 1937496 w 2405548"/>
                <a:gd name="connsiteY1" fmla="*/ 0 h 553019"/>
                <a:gd name="connsiteX2" fmla="*/ 2405548 w 2405548"/>
                <a:gd name="connsiteY2" fmla="*/ 432048 h 553019"/>
                <a:gd name="connsiteX3" fmla="*/ 0 w 2405548"/>
                <a:gd name="connsiteY3" fmla="*/ 553019 h 553019"/>
                <a:gd name="connsiteX0" fmla="*/ 0 w 2405548"/>
                <a:gd name="connsiteY0" fmla="*/ 1186339 h 1186339"/>
                <a:gd name="connsiteX1" fmla="*/ 1247249 w 2405548"/>
                <a:gd name="connsiteY1" fmla="*/ 0 h 1186339"/>
                <a:gd name="connsiteX2" fmla="*/ 2405548 w 2405548"/>
                <a:gd name="connsiteY2" fmla="*/ 1065368 h 1186339"/>
                <a:gd name="connsiteX3" fmla="*/ 0 w 2405548"/>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Lst>
              <a:ahLst/>
              <a:cxnLst>
                <a:cxn ang="0">
                  <a:pos x="connsiteX0" y="connsiteY0"/>
                </a:cxn>
                <a:cxn ang="0">
                  <a:pos x="connsiteX1" y="connsiteY1"/>
                </a:cxn>
                <a:cxn ang="0">
                  <a:pos x="connsiteX2" y="connsiteY2"/>
                </a:cxn>
                <a:cxn ang="0">
                  <a:pos x="connsiteX3" y="connsiteY3"/>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6" name="圆角矩形 11">
              <a:extLst>
                <a:ext uri="{FF2B5EF4-FFF2-40B4-BE49-F238E27FC236}">
                  <a16:creationId xmlns:a16="http://schemas.microsoft.com/office/drawing/2014/main" id="{B7AA8CE7-A596-400A-8991-3409DA4E7972}"/>
                </a:ext>
              </a:extLst>
            </p:cNvPr>
            <p:cNvSpPr/>
            <p:nvPr/>
          </p:nvSpPr>
          <p:spPr>
            <a:xfrm>
              <a:off x="1331640" y="3079858"/>
              <a:ext cx="198918" cy="87624"/>
            </a:xfrm>
            <a:custGeom>
              <a:avLst/>
              <a:gdLst/>
              <a:ahLst/>
              <a:cxnLst/>
              <a:rect l="l" t="t" r="r" b="b"/>
              <a:pathLst>
                <a:path w="198918" h="87624">
                  <a:moveTo>
                    <a:pt x="43812" y="0"/>
                  </a:moveTo>
                  <a:lnTo>
                    <a:pt x="198918" y="0"/>
                  </a:lnTo>
                  <a:lnTo>
                    <a:pt x="198918" y="87624"/>
                  </a:lnTo>
                  <a:lnTo>
                    <a:pt x="43812" y="87624"/>
                  </a:lnTo>
                  <a:cubicBezTo>
                    <a:pt x="19615" y="87624"/>
                    <a:pt x="0" y="68009"/>
                    <a:pt x="0" y="43812"/>
                  </a:cubicBezTo>
                  <a:cubicBezTo>
                    <a:pt x="0" y="19615"/>
                    <a:pt x="19615" y="0"/>
                    <a:pt x="43812"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7" name="空心弧 15">
              <a:extLst>
                <a:ext uri="{FF2B5EF4-FFF2-40B4-BE49-F238E27FC236}">
                  <a16:creationId xmlns:a16="http://schemas.microsoft.com/office/drawing/2014/main" id="{B8375E3F-4F4D-4DC0-B53C-3849C720389E}"/>
                </a:ext>
              </a:extLst>
            </p:cNvPr>
            <p:cNvSpPr/>
            <p:nvPr/>
          </p:nvSpPr>
          <p:spPr>
            <a:xfrm rot="5400000">
              <a:off x="3240997" y="2265742"/>
              <a:ext cx="499625" cy="1273814"/>
            </a:xfrm>
            <a:custGeom>
              <a:avLst/>
              <a:gdLst/>
              <a:ahLst/>
              <a:cxnLst/>
              <a:rect l="l" t="t" r="r" b="b"/>
              <a:pathLst>
                <a:path w="509372" h="1121419">
                  <a:moveTo>
                    <a:pt x="507512" y="1121419"/>
                  </a:moveTo>
                  <a:lnTo>
                    <a:pt x="509372" y="1119300"/>
                  </a:lnTo>
                  <a:lnTo>
                    <a:pt x="509372" y="1121419"/>
                  </a:lnTo>
                  <a:close/>
                  <a:moveTo>
                    <a:pt x="430106" y="1116802"/>
                  </a:moveTo>
                  <a:lnTo>
                    <a:pt x="434159" y="1121419"/>
                  </a:lnTo>
                  <a:lnTo>
                    <a:pt x="430599" y="1121419"/>
                  </a:lnTo>
                  <a:cubicBezTo>
                    <a:pt x="430325" y="1119896"/>
                    <a:pt x="430214" y="1118353"/>
                    <a:pt x="430106" y="1116802"/>
                  </a:cubicBezTo>
                  <a:close/>
                  <a:moveTo>
                    <a:pt x="0" y="259419"/>
                  </a:moveTo>
                  <a:lnTo>
                    <a:pt x="832" y="257324"/>
                  </a:lnTo>
                  <a:lnTo>
                    <a:pt x="0" y="257324"/>
                  </a:lnTo>
                  <a:cubicBezTo>
                    <a:pt x="0" y="161091"/>
                    <a:pt x="53696" y="72900"/>
                    <a:pt x="139188" y="28721"/>
                  </a:cubicBezTo>
                  <a:cubicBezTo>
                    <a:pt x="224680" y="-15459"/>
                    <a:pt x="327679" y="-8244"/>
                    <a:pt x="406177" y="47423"/>
                  </a:cubicBezTo>
                  <a:cubicBezTo>
                    <a:pt x="466571" y="90252"/>
                    <a:pt x="504696" y="156253"/>
                    <a:pt x="509372" y="227993"/>
                  </a:cubicBezTo>
                  <a:lnTo>
                    <a:pt x="509372" y="1073841"/>
                  </a:lnTo>
                  <a:cubicBezTo>
                    <a:pt x="502538" y="1059565"/>
                    <a:pt x="487753" y="1050433"/>
                    <a:pt x="470835" y="1050433"/>
                  </a:cubicBezTo>
                  <a:cubicBezTo>
                    <a:pt x="451854" y="1050433"/>
                    <a:pt x="435559" y="1061928"/>
                    <a:pt x="428567" y="1078352"/>
                  </a:cubicBezTo>
                  <a:cubicBezTo>
                    <a:pt x="427251" y="1065847"/>
                    <a:pt x="427023" y="1052948"/>
                    <a:pt x="427023" y="1039779"/>
                  </a:cubicBezTo>
                  <a:lnTo>
                    <a:pt x="427023" y="281216"/>
                  </a:lnTo>
                  <a:lnTo>
                    <a:pt x="427023" y="281216"/>
                  </a:lnTo>
                  <a:lnTo>
                    <a:pt x="427023" y="236015"/>
                  </a:lnTo>
                  <a:lnTo>
                    <a:pt x="426558" y="236015"/>
                  </a:lnTo>
                  <a:cubicBezTo>
                    <a:pt x="420904" y="189157"/>
                    <a:pt x="395728" y="146071"/>
                    <a:pt x="356132" y="117992"/>
                  </a:cubicBezTo>
                  <a:cubicBezTo>
                    <a:pt x="304025" y="81040"/>
                    <a:pt x="235655" y="76251"/>
                    <a:pt x="178905" y="105577"/>
                  </a:cubicBezTo>
                  <a:cubicBezTo>
                    <a:pt x="122253" y="134854"/>
                    <a:pt x="86634" y="193244"/>
                    <a:pt x="86558" y="256996"/>
                  </a:cubicBezTo>
                  <a:cubicBezTo>
                    <a:pt x="87499" y="257768"/>
                    <a:pt x="87520" y="258591"/>
                    <a:pt x="87520" y="259419"/>
                  </a:cubicBezTo>
                  <a:cubicBezTo>
                    <a:pt x="87520" y="284619"/>
                    <a:pt x="67928" y="305047"/>
                    <a:pt x="43760" y="305047"/>
                  </a:cubicBezTo>
                  <a:cubicBezTo>
                    <a:pt x="19592" y="305047"/>
                    <a:pt x="0" y="284619"/>
                    <a:pt x="0" y="259419"/>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cxnSp>
        <p:nvCxnSpPr>
          <p:cNvPr id="118" name="直接连接符 117">
            <a:extLst>
              <a:ext uri="{FF2B5EF4-FFF2-40B4-BE49-F238E27FC236}">
                <a16:creationId xmlns:a16="http://schemas.microsoft.com/office/drawing/2014/main" id="{A02CA066-E23F-46D3-A307-B3E177E45583}"/>
              </a:ext>
            </a:extLst>
          </p:cNvPr>
          <p:cNvCxnSpPr/>
          <p:nvPr/>
        </p:nvCxnSpPr>
        <p:spPr>
          <a:xfrm flipH="1">
            <a:off x="4662484" y="2283718"/>
            <a:ext cx="792087" cy="0"/>
          </a:xfrm>
          <a:prstGeom prst="line">
            <a:avLst/>
          </a:prstGeom>
          <a:ln w="6350">
            <a:solidFill>
              <a:schemeClr val="tx1">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id="{B0D01B40-9627-4CA1-8788-F2DF676A17CE}"/>
              </a:ext>
            </a:extLst>
          </p:cNvPr>
          <p:cNvCxnSpPr/>
          <p:nvPr/>
        </p:nvCxnSpPr>
        <p:spPr>
          <a:xfrm flipH="1">
            <a:off x="4662483" y="2939592"/>
            <a:ext cx="792087" cy="0"/>
          </a:xfrm>
          <a:prstGeom prst="line">
            <a:avLst/>
          </a:prstGeom>
          <a:ln w="6350">
            <a:solidFill>
              <a:schemeClr val="tx1">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8FDC8F51-01B4-436E-AB79-35FDF12C9720}"/>
              </a:ext>
            </a:extLst>
          </p:cNvPr>
          <p:cNvCxnSpPr/>
          <p:nvPr/>
        </p:nvCxnSpPr>
        <p:spPr>
          <a:xfrm flipH="1">
            <a:off x="4644008" y="3759547"/>
            <a:ext cx="792087" cy="0"/>
          </a:xfrm>
          <a:prstGeom prst="line">
            <a:avLst/>
          </a:prstGeom>
          <a:ln w="6350">
            <a:solidFill>
              <a:schemeClr val="tx1">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27F4A91F-5202-4271-B379-321DC660BDB8}"/>
              </a:ext>
            </a:extLst>
          </p:cNvPr>
          <p:cNvSpPr txBox="1"/>
          <p:nvPr/>
        </p:nvSpPr>
        <p:spPr>
          <a:xfrm>
            <a:off x="7164288" y="2489431"/>
            <a:ext cx="1107996" cy="874407"/>
          </a:xfrm>
          <a:prstGeom prst="rect">
            <a:avLst/>
          </a:prstGeom>
          <a:noFill/>
        </p:spPr>
        <p:txBody>
          <a:bodyPr wrap="none" rtlCol="0">
            <a:spAutoFit/>
          </a:bodyPr>
          <a:lstStyle/>
          <a:p>
            <a:pPr>
              <a:lnSpc>
                <a:spcPct val="150000"/>
              </a:lnSpc>
            </a:pPr>
            <a:r>
              <a:rPr lang="zh-CN" altLang="en-US" b="1" dirty="0">
                <a:latin typeface="微软雅黑" panose="020B0503020204020204" pitchFamily="34" charset="-122"/>
                <a:ea typeface="微软雅黑" panose="020B0503020204020204" pitchFamily="34" charset="-122"/>
              </a:rPr>
              <a:t>知行互动</a:t>
            </a:r>
            <a:endParaRPr lang="en-US" altLang="zh-CN" b="1" dirty="0">
              <a:latin typeface="微软雅黑" panose="020B0503020204020204" pitchFamily="34" charset="-122"/>
              <a:ea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rPr>
              <a:t>德育模式</a:t>
            </a:r>
          </a:p>
        </p:txBody>
      </p:sp>
      <p:sp>
        <p:nvSpPr>
          <p:cNvPr id="5" name="文本框 4">
            <a:extLst>
              <a:ext uri="{FF2B5EF4-FFF2-40B4-BE49-F238E27FC236}">
                <a16:creationId xmlns:a16="http://schemas.microsoft.com/office/drawing/2014/main" id="{4A8FF2A5-77EE-4730-A596-EB23C88D1BF3}"/>
              </a:ext>
            </a:extLst>
          </p:cNvPr>
          <p:cNvSpPr txBox="1"/>
          <p:nvPr/>
        </p:nvSpPr>
        <p:spPr>
          <a:xfrm>
            <a:off x="6041688" y="2297057"/>
            <a:ext cx="1005403" cy="338554"/>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理论平台</a:t>
            </a:r>
          </a:p>
        </p:txBody>
      </p:sp>
      <p:sp>
        <p:nvSpPr>
          <p:cNvPr id="125" name="文本框 124">
            <a:extLst>
              <a:ext uri="{FF2B5EF4-FFF2-40B4-BE49-F238E27FC236}">
                <a16:creationId xmlns:a16="http://schemas.microsoft.com/office/drawing/2014/main" id="{D42C2FED-A531-466D-AA9D-99A1C0DA7239}"/>
              </a:ext>
            </a:extLst>
          </p:cNvPr>
          <p:cNvSpPr txBox="1"/>
          <p:nvPr/>
        </p:nvSpPr>
        <p:spPr>
          <a:xfrm>
            <a:off x="5978255" y="3134571"/>
            <a:ext cx="1005403" cy="338554"/>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实践平台</a:t>
            </a:r>
          </a:p>
        </p:txBody>
      </p:sp>
      <p:sp>
        <p:nvSpPr>
          <p:cNvPr id="6" name="矩形 5">
            <a:extLst>
              <a:ext uri="{FF2B5EF4-FFF2-40B4-BE49-F238E27FC236}">
                <a16:creationId xmlns:a16="http://schemas.microsoft.com/office/drawing/2014/main" id="{DBAF45D2-41DF-4634-8E10-694450CE4A6C}"/>
              </a:ext>
            </a:extLst>
          </p:cNvPr>
          <p:cNvSpPr/>
          <p:nvPr/>
        </p:nvSpPr>
        <p:spPr>
          <a:xfrm>
            <a:off x="4605293" y="1975941"/>
            <a:ext cx="902811" cy="307777"/>
          </a:xfrm>
          <a:prstGeom prst="rect">
            <a:avLst/>
          </a:prstGeom>
        </p:spPr>
        <p:txBody>
          <a:bodyPr wrap="none">
            <a:spAutoFit/>
          </a:bodyPr>
          <a:lstStyle/>
          <a:p>
            <a:r>
              <a:rPr lang="zh-CN" altLang="zh-CN" sz="1400" kern="100" dirty="0">
                <a:latin typeface="+mj-ea"/>
                <a:cs typeface="Times New Roman" panose="02020603050405020304" pitchFamily="18" charset="0"/>
              </a:rPr>
              <a:t>专业教师</a:t>
            </a:r>
            <a:endParaRPr lang="zh-CN" altLang="en-US" sz="1400" dirty="0"/>
          </a:p>
        </p:txBody>
      </p:sp>
      <p:sp>
        <p:nvSpPr>
          <p:cNvPr id="7" name="矩形 6">
            <a:extLst>
              <a:ext uri="{FF2B5EF4-FFF2-40B4-BE49-F238E27FC236}">
                <a16:creationId xmlns:a16="http://schemas.microsoft.com/office/drawing/2014/main" id="{D428AB8A-9921-47F0-BEDE-2F104A63FC32}"/>
              </a:ext>
            </a:extLst>
          </p:cNvPr>
          <p:cNvSpPr/>
          <p:nvPr/>
        </p:nvSpPr>
        <p:spPr>
          <a:xfrm>
            <a:off x="4605293" y="3416101"/>
            <a:ext cx="902811" cy="307777"/>
          </a:xfrm>
          <a:prstGeom prst="rect">
            <a:avLst/>
          </a:prstGeom>
        </p:spPr>
        <p:txBody>
          <a:bodyPr wrap="none">
            <a:spAutoFit/>
          </a:bodyPr>
          <a:lstStyle/>
          <a:p>
            <a:r>
              <a:rPr lang="zh-CN" altLang="zh-CN" sz="1400" kern="100" dirty="0">
                <a:latin typeface="+mj-ea"/>
                <a:cs typeface="Times New Roman" panose="02020603050405020304" pitchFamily="18" charset="0"/>
              </a:rPr>
              <a:t>企业导师</a:t>
            </a:r>
            <a:endParaRPr lang="zh-CN" altLang="en-US" sz="1400" dirty="0"/>
          </a:p>
        </p:txBody>
      </p:sp>
      <p:sp>
        <p:nvSpPr>
          <p:cNvPr id="8" name="矩形 7">
            <a:extLst>
              <a:ext uri="{FF2B5EF4-FFF2-40B4-BE49-F238E27FC236}">
                <a16:creationId xmlns:a16="http://schemas.microsoft.com/office/drawing/2014/main" id="{46DCEFDC-5731-4090-81D3-321C7F61F36D}"/>
              </a:ext>
            </a:extLst>
          </p:cNvPr>
          <p:cNvSpPr/>
          <p:nvPr/>
        </p:nvSpPr>
        <p:spPr>
          <a:xfrm>
            <a:off x="4712821" y="2624013"/>
            <a:ext cx="723275" cy="307777"/>
          </a:xfrm>
          <a:prstGeom prst="rect">
            <a:avLst/>
          </a:prstGeom>
        </p:spPr>
        <p:txBody>
          <a:bodyPr wrap="none">
            <a:spAutoFit/>
          </a:bodyPr>
          <a:lstStyle/>
          <a:p>
            <a:r>
              <a:rPr lang="zh-CN" altLang="zh-CN" sz="1400" kern="100" dirty="0">
                <a:latin typeface="+mj-ea"/>
                <a:cs typeface="Times New Roman" panose="02020603050405020304" pitchFamily="18" charset="0"/>
              </a:rPr>
              <a:t>辅导员</a:t>
            </a:r>
            <a:endParaRPr lang="zh-CN" altLang="en-US" sz="1400" dirty="0"/>
          </a:p>
        </p:txBody>
      </p:sp>
    </p:spTree>
    <p:extLst>
      <p:ext uri="{BB962C8B-B14F-4D97-AF65-F5344CB8AC3E}">
        <p14:creationId xmlns:p14="http://schemas.microsoft.com/office/powerpoint/2010/main" val="345729953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矩形 193"/>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TextBox 2">
            <a:extLst>
              <a:ext uri="{FF2B5EF4-FFF2-40B4-BE49-F238E27FC236}">
                <a16:creationId xmlns:a16="http://schemas.microsoft.com/office/drawing/2014/main" id="{FB7CEE04-2F0F-4B3A-AB49-E36EDC5DB2BB}"/>
              </a:ext>
            </a:extLst>
          </p:cNvPr>
          <p:cNvSpPr txBox="1"/>
          <p:nvPr/>
        </p:nvSpPr>
        <p:spPr>
          <a:xfrm>
            <a:off x="683568" y="339502"/>
            <a:ext cx="6552728" cy="499624"/>
          </a:xfrm>
          <a:prstGeom prst="rect">
            <a:avLst/>
          </a:prstGeom>
          <a:noFill/>
          <a:effectLst/>
        </p:spPr>
        <p:txBody>
          <a:bodyPr wrap="square" rtlCol="0">
            <a:spAutoFit/>
          </a:bodyPr>
          <a:lstStyle/>
          <a:p>
            <a:pPr>
              <a:lnSpc>
                <a:spcPct val="150000"/>
              </a:lnSpc>
            </a:pPr>
            <a:r>
              <a:rPr lang="en-US" altLang="zh-CN" sz="2000" b="1" dirty="0">
                <a:solidFill>
                  <a:prstClr val="black">
                    <a:lumMod val="65000"/>
                    <a:lumOff val="35000"/>
                  </a:prstClr>
                </a:solidFill>
                <a:latin typeface="微软雅黑" pitchFamily="34" charset="-122"/>
                <a:ea typeface="微软雅黑" pitchFamily="34" charset="-122"/>
              </a:rPr>
              <a:t>3</a:t>
            </a:r>
            <a:r>
              <a:rPr lang="zh-CN" altLang="en-US" sz="2000" b="1" dirty="0">
                <a:solidFill>
                  <a:prstClr val="black">
                    <a:lumMod val="65000"/>
                    <a:lumOff val="35000"/>
                  </a:prstClr>
                </a:solidFill>
                <a:latin typeface="微软雅黑" pitchFamily="34" charset="-122"/>
                <a:ea typeface="微软雅黑" pitchFamily="34" charset="-122"/>
              </a:rPr>
              <a:t>、</a:t>
            </a:r>
            <a:r>
              <a:rPr lang="zh-CN" altLang="en-US" sz="2000" b="1" dirty="0">
                <a:solidFill>
                  <a:srgbClr val="FF0000"/>
                </a:solidFill>
                <a:latin typeface="微软雅黑" pitchFamily="34" charset="-122"/>
                <a:ea typeface="微软雅黑" pitchFamily="34" charset="-122"/>
              </a:rPr>
              <a:t>调研课程思政的有效做法</a:t>
            </a:r>
            <a:r>
              <a:rPr lang="zh-CN" altLang="en-US" sz="2000" b="1" dirty="0">
                <a:solidFill>
                  <a:prstClr val="black">
                    <a:lumMod val="65000"/>
                    <a:lumOff val="35000"/>
                  </a:prstClr>
                </a:solidFill>
                <a:latin typeface="微软雅黑" pitchFamily="34" charset="-122"/>
                <a:ea typeface="微软雅黑" pitchFamily="34" charset="-122"/>
              </a:rPr>
              <a:t>，提高隐性思政教育的作用</a:t>
            </a:r>
            <a:endParaRPr lang="zh-CN" altLang="en-US" sz="2000" b="1" dirty="0">
              <a:solidFill>
                <a:srgbClr val="FF0000"/>
              </a:solidFill>
              <a:latin typeface="微软雅黑" pitchFamily="34" charset="-122"/>
              <a:ea typeface="微软雅黑" pitchFamily="34" charset="-122"/>
            </a:endParaRPr>
          </a:p>
        </p:txBody>
      </p:sp>
      <p:grpSp>
        <p:nvGrpSpPr>
          <p:cNvPr id="43" name="组合 42">
            <a:extLst>
              <a:ext uri="{FF2B5EF4-FFF2-40B4-BE49-F238E27FC236}">
                <a16:creationId xmlns:a16="http://schemas.microsoft.com/office/drawing/2014/main" id="{2EBD7EEB-25CA-41E4-A585-9A0D99389346}"/>
              </a:ext>
            </a:extLst>
          </p:cNvPr>
          <p:cNvGrpSpPr/>
          <p:nvPr/>
        </p:nvGrpSpPr>
        <p:grpSpPr>
          <a:xfrm>
            <a:off x="6110587" y="1568365"/>
            <a:ext cx="1773781" cy="1609411"/>
            <a:chOff x="2473571" y="2211710"/>
            <a:chExt cx="1773781" cy="1609411"/>
          </a:xfrm>
        </p:grpSpPr>
        <p:grpSp>
          <p:nvGrpSpPr>
            <p:cNvPr id="44" name="组合 43">
              <a:extLst>
                <a:ext uri="{FF2B5EF4-FFF2-40B4-BE49-F238E27FC236}">
                  <a16:creationId xmlns:a16="http://schemas.microsoft.com/office/drawing/2014/main" id="{3FB3B7ED-86C1-4F64-9D7D-8A8CEE7502FC}"/>
                </a:ext>
              </a:extLst>
            </p:cNvPr>
            <p:cNvGrpSpPr/>
            <p:nvPr/>
          </p:nvGrpSpPr>
          <p:grpSpPr>
            <a:xfrm>
              <a:off x="2473571" y="2211710"/>
              <a:ext cx="1773781" cy="1609411"/>
              <a:chOff x="1074198" y="2188917"/>
              <a:chExt cx="1773781" cy="1609411"/>
            </a:xfrm>
          </p:grpSpPr>
          <p:sp>
            <p:nvSpPr>
              <p:cNvPr id="59" name="右箭头 55">
                <a:extLst>
                  <a:ext uri="{FF2B5EF4-FFF2-40B4-BE49-F238E27FC236}">
                    <a16:creationId xmlns:a16="http://schemas.microsoft.com/office/drawing/2014/main" id="{D9707E84-860D-43DC-9575-D456172C6529}"/>
                  </a:ext>
                </a:extLst>
              </p:cNvPr>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0" name="右箭头 55">
                <a:extLst>
                  <a:ext uri="{FF2B5EF4-FFF2-40B4-BE49-F238E27FC236}">
                    <a16:creationId xmlns:a16="http://schemas.microsoft.com/office/drawing/2014/main" id="{0F2F34FB-5D6D-4FAA-B48A-64E577388ACB}"/>
                  </a:ext>
                </a:extLst>
              </p:cNvPr>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 fmla="*/ 0 w 1731146"/>
                  <a:gd name="connsiteY0" fmla="*/ 355742 h 1624170"/>
                  <a:gd name="connsiteX1" fmla="*/ 508986 w 1731146"/>
                  <a:gd name="connsiteY1" fmla="*/ 351329 h 1624170"/>
                  <a:gd name="connsiteX2" fmla="*/ 892425 w 1731146"/>
                  <a:gd name="connsiteY2" fmla="*/ 35574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55742 h 1624170"/>
                  <a:gd name="connsiteX1" fmla="*/ 556334 w 1731146"/>
                  <a:gd name="connsiteY1" fmla="*/ 354289 h 1624170"/>
                  <a:gd name="connsiteX2" fmla="*/ 892425 w 1731146"/>
                  <a:gd name="connsiteY2" fmla="*/ 35574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55742 h 1624170"/>
                  <a:gd name="connsiteX1" fmla="*/ 556334 w 1731146"/>
                  <a:gd name="connsiteY1" fmla="*/ 354289 h 1624170"/>
                  <a:gd name="connsiteX2" fmla="*/ 848037 w 1731146"/>
                  <a:gd name="connsiteY2" fmla="*/ 12788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20232 h 1588660"/>
                  <a:gd name="connsiteX1" fmla="*/ 556334 w 1731146"/>
                  <a:gd name="connsiteY1" fmla="*/ 318779 h 1588660"/>
                  <a:gd name="connsiteX2" fmla="*/ 848037 w 1731146"/>
                  <a:gd name="connsiteY2" fmla="*/ 92372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0 w 1731146"/>
                  <a:gd name="connsiteY8"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0 w 1731146"/>
                  <a:gd name="connsiteY8" fmla="*/ 320232 h 1588660"/>
                  <a:gd name="connsiteX0" fmla="*/ 2959 w 1734105"/>
                  <a:gd name="connsiteY0" fmla="*/ 320232 h 1588660"/>
                  <a:gd name="connsiteX1" fmla="*/ 559293 w 1734105"/>
                  <a:gd name="connsiteY1" fmla="*/ 318779 h 1588660"/>
                  <a:gd name="connsiteX2" fmla="*/ 853955 w 1734105"/>
                  <a:gd name="connsiteY2" fmla="*/ 59821 h 1588660"/>
                  <a:gd name="connsiteX3" fmla="*/ 1007835 w 1734105"/>
                  <a:gd name="connsiteY3" fmla="*/ 0 h 1588660"/>
                  <a:gd name="connsiteX4" fmla="*/ 1734105 w 1734105"/>
                  <a:gd name="connsiteY4" fmla="*/ 776575 h 1588660"/>
                  <a:gd name="connsiteX5" fmla="*/ 895384 w 1734105"/>
                  <a:gd name="connsiteY5" fmla="*/ 1588660 h 1588660"/>
                  <a:gd name="connsiteX6" fmla="*/ 895384 w 1734105"/>
                  <a:gd name="connsiteY6" fmla="*/ 1232918 h 1588660"/>
                  <a:gd name="connsiteX7" fmla="*/ 2959 w 1734105"/>
                  <a:gd name="connsiteY7" fmla="*/ 1232918 h 1588660"/>
                  <a:gd name="connsiteX8" fmla="*/ 0 w 1734105"/>
                  <a:gd name="connsiteY8" fmla="*/ 576230 h 1588660"/>
                  <a:gd name="connsiteX9" fmla="*/ 2959 w 1734105"/>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5 w 1731151"/>
                  <a:gd name="connsiteY0" fmla="*/ 320232 h 1588660"/>
                  <a:gd name="connsiteX1" fmla="*/ 556339 w 1731151"/>
                  <a:gd name="connsiteY1" fmla="*/ 318779 h 1588660"/>
                  <a:gd name="connsiteX2" fmla="*/ 851001 w 1731151"/>
                  <a:gd name="connsiteY2" fmla="*/ 59821 h 1588660"/>
                  <a:gd name="connsiteX3" fmla="*/ 1004881 w 1731151"/>
                  <a:gd name="connsiteY3" fmla="*/ 0 h 1588660"/>
                  <a:gd name="connsiteX4" fmla="*/ 1731151 w 1731151"/>
                  <a:gd name="connsiteY4" fmla="*/ 776575 h 1588660"/>
                  <a:gd name="connsiteX5" fmla="*/ 892430 w 1731151"/>
                  <a:gd name="connsiteY5" fmla="*/ 1588660 h 1588660"/>
                  <a:gd name="connsiteX6" fmla="*/ 892430 w 1731151"/>
                  <a:gd name="connsiteY6" fmla="*/ 1232918 h 1588660"/>
                  <a:gd name="connsiteX7" fmla="*/ 5 w 1731151"/>
                  <a:gd name="connsiteY7" fmla="*/ 1232918 h 1588660"/>
                  <a:gd name="connsiteX8" fmla="*/ 275213 w 1731151"/>
                  <a:gd name="connsiteY8" fmla="*/ 617659 h 1588660"/>
                  <a:gd name="connsiteX9" fmla="*/ 5 w 1731151"/>
                  <a:gd name="connsiteY9" fmla="*/ 320232 h 1588660"/>
                  <a:gd name="connsiteX0" fmla="*/ 5 w 1731151"/>
                  <a:gd name="connsiteY0" fmla="*/ 320232 h 1588660"/>
                  <a:gd name="connsiteX1" fmla="*/ 556339 w 1731151"/>
                  <a:gd name="connsiteY1" fmla="*/ 318779 h 1588660"/>
                  <a:gd name="connsiteX2" fmla="*/ 851001 w 1731151"/>
                  <a:gd name="connsiteY2" fmla="*/ 59821 h 1588660"/>
                  <a:gd name="connsiteX3" fmla="*/ 1004881 w 1731151"/>
                  <a:gd name="connsiteY3" fmla="*/ 0 h 1588660"/>
                  <a:gd name="connsiteX4" fmla="*/ 1731151 w 1731151"/>
                  <a:gd name="connsiteY4" fmla="*/ 776575 h 1588660"/>
                  <a:gd name="connsiteX5" fmla="*/ 892430 w 1731151"/>
                  <a:gd name="connsiteY5" fmla="*/ 1588660 h 1588660"/>
                  <a:gd name="connsiteX6" fmla="*/ 892430 w 1731151"/>
                  <a:gd name="connsiteY6" fmla="*/ 1232918 h 1588660"/>
                  <a:gd name="connsiteX7" fmla="*/ 5 w 1731151"/>
                  <a:gd name="connsiteY7" fmla="*/ 1232918 h 1588660"/>
                  <a:gd name="connsiteX8" fmla="*/ 275213 w 1731151"/>
                  <a:gd name="connsiteY8" fmla="*/ 617659 h 1588660"/>
                  <a:gd name="connsiteX9" fmla="*/ 5 w 1731151"/>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81126 w 1731146"/>
                  <a:gd name="connsiteY8" fmla="*/ 62061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136124 w 1731146"/>
                  <a:gd name="connsiteY8" fmla="*/ 922459 h 1588660"/>
                  <a:gd name="connsiteX9" fmla="*/ 281126 w 1731146"/>
                  <a:gd name="connsiteY9" fmla="*/ 620619 h 1588660"/>
                  <a:gd name="connsiteX10" fmla="*/ 0 w 1731146"/>
                  <a:gd name="connsiteY10"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66330 w 1731146"/>
                  <a:gd name="connsiteY8" fmla="*/ 955011 h 1588660"/>
                  <a:gd name="connsiteX9" fmla="*/ 281126 w 1731146"/>
                  <a:gd name="connsiteY9" fmla="*/ 620619 h 1588660"/>
                  <a:gd name="connsiteX10" fmla="*/ 0 w 1731146"/>
                  <a:gd name="connsiteY10"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582967 w 1731146"/>
                  <a:gd name="connsiteY7" fmla="*/ 1233178 h 1588660"/>
                  <a:gd name="connsiteX8" fmla="*/ 0 w 1731146"/>
                  <a:gd name="connsiteY8" fmla="*/ 1232918 h 1588660"/>
                  <a:gd name="connsiteX9" fmla="*/ 266330 w 1731146"/>
                  <a:gd name="connsiteY9" fmla="*/ 955011 h 1588660"/>
                  <a:gd name="connsiteX10" fmla="*/ 281126 w 1731146"/>
                  <a:gd name="connsiteY10" fmla="*/ 620619 h 1588660"/>
                  <a:gd name="connsiteX11" fmla="*/ 0 w 1731146"/>
                  <a:gd name="connsiteY11"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53956 w 1731146"/>
                  <a:gd name="connsiteY6" fmla="*/ 1460778 h 1588660"/>
                  <a:gd name="connsiteX7" fmla="*/ 582967 w 1731146"/>
                  <a:gd name="connsiteY7" fmla="*/ 1233178 h 1588660"/>
                  <a:gd name="connsiteX8" fmla="*/ 0 w 1731146"/>
                  <a:gd name="connsiteY8" fmla="*/ 1232918 h 1588660"/>
                  <a:gd name="connsiteX9" fmla="*/ 266330 w 1731146"/>
                  <a:gd name="connsiteY9" fmla="*/ 955011 h 1588660"/>
                  <a:gd name="connsiteX10" fmla="*/ 281126 w 1731146"/>
                  <a:gd name="connsiteY10" fmla="*/ 620619 h 1588660"/>
                  <a:gd name="connsiteX11" fmla="*/ 0 w 1731146"/>
                  <a:gd name="connsiteY11" fmla="*/ 320232 h 1588660"/>
                  <a:gd name="connsiteX0" fmla="*/ 0 w 1731146"/>
                  <a:gd name="connsiteY0" fmla="*/ 320232 h 1517638"/>
                  <a:gd name="connsiteX1" fmla="*/ 556334 w 1731146"/>
                  <a:gd name="connsiteY1" fmla="*/ 318779 h 1517638"/>
                  <a:gd name="connsiteX2" fmla="*/ 850996 w 1731146"/>
                  <a:gd name="connsiteY2" fmla="*/ 59821 h 1517638"/>
                  <a:gd name="connsiteX3" fmla="*/ 1004876 w 1731146"/>
                  <a:gd name="connsiteY3" fmla="*/ 0 h 1517638"/>
                  <a:gd name="connsiteX4" fmla="*/ 1731146 w 1731146"/>
                  <a:gd name="connsiteY4" fmla="*/ 776575 h 1517638"/>
                  <a:gd name="connsiteX5" fmla="*/ 1010794 w 1731146"/>
                  <a:gd name="connsiteY5" fmla="*/ 1517638 h 1517638"/>
                  <a:gd name="connsiteX6" fmla="*/ 853956 w 1731146"/>
                  <a:gd name="connsiteY6" fmla="*/ 1460778 h 1517638"/>
                  <a:gd name="connsiteX7" fmla="*/ 582967 w 1731146"/>
                  <a:gd name="connsiteY7" fmla="*/ 1233178 h 1517638"/>
                  <a:gd name="connsiteX8" fmla="*/ 0 w 1731146"/>
                  <a:gd name="connsiteY8" fmla="*/ 1232918 h 1517638"/>
                  <a:gd name="connsiteX9" fmla="*/ 266330 w 1731146"/>
                  <a:gd name="connsiteY9" fmla="*/ 955011 h 1517638"/>
                  <a:gd name="connsiteX10" fmla="*/ 281126 w 1731146"/>
                  <a:gd name="connsiteY10" fmla="*/ 620619 h 1517638"/>
                  <a:gd name="connsiteX11" fmla="*/ 0 w 1731146"/>
                  <a:gd name="connsiteY11"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9104 w 1589104"/>
                  <a:gd name="connsiteY4" fmla="*/ 936373 h 1517638"/>
                  <a:gd name="connsiteX5" fmla="*/ 1010794 w 1589104"/>
                  <a:gd name="connsiteY5" fmla="*/ 1517638 h 1517638"/>
                  <a:gd name="connsiteX6" fmla="*/ 853956 w 1589104"/>
                  <a:gd name="connsiteY6" fmla="*/ 1460778 h 1517638"/>
                  <a:gd name="connsiteX7" fmla="*/ 582967 w 1589104"/>
                  <a:gd name="connsiteY7" fmla="*/ 1233178 h 1517638"/>
                  <a:gd name="connsiteX8" fmla="*/ 0 w 1589104"/>
                  <a:gd name="connsiteY8" fmla="*/ 1232918 h 1517638"/>
                  <a:gd name="connsiteX9" fmla="*/ 266330 w 1589104"/>
                  <a:gd name="connsiteY9" fmla="*/ 955011 h 1517638"/>
                  <a:gd name="connsiteX10" fmla="*/ 281126 w 1589104"/>
                  <a:gd name="connsiteY10" fmla="*/ 620619 h 1517638"/>
                  <a:gd name="connsiteX11" fmla="*/ 0 w 1589104"/>
                  <a:gd name="connsiteY11"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373080 w 1589104"/>
                  <a:gd name="connsiteY4" fmla="*/ 591026 h 1517638"/>
                  <a:gd name="connsiteX5" fmla="*/ 1589104 w 1589104"/>
                  <a:gd name="connsiteY5" fmla="*/ 936373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3185 w 1589104"/>
                  <a:gd name="connsiteY4" fmla="*/ 596945 h 1517638"/>
                  <a:gd name="connsiteX5" fmla="*/ 1589104 w 1589104"/>
                  <a:gd name="connsiteY5" fmla="*/ 936373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92063"/>
                  <a:gd name="connsiteY0" fmla="*/ 320232 h 1517638"/>
                  <a:gd name="connsiteX1" fmla="*/ 556334 w 1592063"/>
                  <a:gd name="connsiteY1" fmla="*/ 318779 h 1517638"/>
                  <a:gd name="connsiteX2" fmla="*/ 850996 w 1592063"/>
                  <a:gd name="connsiteY2" fmla="*/ 59821 h 1517638"/>
                  <a:gd name="connsiteX3" fmla="*/ 1004876 w 1592063"/>
                  <a:gd name="connsiteY3" fmla="*/ 0 h 1517638"/>
                  <a:gd name="connsiteX4" fmla="*/ 1583185 w 1592063"/>
                  <a:gd name="connsiteY4" fmla="*/ 596945 h 1517638"/>
                  <a:gd name="connsiteX5" fmla="*/ 1592063 w 1592063"/>
                  <a:gd name="connsiteY5" fmla="*/ 942292 h 1517638"/>
                  <a:gd name="connsiteX6" fmla="*/ 1010794 w 1592063"/>
                  <a:gd name="connsiteY6" fmla="*/ 1517638 h 1517638"/>
                  <a:gd name="connsiteX7" fmla="*/ 853956 w 1592063"/>
                  <a:gd name="connsiteY7" fmla="*/ 1460778 h 1517638"/>
                  <a:gd name="connsiteX8" fmla="*/ 582967 w 1592063"/>
                  <a:gd name="connsiteY8" fmla="*/ 1233178 h 1517638"/>
                  <a:gd name="connsiteX9" fmla="*/ 0 w 1592063"/>
                  <a:gd name="connsiteY9" fmla="*/ 1232918 h 1517638"/>
                  <a:gd name="connsiteX10" fmla="*/ 266330 w 1592063"/>
                  <a:gd name="connsiteY10" fmla="*/ 955011 h 1517638"/>
                  <a:gd name="connsiteX11" fmla="*/ 281126 w 1592063"/>
                  <a:gd name="connsiteY11" fmla="*/ 620619 h 1517638"/>
                  <a:gd name="connsiteX12" fmla="*/ 0 w 1592063"/>
                  <a:gd name="connsiteY12"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3185 w 1589104"/>
                  <a:gd name="connsiteY4" fmla="*/ 596945 h 1517638"/>
                  <a:gd name="connsiteX5" fmla="*/ 1589104 w 1589104"/>
                  <a:gd name="connsiteY5" fmla="*/ 948210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1126 w 1589104"/>
                  <a:gd name="connsiteY11" fmla="*/ 620619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32336"/>
                  <a:gd name="connsiteX1" fmla="*/ 556334 w 1589104"/>
                  <a:gd name="connsiteY1" fmla="*/ 318779 h 1532336"/>
                  <a:gd name="connsiteX2" fmla="*/ 850996 w 1589104"/>
                  <a:gd name="connsiteY2" fmla="*/ 59821 h 1532336"/>
                  <a:gd name="connsiteX3" fmla="*/ 1004876 w 1589104"/>
                  <a:gd name="connsiteY3" fmla="*/ 0 h 1532336"/>
                  <a:gd name="connsiteX4" fmla="*/ 1583185 w 1589104"/>
                  <a:gd name="connsiteY4" fmla="*/ 596945 h 1532336"/>
                  <a:gd name="connsiteX5" fmla="*/ 1589104 w 1589104"/>
                  <a:gd name="connsiteY5" fmla="*/ 948210 h 1532336"/>
                  <a:gd name="connsiteX6" fmla="*/ 1013753 w 1589104"/>
                  <a:gd name="connsiteY6" fmla="*/ 1514679 h 1532336"/>
                  <a:gd name="connsiteX7" fmla="*/ 853956 w 1589104"/>
                  <a:gd name="connsiteY7" fmla="*/ 1460778 h 1532336"/>
                  <a:gd name="connsiteX8" fmla="*/ 582967 w 1589104"/>
                  <a:gd name="connsiteY8" fmla="*/ 1233178 h 1532336"/>
                  <a:gd name="connsiteX9" fmla="*/ 0 w 1589104"/>
                  <a:gd name="connsiteY9" fmla="*/ 1232918 h 1532336"/>
                  <a:gd name="connsiteX10" fmla="*/ 266330 w 1589104"/>
                  <a:gd name="connsiteY10" fmla="*/ 955011 h 1532336"/>
                  <a:gd name="connsiteX11" fmla="*/ 287045 w 1589104"/>
                  <a:gd name="connsiteY11" fmla="*/ 611742 h 1532336"/>
                  <a:gd name="connsiteX12" fmla="*/ 0 w 1589104"/>
                  <a:gd name="connsiteY12" fmla="*/ 320232 h 1532336"/>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54510 h 1609411"/>
                  <a:gd name="connsiteX1" fmla="*/ 556334 w 1589104"/>
                  <a:gd name="connsiteY1" fmla="*/ 353057 h 1609411"/>
                  <a:gd name="connsiteX2" fmla="*/ 850996 w 1589104"/>
                  <a:gd name="connsiteY2" fmla="*/ 94099 h 1609411"/>
                  <a:gd name="connsiteX3" fmla="*/ 1004876 w 1589104"/>
                  <a:gd name="connsiteY3" fmla="*/ 34278 h 1609411"/>
                  <a:gd name="connsiteX4" fmla="*/ 1583185 w 1589104"/>
                  <a:gd name="connsiteY4" fmla="*/ 631223 h 1609411"/>
                  <a:gd name="connsiteX5" fmla="*/ 1589104 w 1589104"/>
                  <a:gd name="connsiteY5" fmla="*/ 982488 h 1609411"/>
                  <a:gd name="connsiteX6" fmla="*/ 1013753 w 1589104"/>
                  <a:gd name="connsiteY6" fmla="*/ 1548957 h 1609411"/>
                  <a:gd name="connsiteX7" fmla="*/ 853956 w 1589104"/>
                  <a:gd name="connsiteY7" fmla="*/ 1495056 h 1609411"/>
                  <a:gd name="connsiteX8" fmla="*/ 582967 w 1589104"/>
                  <a:gd name="connsiteY8" fmla="*/ 1267456 h 1609411"/>
                  <a:gd name="connsiteX9" fmla="*/ 0 w 1589104"/>
                  <a:gd name="connsiteY9" fmla="*/ 1267196 h 1609411"/>
                  <a:gd name="connsiteX10" fmla="*/ 266330 w 1589104"/>
                  <a:gd name="connsiteY10" fmla="*/ 989289 h 1609411"/>
                  <a:gd name="connsiteX11" fmla="*/ 287045 w 1589104"/>
                  <a:gd name="connsiteY11" fmla="*/ 646020 h 1609411"/>
                  <a:gd name="connsiteX12" fmla="*/ 0 w 1589104"/>
                  <a:gd name="connsiteY12" fmla="*/ 354510 h 1609411"/>
                  <a:gd name="connsiteX0" fmla="*/ 0 w 1589104"/>
                  <a:gd name="connsiteY0" fmla="*/ 354510 h 1609411"/>
                  <a:gd name="connsiteX1" fmla="*/ 556334 w 1589104"/>
                  <a:gd name="connsiteY1" fmla="*/ 353057 h 1609411"/>
                  <a:gd name="connsiteX2" fmla="*/ 850996 w 1589104"/>
                  <a:gd name="connsiteY2" fmla="*/ 94099 h 1609411"/>
                  <a:gd name="connsiteX3" fmla="*/ 1004876 w 1589104"/>
                  <a:gd name="connsiteY3" fmla="*/ 34278 h 1609411"/>
                  <a:gd name="connsiteX4" fmla="*/ 1577267 w 1589104"/>
                  <a:gd name="connsiteY4" fmla="*/ 619386 h 1609411"/>
                  <a:gd name="connsiteX5" fmla="*/ 1589104 w 1589104"/>
                  <a:gd name="connsiteY5" fmla="*/ 982488 h 1609411"/>
                  <a:gd name="connsiteX6" fmla="*/ 1013753 w 1589104"/>
                  <a:gd name="connsiteY6" fmla="*/ 1548957 h 1609411"/>
                  <a:gd name="connsiteX7" fmla="*/ 853956 w 1589104"/>
                  <a:gd name="connsiteY7" fmla="*/ 1495056 h 1609411"/>
                  <a:gd name="connsiteX8" fmla="*/ 582967 w 1589104"/>
                  <a:gd name="connsiteY8" fmla="*/ 1267456 h 1609411"/>
                  <a:gd name="connsiteX9" fmla="*/ 0 w 1589104"/>
                  <a:gd name="connsiteY9" fmla="*/ 1267196 h 1609411"/>
                  <a:gd name="connsiteX10" fmla="*/ 266330 w 1589104"/>
                  <a:gd name="connsiteY10" fmla="*/ 989289 h 1609411"/>
                  <a:gd name="connsiteX11" fmla="*/ 287045 w 1589104"/>
                  <a:gd name="connsiteY11" fmla="*/ 646020 h 1609411"/>
                  <a:gd name="connsiteX12" fmla="*/ 0 w 1589104"/>
                  <a:gd name="connsiteY12" fmla="*/ 354510 h 1609411"/>
                  <a:gd name="connsiteX0" fmla="*/ 0 w 1643112"/>
                  <a:gd name="connsiteY0" fmla="*/ 354510 h 1609411"/>
                  <a:gd name="connsiteX1" fmla="*/ 556334 w 1643112"/>
                  <a:gd name="connsiteY1" fmla="*/ 353057 h 1609411"/>
                  <a:gd name="connsiteX2" fmla="*/ 850996 w 1643112"/>
                  <a:gd name="connsiteY2" fmla="*/ 94099 h 1609411"/>
                  <a:gd name="connsiteX3" fmla="*/ 1004876 w 1643112"/>
                  <a:gd name="connsiteY3" fmla="*/ 34278 h 1609411"/>
                  <a:gd name="connsiteX4" fmla="*/ 1577267 w 1643112"/>
                  <a:gd name="connsiteY4" fmla="*/ 619386 h 1609411"/>
                  <a:gd name="connsiteX5" fmla="*/ 1589104 w 1643112"/>
                  <a:gd name="connsiteY5" fmla="*/ 982488 h 1609411"/>
                  <a:gd name="connsiteX6" fmla="*/ 1013753 w 1643112"/>
                  <a:gd name="connsiteY6" fmla="*/ 1548957 h 1609411"/>
                  <a:gd name="connsiteX7" fmla="*/ 853956 w 1643112"/>
                  <a:gd name="connsiteY7" fmla="*/ 1495056 h 1609411"/>
                  <a:gd name="connsiteX8" fmla="*/ 582967 w 1643112"/>
                  <a:gd name="connsiteY8" fmla="*/ 1267456 h 1609411"/>
                  <a:gd name="connsiteX9" fmla="*/ 0 w 1643112"/>
                  <a:gd name="connsiteY9" fmla="*/ 1267196 h 1609411"/>
                  <a:gd name="connsiteX10" fmla="*/ 266330 w 1643112"/>
                  <a:gd name="connsiteY10" fmla="*/ 989289 h 1609411"/>
                  <a:gd name="connsiteX11" fmla="*/ 287045 w 1643112"/>
                  <a:gd name="connsiteY11" fmla="*/ 646020 h 1609411"/>
                  <a:gd name="connsiteX12" fmla="*/ 0 w 1643112"/>
                  <a:gd name="connsiteY12" fmla="*/ 354510 h 1609411"/>
                  <a:gd name="connsiteX0" fmla="*/ 0 w 1669115"/>
                  <a:gd name="connsiteY0" fmla="*/ 354510 h 1609411"/>
                  <a:gd name="connsiteX1" fmla="*/ 556334 w 1669115"/>
                  <a:gd name="connsiteY1" fmla="*/ 353057 h 1609411"/>
                  <a:gd name="connsiteX2" fmla="*/ 850996 w 1669115"/>
                  <a:gd name="connsiteY2" fmla="*/ 94099 h 1609411"/>
                  <a:gd name="connsiteX3" fmla="*/ 1004876 w 1669115"/>
                  <a:gd name="connsiteY3" fmla="*/ 34278 h 1609411"/>
                  <a:gd name="connsiteX4" fmla="*/ 1577267 w 1669115"/>
                  <a:gd name="connsiteY4" fmla="*/ 619386 h 1609411"/>
                  <a:gd name="connsiteX5" fmla="*/ 1589104 w 1669115"/>
                  <a:gd name="connsiteY5" fmla="*/ 982488 h 1609411"/>
                  <a:gd name="connsiteX6" fmla="*/ 1013753 w 1669115"/>
                  <a:gd name="connsiteY6" fmla="*/ 1548957 h 1609411"/>
                  <a:gd name="connsiteX7" fmla="*/ 853956 w 1669115"/>
                  <a:gd name="connsiteY7" fmla="*/ 1495056 h 1609411"/>
                  <a:gd name="connsiteX8" fmla="*/ 582967 w 1669115"/>
                  <a:gd name="connsiteY8" fmla="*/ 1267456 h 1609411"/>
                  <a:gd name="connsiteX9" fmla="*/ 0 w 1669115"/>
                  <a:gd name="connsiteY9" fmla="*/ 1267196 h 1609411"/>
                  <a:gd name="connsiteX10" fmla="*/ 266330 w 1669115"/>
                  <a:gd name="connsiteY10" fmla="*/ 989289 h 1609411"/>
                  <a:gd name="connsiteX11" fmla="*/ 287045 w 1669115"/>
                  <a:gd name="connsiteY11" fmla="*/ 646020 h 1609411"/>
                  <a:gd name="connsiteX12" fmla="*/ 0 w 1669115"/>
                  <a:gd name="connsiteY12" fmla="*/ 354510 h 1609411"/>
                  <a:gd name="connsiteX0" fmla="*/ 0 w 1671177"/>
                  <a:gd name="connsiteY0" fmla="*/ 354510 h 1609411"/>
                  <a:gd name="connsiteX1" fmla="*/ 556334 w 1671177"/>
                  <a:gd name="connsiteY1" fmla="*/ 353057 h 1609411"/>
                  <a:gd name="connsiteX2" fmla="*/ 850996 w 1671177"/>
                  <a:gd name="connsiteY2" fmla="*/ 94099 h 1609411"/>
                  <a:gd name="connsiteX3" fmla="*/ 1004876 w 1671177"/>
                  <a:gd name="connsiteY3" fmla="*/ 34278 h 1609411"/>
                  <a:gd name="connsiteX4" fmla="*/ 1577267 w 1671177"/>
                  <a:gd name="connsiteY4" fmla="*/ 619386 h 1609411"/>
                  <a:gd name="connsiteX5" fmla="*/ 1589104 w 1671177"/>
                  <a:gd name="connsiteY5" fmla="*/ 982488 h 1609411"/>
                  <a:gd name="connsiteX6" fmla="*/ 1013753 w 1671177"/>
                  <a:gd name="connsiteY6" fmla="*/ 1548957 h 1609411"/>
                  <a:gd name="connsiteX7" fmla="*/ 853956 w 1671177"/>
                  <a:gd name="connsiteY7" fmla="*/ 1495056 h 1609411"/>
                  <a:gd name="connsiteX8" fmla="*/ 582967 w 1671177"/>
                  <a:gd name="connsiteY8" fmla="*/ 1267456 h 1609411"/>
                  <a:gd name="connsiteX9" fmla="*/ 0 w 1671177"/>
                  <a:gd name="connsiteY9" fmla="*/ 1267196 h 1609411"/>
                  <a:gd name="connsiteX10" fmla="*/ 266330 w 1671177"/>
                  <a:gd name="connsiteY10" fmla="*/ 989289 h 1609411"/>
                  <a:gd name="connsiteX11" fmla="*/ 287045 w 1671177"/>
                  <a:gd name="connsiteY11" fmla="*/ 646020 h 1609411"/>
                  <a:gd name="connsiteX12" fmla="*/ 0 w 1671177"/>
                  <a:gd name="connsiteY12" fmla="*/ 354510 h 160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5" name="TextBox 40">
              <a:extLst>
                <a:ext uri="{FF2B5EF4-FFF2-40B4-BE49-F238E27FC236}">
                  <a16:creationId xmlns:a16="http://schemas.microsoft.com/office/drawing/2014/main" id="{833739C0-128F-45AD-868C-93263E8AB98A}"/>
                </a:ext>
              </a:extLst>
            </p:cNvPr>
            <p:cNvSpPr txBox="1"/>
            <p:nvPr/>
          </p:nvSpPr>
          <p:spPr>
            <a:xfrm>
              <a:off x="3155122" y="2754805"/>
              <a:ext cx="556563" cy="523220"/>
            </a:xfrm>
            <a:prstGeom prst="rect">
              <a:avLst/>
            </a:prstGeom>
            <a:noFill/>
          </p:spPr>
          <p:txBody>
            <a:bodyPr wrap="none" rtlCol="0">
              <a:spAutoFit/>
            </a:bodyPr>
            <a:lstStyle/>
            <a:p>
              <a:r>
                <a:rPr lang="en-US" altLang="zh-CN" sz="2800" dirty="0">
                  <a:solidFill>
                    <a:prstClr val="white"/>
                  </a:solidFill>
                  <a:latin typeface="Impact" pitchFamily="34" charset="0"/>
                </a:rPr>
                <a:t>02</a:t>
              </a:r>
              <a:endParaRPr lang="zh-CN" altLang="en-US" sz="2800" dirty="0">
                <a:solidFill>
                  <a:prstClr val="white"/>
                </a:solidFill>
                <a:latin typeface="Impact" pitchFamily="34" charset="0"/>
              </a:endParaRPr>
            </a:p>
          </p:txBody>
        </p:sp>
      </p:grpSp>
      <p:grpSp>
        <p:nvGrpSpPr>
          <p:cNvPr id="61" name="组合 60">
            <a:extLst>
              <a:ext uri="{FF2B5EF4-FFF2-40B4-BE49-F238E27FC236}">
                <a16:creationId xmlns:a16="http://schemas.microsoft.com/office/drawing/2014/main" id="{73F7DD38-5A94-4744-8663-77975413822C}"/>
              </a:ext>
            </a:extLst>
          </p:cNvPr>
          <p:cNvGrpSpPr/>
          <p:nvPr/>
        </p:nvGrpSpPr>
        <p:grpSpPr>
          <a:xfrm>
            <a:off x="899592" y="2911282"/>
            <a:ext cx="1773781" cy="1609411"/>
            <a:chOff x="1259632" y="2211710"/>
            <a:chExt cx="1773781" cy="1609411"/>
          </a:xfrm>
        </p:grpSpPr>
        <p:grpSp>
          <p:nvGrpSpPr>
            <p:cNvPr id="62" name="组合 61">
              <a:extLst>
                <a:ext uri="{FF2B5EF4-FFF2-40B4-BE49-F238E27FC236}">
                  <a16:creationId xmlns:a16="http://schemas.microsoft.com/office/drawing/2014/main" id="{DF8658BC-10FB-476E-A26C-E978EC98FADF}"/>
                </a:ext>
              </a:extLst>
            </p:cNvPr>
            <p:cNvGrpSpPr/>
            <p:nvPr/>
          </p:nvGrpSpPr>
          <p:grpSpPr>
            <a:xfrm>
              <a:off x="1259632" y="2211710"/>
              <a:ext cx="1773781" cy="1609411"/>
              <a:chOff x="1074198" y="2188917"/>
              <a:chExt cx="1773781" cy="1609411"/>
            </a:xfrm>
          </p:grpSpPr>
          <p:sp>
            <p:nvSpPr>
              <p:cNvPr id="64" name="右箭头 55">
                <a:extLst>
                  <a:ext uri="{FF2B5EF4-FFF2-40B4-BE49-F238E27FC236}">
                    <a16:creationId xmlns:a16="http://schemas.microsoft.com/office/drawing/2014/main" id="{0A106B35-97FE-4F5E-B4B5-4522E76B0E61}"/>
                  </a:ext>
                </a:extLst>
              </p:cNvPr>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5" name="右箭头 55">
                <a:extLst>
                  <a:ext uri="{FF2B5EF4-FFF2-40B4-BE49-F238E27FC236}">
                    <a16:creationId xmlns:a16="http://schemas.microsoft.com/office/drawing/2014/main" id="{AC7D9007-B27D-4B5F-A1AE-48612F0BF19A}"/>
                  </a:ext>
                </a:extLst>
              </p:cNvPr>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 fmla="*/ 0 w 1731146"/>
                  <a:gd name="connsiteY0" fmla="*/ 355742 h 1624170"/>
                  <a:gd name="connsiteX1" fmla="*/ 508986 w 1731146"/>
                  <a:gd name="connsiteY1" fmla="*/ 351329 h 1624170"/>
                  <a:gd name="connsiteX2" fmla="*/ 892425 w 1731146"/>
                  <a:gd name="connsiteY2" fmla="*/ 35574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55742 h 1624170"/>
                  <a:gd name="connsiteX1" fmla="*/ 556334 w 1731146"/>
                  <a:gd name="connsiteY1" fmla="*/ 354289 h 1624170"/>
                  <a:gd name="connsiteX2" fmla="*/ 892425 w 1731146"/>
                  <a:gd name="connsiteY2" fmla="*/ 35574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55742 h 1624170"/>
                  <a:gd name="connsiteX1" fmla="*/ 556334 w 1731146"/>
                  <a:gd name="connsiteY1" fmla="*/ 354289 h 1624170"/>
                  <a:gd name="connsiteX2" fmla="*/ 848037 w 1731146"/>
                  <a:gd name="connsiteY2" fmla="*/ 12788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20232 h 1588660"/>
                  <a:gd name="connsiteX1" fmla="*/ 556334 w 1731146"/>
                  <a:gd name="connsiteY1" fmla="*/ 318779 h 1588660"/>
                  <a:gd name="connsiteX2" fmla="*/ 848037 w 1731146"/>
                  <a:gd name="connsiteY2" fmla="*/ 92372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0 w 1731146"/>
                  <a:gd name="connsiteY8"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0 w 1731146"/>
                  <a:gd name="connsiteY8" fmla="*/ 320232 h 1588660"/>
                  <a:gd name="connsiteX0" fmla="*/ 2959 w 1734105"/>
                  <a:gd name="connsiteY0" fmla="*/ 320232 h 1588660"/>
                  <a:gd name="connsiteX1" fmla="*/ 559293 w 1734105"/>
                  <a:gd name="connsiteY1" fmla="*/ 318779 h 1588660"/>
                  <a:gd name="connsiteX2" fmla="*/ 853955 w 1734105"/>
                  <a:gd name="connsiteY2" fmla="*/ 59821 h 1588660"/>
                  <a:gd name="connsiteX3" fmla="*/ 1007835 w 1734105"/>
                  <a:gd name="connsiteY3" fmla="*/ 0 h 1588660"/>
                  <a:gd name="connsiteX4" fmla="*/ 1734105 w 1734105"/>
                  <a:gd name="connsiteY4" fmla="*/ 776575 h 1588660"/>
                  <a:gd name="connsiteX5" fmla="*/ 895384 w 1734105"/>
                  <a:gd name="connsiteY5" fmla="*/ 1588660 h 1588660"/>
                  <a:gd name="connsiteX6" fmla="*/ 895384 w 1734105"/>
                  <a:gd name="connsiteY6" fmla="*/ 1232918 h 1588660"/>
                  <a:gd name="connsiteX7" fmla="*/ 2959 w 1734105"/>
                  <a:gd name="connsiteY7" fmla="*/ 1232918 h 1588660"/>
                  <a:gd name="connsiteX8" fmla="*/ 0 w 1734105"/>
                  <a:gd name="connsiteY8" fmla="*/ 576230 h 1588660"/>
                  <a:gd name="connsiteX9" fmla="*/ 2959 w 1734105"/>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5 w 1731151"/>
                  <a:gd name="connsiteY0" fmla="*/ 320232 h 1588660"/>
                  <a:gd name="connsiteX1" fmla="*/ 556339 w 1731151"/>
                  <a:gd name="connsiteY1" fmla="*/ 318779 h 1588660"/>
                  <a:gd name="connsiteX2" fmla="*/ 851001 w 1731151"/>
                  <a:gd name="connsiteY2" fmla="*/ 59821 h 1588660"/>
                  <a:gd name="connsiteX3" fmla="*/ 1004881 w 1731151"/>
                  <a:gd name="connsiteY3" fmla="*/ 0 h 1588660"/>
                  <a:gd name="connsiteX4" fmla="*/ 1731151 w 1731151"/>
                  <a:gd name="connsiteY4" fmla="*/ 776575 h 1588660"/>
                  <a:gd name="connsiteX5" fmla="*/ 892430 w 1731151"/>
                  <a:gd name="connsiteY5" fmla="*/ 1588660 h 1588660"/>
                  <a:gd name="connsiteX6" fmla="*/ 892430 w 1731151"/>
                  <a:gd name="connsiteY6" fmla="*/ 1232918 h 1588660"/>
                  <a:gd name="connsiteX7" fmla="*/ 5 w 1731151"/>
                  <a:gd name="connsiteY7" fmla="*/ 1232918 h 1588660"/>
                  <a:gd name="connsiteX8" fmla="*/ 275213 w 1731151"/>
                  <a:gd name="connsiteY8" fmla="*/ 617659 h 1588660"/>
                  <a:gd name="connsiteX9" fmla="*/ 5 w 1731151"/>
                  <a:gd name="connsiteY9" fmla="*/ 320232 h 1588660"/>
                  <a:gd name="connsiteX0" fmla="*/ 5 w 1731151"/>
                  <a:gd name="connsiteY0" fmla="*/ 320232 h 1588660"/>
                  <a:gd name="connsiteX1" fmla="*/ 556339 w 1731151"/>
                  <a:gd name="connsiteY1" fmla="*/ 318779 h 1588660"/>
                  <a:gd name="connsiteX2" fmla="*/ 851001 w 1731151"/>
                  <a:gd name="connsiteY2" fmla="*/ 59821 h 1588660"/>
                  <a:gd name="connsiteX3" fmla="*/ 1004881 w 1731151"/>
                  <a:gd name="connsiteY3" fmla="*/ 0 h 1588660"/>
                  <a:gd name="connsiteX4" fmla="*/ 1731151 w 1731151"/>
                  <a:gd name="connsiteY4" fmla="*/ 776575 h 1588660"/>
                  <a:gd name="connsiteX5" fmla="*/ 892430 w 1731151"/>
                  <a:gd name="connsiteY5" fmla="*/ 1588660 h 1588660"/>
                  <a:gd name="connsiteX6" fmla="*/ 892430 w 1731151"/>
                  <a:gd name="connsiteY6" fmla="*/ 1232918 h 1588660"/>
                  <a:gd name="connsiteX7" fmla="*/ 5 w 1731151"/>
                  <a:gd name="connsiteY7" fmla="*/ 1232918 h 1588660"/>
                  <a:gd name="connsiteX8" fmla="*/ 275213 w 1731151"/>
                  <a:gd name="connsiteY8" fmla="*/ 617659 h 1588660"/>
                  <a:gd name="connsiteX9" fmla="*/ 5 w 1731151"/>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81126 w 1731146"/>
                  <a:gd name="connsiteY8" fmla="*/ 62061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136124 w 1731146"/>
                  <a:gd name="connsiteY8" fmla="*/ 922459 h 1588660"/>
                  <a:gd name="connsiteX9" fmla="*/ 281126 w 1731146"/>
                  <a:gd name="connsiteY9" fmla="*/ 620619 h 1588660"/>
                  <a:gd name="connsiteX10" fmla="*/ 0 w 1731146"/>
                  <a:gd name="connsiteY10"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66330 w 1731146"/>
                  <a:gd name="connsiteY8" fmla="*/ 955011 h 1588660"/>
                  <a:gd name="connsiteX9" fmla="*/ 281126 w 1731146"/>
                  <a:gd name="connsiteY9" fmla="*/ 620619 h 1588660"/>
                  <a:gd name="connsiteX10" fmla="*/ 0 w 1731146"/>
                  <a:gd name="connsiteY10"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582967 w 1731146"/>
                  <a:gd name="connsiteY7" fmla="*/ 1233178 h 1588660"/>
                  <a:gd name="connsiteX8" fmla="*/ 0 w 1731146"/>
                  <a:gd name="connsiteY8" fmla="*/ 1232918 h 1588660"/>
                  <a:gd name="connsiteX9" fmla="*/ 266330 w 1731146"/>
                  <a:gd name="connsiteY9" fmla="*/ 955011 h 1588660"/>
                  <a:gd name="connsiteX10" fmla="*/ 281126 w 1731146"/>
                  <a:gd name="connsiteY10" fmla="*/ 620619 h 1588660"/>
                  <a:gd name="connsiteX11" fmla="*/ 0 w 1731146"/>
                  <a:gd name="connsiteY11"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53956 w 1731146"/>
                  <a:gd name="connsiteY6" fmla="*/ 1460778 h 1588660"/>
                  <a:gd name="connsiteX7" fmla="*/ 582967 w 1731146"/>
                  <a:gd name="connsiteY7" fmla="*/ 1233178 h 1588660"/>
                  <a:gd name="connsiteX8" fmla="*/ 0 w 1731146"/>
                  <a:gd name="connsiteY8" fmla="*/ 1232918 h 1588660"/>
                  <a:gd name="connsiteX9" fmla="*/ 266330 w 1731146"/>
                  <a:gd name="connsiteY9" fmla="*/ 955011 h 1588660"/>
                  <a:gd name="connsiteX10" fmla="*/ 281126 w 1731146"/>
                  <a:gd name="connsiteY10" fmla="*/ 620619 h 1588660"/>
                  <a:gd name="connsiteX11" fmla="*/ 0 w 1731146"/>
                  <a:gd name="connsiteY11" fmla="*/ 320232 h 1588660"/>
                  <a:gd name="connsiteX0" fmla="*/ 0 w 1731146"/>
                  <a:gd name="connsiteY0" fmla="*/ 320232 h 1517638"/>
                  <a:gd name="connsiteX1" fmla="*/ 556334 w 1731146"/>
                  <a:gd name="connsiteY1" fmla="*/ 318779 h 1517638"/>
                  <a:gd name="connsiteX2" fmla="*/ 850996 w 1731146"/>
                  <a:gd name="connsiteY2" fmla="*/ 59821 h 1517638"/>
                  <a:gd name="connsiteX3" fmla="*/ 1004876 w 1731146"/>
                  <a:gd name="connsiteY3" fmla="*/ 0 h 1517638"/>
                  <a:gd name="connsiteX4" fmla="*/ 1731146 w 1731146"/>
                  <a:gd name="connsiteY4" fmla="*/ 776575 h 1517638"/>
                  <a:gd name="connsiteX5" fmla="*/ 1010794 w 1731146"/>
                  <a:gd name="connsiteY5" fmla="*/ 1517638 h 1517638"/>
                  <a:gd name="connsiteX6" fmla="*/ 853956 w 1731146"/>
                  <a:gd name="connsiteY6" fmla="*/ 1460778 h 1517638"/>
                  <a:gd name="connsiteX7" fmla="*/ 582967 w 1731146"/>
                  <a:gd name="connsiteY7" fmla="*/ 1233178 h 1517638"/>
                  <a:gd name="connsiteX8" fmla="*/ 0 w 1731146"/>
                  <a:gd name="connsiteY8" fmla="*/ 1232918 h 1517638"/>
                  <a:gd name="connsiteX9" fmla="*/ 266330 w 1731146"/>
                  <a:gd name="connsiteY9" fmla="*/ 955011 h 1517638"/>
                  <a:gd name="connsiteX10" fmla="*/ 281126 w 1731146"/>
                  <a:gd name="connsiteY10" fmla="*/ 620619 h 1517638"/>
                  <a:gd name="connsiteX11" fmla="*/ 0 w 1731146"/>
                  <a:gd name="connsiteY11"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9104 w 1589104"/>
                  <a:gd name="connsiteY4" fmla="*/ 936373 h 1517638"/>
                  <a:gd name="connsiteX5" fmla="*/ 1010794 w 1589104"/>
                  <a:gd name="connsiteY5" fmla="*/ 1517638 h 1517638"/>
                  <a:gd name="connsiteX6" fmla="*/ 853956 w 1589104"/>
                  <a:gd name="connsiteY6" fmla="*/ 1460778 h 1517638"/>
                  <a:gd name="connsiteX7" fmla="*/ 582967 w 1589104"/>
                  <a:gd name="connsiteY7" fmla="*/ 1233178 h 1517638"/>
                  <a:gd name="connsiteX8" fmla="*/ 0 w 1589104"/>
                  <a:gd name="connsiteY8" fmla="*/ 1232918 h 1517638"/>
                  <a:gd name="connsiteX9" fmla="*/ 266330 w 1589104"/>
                  <a:gd name="connsiteY9" fmla="*/ 955011 h 1517638"/>
                  <a:gd name="connsiteX10" fmla="*/ 281126 w 1589104"/>
                  <a:gd name="connsiteY10" fmla="*/ 620619 h 1517638"/>
                  <a:gd name="connsiteX11" fmla="*/ 0 w 1589104"/>
                  <a:gd name="connsiteY11"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373080 w 1589104"/>
                  <a:gd name="connsiteY4" fmla="*/ 591026 h 1517638"/>
                  <a:gd name="connsiteX5" fmla="*/ 1589104 w 1589104"/>
                  <a:gd name="connsiteY5" fmla="*/ 936373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3185 w 1589104"/>
                  <a:gd name="connsiteY4" fmla="*/ 596945 h 1517638"/>
                  <a:gd name="connsiteX5" fmla="*/ 1589104 w 1589104"/>
                  <a:gd name="connsiteY5" fmla="*/ 936373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92063"/>
                  <a:gd name="connsiteY0" fmla="*/ 320232 h 1517638"/>
                  <a:gd name="connsiteX1" fmla="*/ 556334 w 1592063"/>
                  <a:gd name="connsiteY1" fmla="*/ 318779 h 1517638"/>
                  <a:gd name="connsiteX2" fmla="*/ 850996 w 1592063"/>
                  <a:gd name="connsiteY2" fmla="*/ 59821 h 1517638"/>
                  <a:gd name="connsiteX3" fmla="*/ 1004876 w 1592063"/>
                  <a:gd name="connsiteY3" fmla="*/ 0 h 1517638"/>
                  <a:gd name="connsiteX4" fmla="*/ 1583185 w 1592063"/>
                  <a:gd name="connsiteY4" fmla="*/ 596945 h 1517638"/>
                  <a:gd name="connsiteX5" fmla="*/ 1592063 w 1592063"/>
                  <a:gd name="connsiteY5" fmla="*/ 942292 h 1517638"/>
                  <a:gd name="connsiteX6" fmla="*/ 1010794 w 1592063"/>
                  <a:gd name="connsiteY6" fmla="*/ 1517638 h 1517638"/>
                  <a:gd name="connsiteX7" fmla="*/ 853956 w 1592063"/>
                  <a:gd name="connsiteY7" fmla="*/ 1460778 h 1517638"/>
                  <a:gd name="connsiteX8" fmla="*/ 582967 w 1592063"/>
                  <a:gd name="connsiteY8" fmla="*/ 1233178 h 1517638"/>
                  <a:gd name="connsiteX9" fmla="*/ 0 w 1592063"/>
                  <a:gd name="connsiteY9" fmla="*/ 1232918 h 1517638"/>
                  <a:gd name="connsiteX10" fmla="*/ 266330 w 1592063"/>
                  <a:gd name="connsiteY10" fmla="*/ 955011 h 1517638"/>
                  <a:gd name="connsiteX11" fmla="*/ 281126 w 1592063"/>
                  <a:gd name="connsiteY11" fmla="*/ 620619 h 1517638"/>
                  <a:gd name="connsiteX12" fmla="*/ 0 w 1592063"/>
                  <a:gd name="connsiteY12"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3185 w 1589104"/>
                  <a:gd name="connsiteY4" fmla="*/ 596945 h 1517638"/>
                  <a:gd name="connsiteX5" fmla="*/ 1589104 w 1589104"/>
                  <a:gd name="connsiteY5" fmla="*/ 948210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1126 w 1589104"/>
                  <a:gd name="connsiteY11" fmla="*/ 620619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32336"/>
                  <a:gd name="connsiteX1" fmla="*/ 556334 w 1589104"/>
                  <a:gd name="connsiteY1" fmla="*/ 318779 h 1532336"/>
                  <a:gd name="connsiteX2" fmla="*/ 850996 w 1589104"/>
                  <a:gd name="connsiteY2" fmla="*/ 59821 h 1532336"/>
                  <a:gd name="connsiteX3" fmla="*/ 1004876 w 1589104"/>
                  <a:gd name="connsiteY3" fmla="*/ 0 h 1532336"/>
                  <a:gd name="connsiteX4" fmla="*/ 1583185 w 1589104"/>
                  <a:gd name="connsiteY4" fmla="*/ 596945 h 1532336"/>
                  <a:gd name="connsiteX5" fmla="*/ 1589104 w 1589104"/>
                  <a:gd name="connsiteY5" fmla="*/ 948210 h 1532336"/>
                  <a:gd name="connsiteX6" fmla="*/ 1013753 w 1589104"/>
                  <a:gd name="connsiteY6" fmla="*/ 1514679 h 1532336"/>
                  <a:gd name="connsiteX7" fmla="*/ 853956 w 1589104"/>
                  <a:gd name="connsiteY7" fmla="*/ 1460778 h 1532336"/>
                  <a:gd name="connsiteX8" fmla="*/ 582967 w 1589104"/>
                  <a:gd name="connsiteY8" fmla="*/ 1233178 h 1532336"/>
                  <a:gd name="connsiteX9" fmla="*/ 0 w 1589104"/>
                  <a:gd name="connsiteY9" fmla="*/ 1232918 h 1532336"/>
                  <a:gd name="connsiteX10" fmla="*/ 266330 w 1589104"/>
                  <a:gd name="connsiteY10" fmla="*/ 955011 h 1532336"/>
                  <a:gd name="connsiteX11" fmla="*/ 287045 w 1589104"/>
                  <a:gd name="connsiteY11" fmla="*/ 611742 h 1532336"/>
                  <a:gd name="connsiteX12" fmla="*/ 0 w 1589104"/>
                  <a:gd name="connsiteY12" fmla="*/ 320232 h 1532336"/>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54510 h 1609411"/>
                  <a:gd name="connsiteX1" fmla="*/ 556334 w 1589104"/>
                  <a:gd name="connsiteY1" fmla="*/ 353057 h 1609411"/>
                  <a:gd name="connsiteX2" fmla="*/ 850996 w 1589104"/>
                  <a:gd name="connsiteY2" fmla="*/ 94099 h 1609411"/>
                  <a:gd name="connsiteX3" fmla="*/ 1004876 w 1589104"/>
                  <a:gd name="connsiteY3" fmla="*/ 34278 h 1609411"/>
                  <a:gd name="connsiteX4" fmla="*/ 1583185 w 1589104"/>
                  <a:gd name="connsiteY4" fmla="*/ 631223 h 1609411"/>
                  <a:gd name="connsiteX5" fmla="*/ 1589104 w 1589104"/>
                  <a:gd name="connsiteY5" fmla="*/ 982488 h 1609411"/>
                  <a:gd name="connsiteX6" fmla="*/ 1013753 w 1589104"/>
                  <a:gd name="connsiteY6" fmla="*/ 1548957 h 1609411"/>
                  <a:gd name="connsiteX7" fmla="*/ 853956 w 1589104"/>
                  <a:gd name="connsiteY7" fmla="*/ 1495056 h 1609411"/>
                  <a:gd name="connsiteX8" fmla="*/ 582967 w 1589104"/>
                  <a:gd name="connsiteY8" fmla="*/ 1267456 h 1609411"/>
                  <a:gd name="connsiteX9" fmla="*/ 0 w 1589104"/>
                  <a:gd name="connsiteY9" fmla="*/ 1267196 h 1609411"/>
                  <a:gd name="connsiteX10" fmla="*/ 266330 w 1589104"/>
                  <a:gd name="connsiteY10" fmla="*/ 989289 h 1609411"/>
                  <a:gd name="connsiteX11" fmla="*/ 287045 w 1589104"/>
                  <a:gd name="connsiteY11" fmla="*/ 646020 h 1609411"/>
                  <a:gd name="connsiteX12" fmla="*/ 0 w 1589104"/>
                  <a:gd name="connsiteY12" fmla="*/ 354510 h 1609411"/>
                  <a:gd name="connsiteX0" fmla="*/ 0 w 1589104"/>
                  <a:gd name="connsiteY0" fmla="*/ 354510 h 1609411"/>
                  <a:gd name="connsiteX1" fmla="*/ 556334 w 1589104"/>
                  <a:gd name="connsiteY1" fmla="*/ 353057 h 1609411"/>
                  <a:gd name="connsiteX2" fmla="*/ 850996 w 1589104"/>
                  <a:gd name="connsiteY2" fmla="*/ 94099 h 1609411"/>
                  <a:gd name="connsiteX3" fmla="*/ 1004876 w 1589104"/>
                  <a:gd name="connsiteY3" fmla="*/ 34278 h 1609411"/>
                  <a:gd name="connsiteX4" fmla="*/ 1577267 w 1589104"/>
                  <a:gd name="connsiteY4" fmla="*/ 619386 h 1609411"/>
                  <a:gd name="connsiteX5" fmla="*/ 1589104 w 1589104"/>
                  <a:gd name="connsiteY5" fmla="*/ 982488 h 1609411"/>
                  <a:gd name="connsiteX6" fmla="*/ 1013753 w 1589104"/>
                  <a:gd name="connsiteY6" fmla="*/ 1548957 h 1609411"/>
                  <a:gd name="connsiteX7" fmla="*/ 853956 w 1589104"/>
                  <a:gd name="connsiteY7" fmla="*/ 1495056 h 1609411"/>
                  <a:gd name="connsiteX8" fmla="*/ 582967 w 1589104"/>
                  <a:gd name="connsiteY8" fmla="*/ 1267456 h 1609411"/>
                  <a:gd name="connsiteX9" fmla="*/ 0 w 1589104"/>
                  <a:gd name="connsiteY9" fmla="*/ 1267196 h 1609411"/>
                  <a:gd name="connsiteX10" fmla="*/ 266330 w 1589104"/>
                  <a:gd name="connsiteY10" fmla="*/ 989289 h 1609411"/>
                  <a:gd name="connsiteX11" fmla="*/ 287045 w 1589104"/>
                  <a:gd name="connsiteY11" fmla="*/ 646020 h 1609411"/>
                  <a:gd name="connsiteX12" fmla="*/ 0 w 1589104"/>
                  <a:gd name="connsiteY12" fmla="*/ 354510 h 1609411"/>
                  <a:gd name="connsiteX0" fmla="*/ 0 w 1643112"/>
                  <a:gd name="connsiteY0" fmla="*/ 354510 h 1609411"/>
                  <a:gd name="connsiteX1" fmla="*/ 556334 w 1643112"/>
                  <a:gd name="connsiteY1" fmla="*/ 353057 h 1609411"/>
                  <a:gd name="connsiteX2" fmla="*/ 850996 w 1643112"/>
                  <a:gd name="connsiteY2" fmla="*/ 94099 h 1609411"/>
                  <a:gd name="connsiteX3" fmla="*/ 1004876 w 1643112"/>
                  <a:gd name="connsiteY3" fmla="*/ 34278 h 1609411"/>
                  <a:gd name="connsiteX4" fmla="*/ 1577267 w 1643112"/>
                  <a:gd name="connsiteY4" fmla="*/ 619386 h 1609411"/>
                  <a:gd name="connsiteX5" fmla="*/ 1589104 w 1643112"/>
                  <a:gd name="connsiteY5" fmla="*/ 982488 h 1609411"/>
                  <a:gd name="connsiteX6" fmla="*/ 1013753 w 1643112"/>
                  <a:gd name="connsiteY6" fmla="*/ 1548957 h 1609411"/>
                  <a:gd name="connsiteX7" fmla="*/ 853956 w 1643112"/>
                  <a:gd name="connsiteY7" fmla="*/ 1495056 h 1609411"/>
                  <a:gd name="connsiteX8" fmla="*/ 582967 w 1643112"/>
                  <a:gd name="connsiteY8" fmla="*/ 1267456 h 1609411"/>
                  <a:gd name="connsiteX9" fmla="*/ 0 w 1643112"/>
                  <a:gd name="connsiteY9" fmla="*/ 1267196 h 1609411"/>
                  <a:gd name="connsiteX10" fmla="*/ 266330 w 1643112"/>
                  <a:gd name="connsiteY10" fmla="*/ 989289 h 1609411"/>
                  <a:gd name="connsiteX11" fmla="*/ 287045 w 1643112"/>
                  <a:gd name="connsiteY11" fmla="*/ 646020 h 1609411"/>
                  <a:gd name="connsiteX12" fmla="*/ 0 w 1643112"/>
                  <a:gd name="connsiteY12" fmla="*/ 354510 h 1609411"/>
                  <a:gd name="connsiteX0" fmla="*/ 0 w 1669115"/>
                  <a:gd name="connsiteY0" fmla="*/ 354510 h 1609411"/>
                  <a:gd name="connsiteX1" fmla="*/ 556334 w 1669115"/>
                  <a:gd name="connsiteY1" fmla="*/ 353057 h 1609411"/>
                  <a:gd name="connsiteX2" fmla="*/ 850996 w 1669115"/>
                  <a:gd name="connsiteY2" fmla="*/ 94099 h 1609411"/>
                  <a:gd name="connsiteX3" fmla="*/ 1004876 w 1669115"/>
                  <a:gd name="connsiteY3" fmla="*/ 34278 h 1609411"/>
                  <a:gd name="connsiteX4" fmla="*/ 1577267 w 1669115"/>
                  <a:gd name="connsiteY4" fmla="*/ 619386 h 1609411"/>
                  <a:gd name="connsiteX5" fmla="*/ 1589104 w 1669115"/>
                  <a:gd name="connsiteY5" fmla="*/ 982488 h 1609411"/>
                  <a:gd name="connsiteX6" fmla="*/ 1013753 w 1669115"/>
                  <a:gd name="connsiteY6" fmla="*/ 1548957 h 1609411"/>
                  <a:gd name="connsiteX7" fmla="*/ 853956 w 1669115"/>
                  <a:gd name="connsiteY7" fmla="*/ 1495056 h 1609411"/>
                  <a:gd name="connsiteX8" fmla="*/ 582967 w 1669115"/>
                  <a:gd name="connsiteY8" fmla="*/ 1267456 h 1609411"/>
                  <a:gd name="connsiteX9" fmla="*/ 0 w 1669115"/>
                  <a:gd name="connsiteY9" fmla="*/ 1267196 h 1609411"/>
                  <a:gd name="connsiteX10" fmla="*/ 266330 w 1669115"/>
                  <a:gd name="connsiteY10" fmla="*/ 989289 h 1609411"/>
                  <a:gd name="connsiteX11" fmla="*/ 287045 w 1669115"/>
                  <a:gd name="connsiteY11" fmla="*/ 646020 h 1609411"/>
                  <a:gd name="connsiteX12" fmla="*/ 0 w 1669115"/>
                  <a:gd name="connsiteY12" fmla="*/ 354510 h 1609411"/>
                  <a:gd name="connsiteX0" fmla="*/ 0 w 1671177"/>
                  <a:gd name="connsiteY0" fmla="*/ 354510 h 1609411"/>
                  <a:gd name="connsiteX1" fmla="*/ 556334 w 1671177"/>
                  <a:gd name="connsiteY1" fmla="*/ 353057 h 1609411"/>
                  <a:gd name="connsiteX2" fmla="*/ 850996 w 1671177"/>
                  <a:gd name="connsiteY2" fmla="*/ 94099 h 1609411"/>
                  <a:gd name="connsiteX3" fmla="*/ 1004876 w 1671177"/>
                  <a:gd name="connsiteY3" fmla="*/ 34278 h 1609411"/>
                  <a:gd name="connsiteX4" fmla="*/ 1577267 w 1671177"/>
                  <a:gd name="connsiteY4" fmla="*/ 619386 h 1609411"/>
                  <a:gd name="connsiteX5" fmla="*/ 1589104 w 1671177"/>
                  <a:gd name="connsiteY5" fmla="*/ 982488 h 1609411"/>
                  <a:gd name="connsiteX6" fmla="*/ 1013753 w 1671177"/>
                  <a:gd name="connsiteY6" fmla="*/ 1548957 h 1609411"/>
                  <a:gd name="connsiteX7" fmla="*/ 853956 w 1671177"/>
                  <a:gd name="connsiteY7" fmla="*/ 1495056 h 1609411"/>
                  <a:gd name="connsiteX8" fmla="*/ 582967 w 1671177"/>
                  <a:gd name="connsiteY8" fmla="*/ 1267456 h 1609411"/>
                  <a:gd name="connsiteX9" fmla="*/ 0 w 1671177"/>
                  <a:gd name="connsiteY9" fmla="*/ 1267196 h 1609411"/>
                  <a:gd name="connsiteX10" fmla="*/ 266330 w 1671177"/>
                  <a:gd name="connsiteY10" fmla="*/ 989289 h 1609411"/>
                  <a:gd name="connsiteX11" fmla="*/ 287045 w 1671177"/>
                  <a:gd name="connsiteY11" fmla="*/ 646020 h 1609411"/>
                  <a:gd name="connsiteX12" fmla="*/ 0 w 1671177"/>
                  <a:gd name="connsiteY12" fmla="*/ 354510 h 160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63" name="TextBox 45">
              <a:extLst>
                <a:ext uri="{FF2B5EF4-FFF2-40B4-BE49-F238E27FC236}">
                  <a16:creationId xmlns:a16="http://schemas.microsoft.com/office/drawing/2014/main" id="{2C552A0D-B978-4618-8992-66DBFE6C77AB}"/>
                </a:ext>
              </a:extLst>
            </p:cNvPr>
            <p:cNvSpPr txBox="1"/>
            <p:nvPr/>
          </p:nvSpPr>
          <p:spPr>
            <a:xfrm>
              <a:off x="1941183" y="2754805"/>
              <a:ext cx="513282" cy="523220"/>
            </a:xfrm>
            <a:prstGeom prst="rect">
              <a:avLst/>
            </a:prstGeom>
            <a:noFill/>
          </p:spPr>
          <p:txBody>
            <a:bodyPr wrap="none" rtlCol="0">
              <a:spAutoFit/>
            </a:bodyPr>
            <a:lstStyle/>
            <a:p>
              <a:r>
                <a:rPr lang="en-US" altLang="zh-CN" sz="2800" dirty="0">
                  <a:solidFill>
                    <a:prstClr val="white"/>
                  </a:solidFill>
                  <a:latin typeface="Impact" pitchFamily="34" charset="0"/>
                </a:rPr>
                <a:t>01</a:t>
              </a:r>
              <a:endParaRPr lang="zh-CN" altLang="en-US" sz="2800" dirty="0">
                <a:solidFill>
                  <a:prstClr val="white"/>
                </a:solidFill>
                <a:latin typeface="Impact" pitchFamily="34" charset="0"/>
              </a:endParaRPr>
            </a:p>
          </p:txBody>
        </p:sp>
      </p:grpSp>
      <p:cxnSp>
        <p:nvCxnSpPr>
          <p:cNvPr id="66" name="直接连接符 65">
            <a:extLst>
              <a:ext uri="{FF2B5EF4-FFF2-40B4-BE49-F238E27FC236}">
                <a16:creationId xmlns:a16="http://schemas.microsoft.com/office/drawing/2014/main" id="{E06BD411-517F-4E32-BA4D-7195AAA1CF38}"/>
              </a:ext>
            </a:extLst>
          </p:cNvPr>
          <p:cNvCxnSpPr>
            <a:cxnSpLocks/>
          </p:cNvCxnSpPr>
          <p:nvPr/>
        </p:nvCxnSpPr>
        <p:spPr>
          <a:xfrm flipV="1">
            <a:off x="251520" y="1407428"/>
            <a:ext cx="0" cy="1313065"/>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7" name="矩形 1">
            <a:extLst>
              <a:ext uri="{FF2B5EF4-FFF2-40B4-BE49-F238E27FC236}">
                <a16:creationId xmlns:a16="http://schemas.microsoft.com/office/drawing/2014/main" id="{DA15C30F-9F27-4837-A2EE-7ABA7109198A}"/>
              </a:ext>
            </a:extLst>
          </p:cNvPr>
          <p:cNvSpPr>
            <a:spLocks noChangeArrowheads="1"/>
          </p:cNvSpPr>
          <p:nvPr/>
        </p:nvSpPr>
        <p:spPr bwMode="auto">
          <a:xfrm>
            <a:off x="362099" y="1275606"/>
            <a:ext cx="3921865" cy="152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defRPr/>
            </a:pPr>
            <a:r>
              <a:rPr lang="zh-CN" altLang="en-US" sz="1600" b="1" kern="0" dirty="0">
                <a:solidFill>
                  <a:sysClr val="windowText" lastClr="000000">
                    <a:lumMod val="65000"/>
                    <a:lumOff val="35000"/>
                  </a:sysClr>
                </a:solidFill>
                <a:latin typeface="+mn-ea"/>
              </a:rPr>
              <a:t>    探索和思考课程思政的有效形式，第一课堂和第二课堂的融合桥梁，调研其他高校的做法，提出适合学院办学特色的课程思政载体。</a:t>
            </a:r>
          </a:p>
        </p:txBody>
      </p:sp>
      <p:cxnSp>
        <p:nvCxnSpPr>
          <p:cNvPr id="68" name="直接连接符 67">
            <a:extLst>
              <a:ext uri="{FF2B5EF4-FFF2-40B4-BE49-F238E27FC236}">
                <a16:creationId xmlns:a16="http://schemas.microsoft.com/office/drawing/2014/main" id="{6DA4D60E-8C6D-4DE1-8E51-55D6D9B54335}"/>
              </a:ext>
            </a:extLst>
          </p:cNvPr>
          <p:cNvCxnSpPr>
            <a:cxnSpLocks/>
          </p:cNvCxnSpPr>
          <p:nvPr/>
        </p:nvCxnSpPr>
        <p:spPr>
          <a:xfrm flipV="1">
            <a:off x="4440684" y="3470108"/>
            <a:ext cx="0" cy="1266609"/>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9" name="矩形 1">
            <a:extLst>
              <a:ext uri="{FF2B5EF4-FFF2-40B4-BE49-F238E27FC236}">
                <a16:creationId xmlns:a16="http://schemas.microsoft.com/office/drawing/2014/main" id="{58463747-9722-4EDC-8601-F1E6CCABEEF3}"/>
              </a:ext>
            </a:extLst>
          </p:cNvPr>
          <p:cNvSpPr>
            <a:spLocks noChangeArrowheads="1"/>
          </p:cNvSpPr>
          <p:nvPr/>
        </p:nvSpPr>
        <p:spPr bwMode="auto">
          <a:xfrm>
            <a:off x="4703317" y="3296557"/>
            <a:ext cx="4176031"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defRPr/>
            </a:pPr>
            <a:r>
              <a:rPr lang="zh-CN" altLang="en-US" sz="1600" b="1" kern="0" dirty="0">
                <a:solidFill>
                  <a:sysClr val="windowText" lastClr="000000">
                    <a:lumMod val="65000"/>
                    <a:lumOff val="35000"/>
                  </a:sysClr>
                </a:solidFill>
                <a:latin typeface="+mn-ea"/>
              </a:rPr>
              <a:t>    思考辅导员和马克思主义学院思政教师的结合方式，提高思政课程的吸引力和育人成效，做到思政课程和课程思政有机结合，显性思政和隐形思政有机结合。</a:t>
            </a:r>
          </a:p>
          <a:p>
            <a:pPr algn="just">
              <a:defRPr/>
            </a:pPr>
            <a:endParaRPr lang="zh-CN" altLang="en-US" sz="1000" kern="0" dirty="0">
              <a:solidFill>
                <a:sysClr val="windowText" lastClr="000000">
                  <a:lumMod val="65000"/>
                  <a:lumOff val="35000"/>
                </a:sysClr>
              </a:solidFill>
              <a:latin typeface="微软雅黑" pitchFamily="34" charset="-122"/>
              <a:ea typeface="微软雅黑" pitchFamily="34" charset="-122"/>
            </a:endParaRPr>
          </a:p>
        </p:txBody>
      </p:sp>
      <p:cxnSp>
        <p:nvCxnSpPr>
          <p:cNvPr id="70" name="直接连接符 69">
            <a:extLst>
              <a:ext uri="{FF2B5EF4-FFF2-40B4-BE49-F238E27FC236}">
                <a16:creationId xmlns:a16="http://schemas.microsoft.com/office/drawing/2014/main" id="{00B3D047-E93E-4B65-ACC2-8716E25274B5}"/>
              </a:ext>
            </a:extLst>
          </p:cNvPr>
          <p:cNvCxnSpPr>
            <a:cxnSpLocks/>
          </p:cNvCxnSpPr>
          <p:nvPr/>
        </p:nvCxnSpPr>
        <p:spPr>
          <a:xfrm flipV="1">
            <a:off x="4427984" y="1407429"/>
            <a:ext cx="0" cy="1313064"/>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ABC5DCD1-4B8D-4BD1-B1BB-DD36DD85A65A}"/>
              </a:ext>
            </a:extLst>
          </p:cNvPr>
          <p:cNvCxnSpPr>
            <a:cxnSpLocks/>
          </p:cNvCxnSpPr>
          <p:nvPr/>
        </p:nvCxnSpPr>
        <p:spPr>
          <a:xfrm flipV="1">
            <a:off x="8964488" y="3470108"/>
            <a:ext cx="0" cy="1266609"/>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75821"/>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323528" y="2283718"/>
            <a:ext cx="7916118" cy="2400081"/>
          </a:xfrm>
          <a:prstGeom prst="rect">
            <a:avLst/>
          </a:prstGeom>
          <a:noFill/>
          <a:effectLst/>
        </p:spPr>
        <p:txBody>
          <a:bodyPr wrap="square">
            <a:spAutoFit/>
          </a:bodyPr>
          <a:lstStyle/>
          <a:p>
            <a:pPr algn="r">
              <a:lnSpc>
                <a:spcPts val="2500"/>
              </a:lnSpc>
              <a:defRPr/>
            </a:pPr>
            <a:r>
              <a:rPr lang="zh-CN" altLang="en-US" sz="5400" b="1" dirty="0">
                <a:ln w="6350">
                  <a:noFill/>
                </a:ln>
                <a:solidFill>
                  <a:schemeClr val="tx1">
                    <a:lumMod val="50000"/>
                    <a:lumOff val="50000"/>
                  </a:schemeClr>
                </a:solidFill>
                <a:latin typeface="Impact" panose="020B0806030902050204" pitchFamily="34" charset="0"/>
                <a:ea typeface="微软雅黑" pitchFamily="34" charset="-122"/>
              </a:rPr>
              <a:t>敬请各位领导批评指正</a:t>
            </a:r>
            <a:endParaRPr lang="en-US" altLang="zh-CN" sz="5400" b="1" dirty="0">
              <a:ln w="6350">
                <a:noFill/>
              </a:ln>
              <a:solidFill>
                <a:schemeClr val="tx1">
                  <a:lumMod val="50000"/>
                  <a:lumOff val="50000"/>
                </a:schemeClr>
              </a:solidFill>
              <a:latin typeface="Impact" panose="020B0806030902050204" pitchFamily="34" charset="0"/>
              <a:ea typeface="微软雅黑" pitchFamily="34" charset="-122"/>
            </a:endParaRPr>
          </a:p>
          <a:p>
            <a:pPr algn="r">
              <a:lnSpc>
                <a:spcPts val="2500"/>
              </a:lnSpc>
              <a:defRPr/>
            </a:pPr>
            <a:endParaRPr lang="en-US" altLang="zh-CN" sz="5400" b="1" dirty="0">
              <a:ln w="6350">
                <a:noFill/>
              </a:ln>
              <a:solidFill>
                <a:schemeClr val="tx1">
                  <a:lumMod val="50000"/>
                  <a:lumOff val="50000"/>
                </a:schemeClr>
              </a:solidFill>
              <a:latin typeface="Impact" panose="020B0806030902050204" pitchFamily="34" charset="0"/>
              <a:ea typeface="微软雅黑" pitchFamily="34" charset="-122"/>
            </a:endParaRPr>
          </a:p>
          <a:p>
            <a:pPr algn="r">
              <a:lnSpc>
                <a:spcPts val="2500"/>
              </a:lnSpc>
              <a:defRPr/>
            </a:pPr>
            <a:endParaRPr lang="en-US" altLang="zh-CN" sz="5400" b="1" dirty="0">
              <a:ln w="6350">
                <a:noFill/>
              </a:ln>
              <a:solidFill>
                <a:schemeClr val="tx1">
                  <a:lumMod val="50000"/>
                  <a:lumOff val="50000"/>
                </a:schemeClr>
              </a:solidFill>
              <a:latin typeface="Impact" panose="020B0806030902050204" pitchFamily="34" charset="0"/>
              <a:ea typeface="微软雅黑" pitchFamily="34" charset="-122"/>
            </a:endParaRPr>
          </a:p>
          <a:p>
            <a:pPr algn="r">
              <a:lnSpc>
                <a:spcPts val="2500"/>
              </a:lnSpc>
              <a:defRPr/>
            </a:pPr>
            <a:endParaRPr lang="en-US" altLang="zh-CN" sz="5400" b="1" dirty="0">
              <a:ln w="6350">
                <a:noFill/>
              </a:ln>
              <a:solidFill>
                <a:schemeClr val="tx1">
                  <a:lumMod val="50000"/>
                  <a:lumOff val="50000"/>
                </a:schemeClr>
              </a:solidFill>
              <a:latin typeface="Impact" panose="020B0806030902050204" pitchFamily="34" charset="0"/>
              <a:ea typeface="微软雅黑" pitchFamily="34" charset="-122"/>
            </a:endParaRPr>
          </a:p>
          <a:p>
            <a:pPr algn="r">
              <a:lnSpc>
                <a:spcPts val="2500"/>
              </a:lnSpc>
              <a:defRPr/>
            </a:pPr>
            <a:endParaRPr lang="en-US" altLang="zh-CN" sz="5400" b="1" dirty="0">
              <a:ln w="6350">
                <a:noFill/>
              </a:ln>
              <a:solidFill>
                <a:schemeClr val="tx1">
                  <a:lumMod val="50000"/>
                  <a:lumOff val="50000"/>
                </a:schemeClr>
              </a:solidFill>
              <a:latin typeface="Impact" panose="020B0806030902050204" pitchFamily="34" charset="0"/>
              <a:ea typeface="微软雅黑" pitchFamily="34" charset="-122"/>
            </a:endParaRPr>
          </a:p>
          <a:p>
            <a:pPr algn="r">
              <a:lnSpc>
                <a:spcPts val="2500"/>
              </a:lnSpc>
              <a:defRPr/>
            </a:pPr>
            <a:endParaRPr lang="en-US" altLang="zh-CN" sz="5400" b="1" dirty="0">
              <a:ln w="6350">
                <a:noFill/>
              </a:ln>
              <a:solidFill>
                <a:schemeClr val="tx1">
                  <a:lumMod val="50000"/>
                  <a:lumOff val="50000"/>
                </a:schemeClr>
              </a:solidFill>
              <a:latin typeface="Impact" panose="020B0806030902050204" pitchFamily="34" charset="0"/>
              <a:ea typeface="微软雅黑" pitchFamily="34" charset="-122"/>
            </a:endParaRPr>
          </a:p>
          <a:p>
            <a:pPr algn="r">
              <a:lnSpc>
                <a:spcPts val="2500"/>
              </a:lnSpc>
              <a:defRPr/>
            </a:pPr>
            <a:endParaRPr lang="en-US" altLang="zh-CN" sz="5400" b="1" dirty="0">
              <a:ln w="6350">
                <a:noFill/>
              </a:ln>
              <a:solidFill>
                <a:prstClr val="black">
                  <a:lumMod val="65000"/>
                  <a:lumOff val="35000"/>
                </a:prstClr>
              </a:solidFill>
              <a:latin typeface="Impact" panose="020B0806030902050204" pitchFamily="34" charset="0"/>
              <a:ea typeface="微软雅黑" pitchFamily="34" charset="-122"/>
            </a:endParaRPr>
          </a:p>
        </p:txBody>
      </p:sp>
      <p:sp>
        <p:nvSpPr>
          <p:cNvPr id="9" name="矩形 8"/>
          <p:cNvSpPr/>
          <p:nvPr>
            <p:custDataLst>
              <p:tags r:id="rId1"/>
            </p:custDataLst>
          </p:nvPr>
        </p:nvSpPr>
        <p:spPr>
          <a:xfrm>
            <a:off x="0" y="4901734"/>
            <a:ext cx="4876006" cy="261610"/>
          </a:xfrm>
          <a:prstGeom prst="rect">
            <a:avLst/>
          </a:prstGeom>
        </p:spPr>
        <p:txBody>
          <a:bodyPr wrap="square">
            <a:spAutoFit/>
          </a:bodyPr>
          <a:lstStyle/>
          <a:p>
            <a:r>
              <a:rPr lang="zh-CN" altLang="en-US" sz="1100" b="0" dirty="0">
                <a:latin typeface="+mj-ea"/>
                <a:ea typeface="+mj-ea"/>
              </a:rPr>
              <a:t>旺旺：哎呀小小草 </a:t>
            </a:r>
            <a:r>
              <a:rPr lang="en-US" altLang="zh-CN" sz="1100" b="0" dirty="0">
                <a:latin typeface="+mj-ea"/>
                <a:ea typeface="+mj-ea"/>
              </a:rPr>
              <a:t>https://800sucai.taobao.com/</a:t>
            </a:r>
            <a:endParaRPr lang="zh-CN" altLang="en-US" sz="1100" b="0" dirty="0">
              <a:latin typeface="+mj-ea"/>
              <a:ea typeface="+mj-ea"/>
            </a:endParaRPr>
          </a:p>
        </p:txBody>
      </p:sp>
      <p:sp>
        <p:nvSpPr>
          <p:cNvPr id="2" name="文本框 1">
            <a:extLst>
              <a:ext uri="{FF2B5EF4-FFF2-40B4-BE49-F238E27FC236}">
                <a16:creationId xmlns:a16="http://schemas.microsoft.com/office/drawing/2014/main" id="{80650687-8294-4BAF-A8F4-2870F99EC1CA}"/>
              </a:ext>
            </a:extLst>
          </p:cNvPr>
          <p:cNvSpPr txBox="1"/>
          <p:nvPr/>
        </p:nvSpPr>
        <p:spPr>
          <a:xfrm>
            <a:off x="0" y="3075806"/>
            <a:ext cx="9144000" cy="936104"/>
          </a:xfrm>
          <a:prstGeom prst="rect">
            <a:avLst/>
          </a:prstGeom>
          <a:solidFill>
            <a:schemeClr val="tx2"/>
          </a:solidFill>
        </p:spPr>
        <p:txBody>
          <a:bodyPr wrap="square" rtlCol="0">
            <a:spAutoFit/>
          </a:bodyPr>
          <a:lstStyle/>
          <a:p>
            <a:endParaRPr lang="zh-CN" altLang="en-US" dirty="0"/>
          </a:p>
        </p:txBody>
      </p:sp>
    </p:spTree>
    <p:extLst>
      <p:ext uri="{BB962C8B-B14F-4D97-AF65-F5344CB8AC3E}">
        <p14:creationId xmlns:p14="http://schemas.microsoft.com/office/powerpoint/2010/main" val="463644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496421" y="1350510"/>
            <a:ext cx="2533988" cy="707886"/>
          </a:xfrm>
          <a:prstGeom prst="rect">
            <a:avLst/>
          </a:prstGeom>
          <a:effectLst/>
        </p:spPr>
        <p:txBody>
          <a:bodyPr wrap="square">
            <a:spAutoFit/>
          </a:bodyPr>
          <a:lstStyle/>
          <a:p>
            <a:pPr algn="just">
              <a:defRPr/>
            </a:pPr>
            <a:r>
              <a:rPr lang="zh-CN" altLang="en-US" sz="4000" b="1" dirty="0">
                <a:solidFill>
                  <a:prstClr val="black">
                    <a:lumMod val="65000"/>
                    <a:lumOff val="35000"/>
                    <a:alpha val="91000"/>
                  </a:prstClr>
                </a:solidFill>
                <a:latin typeface="微软雅黑" panose="020B0503020204020204" pitchFamily="34" charset="-122"/>
                <a:ea typeface="微软雅黑" panose="020B0503020204020204" pitchFamily="34" charset="-122"/>
              </a:rPr>
              <a:t>主要内容</a:t>
            </a:r>
            <a:endParaRPr lang="en-US" altLang="zh-CN" sz="4000" b="1" dirty="0">
              <a:solidFill>
                <a:prstClr val="black">
                  <a:lumMod val="65000"/>
                  <a:lumOff val="35000"/>
                  <a:alpha val="91000"/>
                </a:prstClr>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flipH="1">
            <a:off x="1744403" y="2058396"/>
            <a:ext cx="6067957"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等腰三角形 6"/>
          <p:cNvSpPr/>
          <p:nvPr/>
        </p:nvSpPr>
        <p:spPr>
          <a:xfrm rot="18035669">
            <a:off x="7577052" y="706291"/>
            <a:ext cx="360040" cy="3103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等腰三角形 7"/>
          <p:cNvSpPr/>
          <p:nvPr/>
        </p:nvSpPr>
        <p:spPr>
          <a:xfrm rot="21283757">
            <a:off x="8011516" y="1012690"/>
            <a:ext cx="191945" cy="16547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等腰三角形 8"/>
          <p:cNvSpPr/>
          <p:nvPr/>
        </p:nvSpPr>
        <p:spPr>
          <a:xfrm rot="15968008">
            <a:off x="8112572" y="1419930"/>
            <a:ext cx="304349" cy="22735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0" name="标题层"/>
          <p:cNvSpPr txBox="1"/>
          <p:nvPr/>
        </p:nvSpPr>
        <p:spPr bwMode="auto">
          <a:xfrm>
            <a:off x="2248459" y="2395399"/>
            <a:ext cx="599460" cy="523220"/>
          </a:xfrm>
          <a:prstGeom prst="rect">
            <a:avLst/>
          </a:prstGeom>
          <a:noFill/>
          <a:effectLst/>
        </p:spPr>
        <p:txBody>
          <a:bodyPr wrap="square">
            <a:spAutoFit/>
          </a:bodyPr>
          <a:lstStyle/>
          <a:p>
            <a:pPr algn="ctr">
              <a:defRPr/>
            </a:pPr>
            <a:r>
              <a:rPr lang="en-US" altLang="zh-CN" sz="2800" kern="0" dirty="0">
                <a:solidFill>
                  <a:prstClr val="black">
                    <a:lumMod val="65000"/>
                    <a:lumOff val="35000"/>
                  </a:prstClr>
                </a:solidFill>
                <a:latin typeface="Impact" pitchFamily="34" charset="0"/>
                <a:ea typeface="微软雅黑" pitchFamily="34" charset="-122"/>
                <a:cs typeface="Arial" panose="020B0604020202020204" pitchFamily="34" charset="0"/>
              </a:rPr>
              <a:t>01</a:t>
            </a:r>
            <a:endParaRPr lang="zh-CN" altLang="en-US" sz="2800" kern="0" dirty="0">
              <a:solidFill>
                <a:prstClr val="black">
                  <a:lumMod val="65000"/>
                  <a:lumOff val="35000"/>
                </a:prstClr>
              </a:solidFill>
              <a:latin typeface="Impact" pitchFamily="34" charset="0"/>
              <a:ea typeface="微软雅黑" pitchFamily="34" charset="-122"/>
              <a:cs typeface="Arial" panose="020B0604020202020204" pitchFamily="34" charset="0"/>
            </a:endParaRPr>
          </a:p>
        </p:txBody>
      </p:sp>
      <p:cxnSp>
        <p:nvCxnSpPr>
          <p:cNvPr id="71" name="直接连接符 70"/>
          <p:cNvCxnSpPr/>
          <p:nvPr/>
        </p:nvCxnSpPr>
        <p:spPr>
          <a:xfrm>
            <a:off x="2907774" y="2448339"/>
            <a:ext cx="0" cy="417343"/>
          </a:xfrm>
          <a:prstGeom prst="line">
            <a:avLst/>
          </a:prstGeom>
          <a:noFill/>
          <a:ln w="9525" cap="flat" cmpd="sng" algn="ctr">
            <a:solidFill>
              <a:schemeClr val="tx1">
                <a:lumMod val="65000"/>
                <a:lumOff val="35000"/>
              </a:schemeClr>
            </a:solidFill>
            <a:prstDash val="solid"/>
          </a:ln>
          <a:effectLst/>
        </p:spPr>
      </p:cxnSp>
      <p:sp>
        <p:nvSpPr>
          <p:cNvPr id="72" name="标题层"/>
          <p:cNvSpPr txBox="1"/>
          <p:nvPr/>
        </p:nvSpPr>
        <p:spPr bwMode="auto">
          <a:xfrm>
            <a:off x="2976231" y="2395399"/>
            <a:ext cx="2891913" cy="461665"/>
          </a:xfrm>
          <a:prstGeom prst="rect">
            <a:avLst/>
          </a:prstGeom>
          <a:noFill/>
          <a:effectLst/>
        </p:spPr>
        <p:txBody>
          <a:bodyPr wrap="square">
            <a:spAutoFit/>
          </a:bodyPr>
          <a:lstStyle/>
          <a:p>
            <a:pPr>
              <a:defRPr/>
            </a:pPr>
            <a:r>
              <a:rPr lang="zh-CN" altLang="en-US" sz="2400" b="1" dirty="0">
                <a:solidFill>
                  <a:prstClr val="black">
                    <a:lumMod val="65000"/>
                    <a:lumOff val="35000"/>
                  </a:prstClr>
                </a:solidFill>
                <a:latin typeface="微软雅黑" pitchFamily="34" charset="-122"/>
                <a:ea typeface="微软雅黑" pitchFamily="34" charset="-122"/>
              </a:rPr>
              <a:t>调研目的及意义</a:t>
            </a:r>
          </a:p>
        </p:txBody>
      </p:sp>
      <p:sp>
        <p:nvSpPr>
          <p:cNvPr id="90" name="标题层"/>
          <p:cNvSpPr txBox="1"/>
          <p:nvPr/>
        </p:nvSpPr>
        <p:spPr bwMode="auto">
          <a:xfrm>
            <a:off x="2248459" y="2927848"/>
            <a:ext cx="599460" cy="523220"/>
          </a:xfrm>
          <a:prstGeom prst="rect">
            <a:avLst/>
          </a:prstGeom>
          <a:noFill/>
          <a:effectLst/>
        </p:spPr>
        <p:txBody>
          <a:bodyPr wrap="square">
            <a:spAutoFit/>
          </a:bodyPr>
          <a:lstStyle/>
          <a:p>
            <a:pPr algn="ctr">
              <a:defRPr/>
            </a:pPr>
            <a:r>
              <a:rPr lang="en-US" altLang="zh-CN" sz="2800" kern="0" dirty="0">
                <a:solidFill>
                  <a:prstClr val="black">
                    <a:lumMod val="65000"/>
                    <a:lumOff val="35000"/>
                  </a:prstClr>
                </a:solidFill>
                <a:latin typeface="Impact" pitchFamily="34" charset="0"/>
                <a:ea typeface="微软雅黑" pitchFamily="34" charset="-122"/>
                <a:cs typeface="Arial" panose="020B0604020202020204" pitchFamily="34" charset="0"/>
              </a:rPr>
              <a:t>02</a:t>
            </a:r>
            <a:endParaRPr lang="zh-CN" altLang="en-US" sz="2800" kern="0" dirty="0">
              <a:solidFill>
                <a:prstClr val="black">
                  <a:lumMod val="65000"/>
                  <a:lumOff val="35000"/>
                </a:prstClr>
              </a:solidFill>
              <a:latin typeface="Impact" pitchFamily="34" charset="0"/>
              <a:ea typeface="微软雅黑" pitchFamily="34" charset="-122"/>
              <a:cs typeface="Arial" panose="020B0604020202020204" pitchFamily="34" charset="0"/>
            </a:endParaRPr>
          </a:p>
        </p:txBody>
      </p:sp>
      <p:cxnSp>
        <p:nvCxnSpPr>
          <p:cNvPr id="91" name="直接连接符 90"/>
          <p:cNvCxnSpPr/>
          <p:nvPr/>
        </p:nvCxnSpPr>
        <p:spPr>
          <a:xfrm>
            <a:off x="2907774" y="2980788"/>
            <a:ext cx="0" cy="417343"/>
          </a:xfrm>
          <a:prstGeom prst="line">
            <a:avLst/>
          </a:prstGeom>
          <a:noFill/>
          <a:ln w="9525" cap="flat" cmpd="sng" algn="ctr">
            <a:solidFill>
              <a:schemeClr val="tx1">
                <a:lumMod val="65000"/>
                <a:lumOff val="35000"/>
              </a:schemeClr>
            </a:solidFill>
            <a:prstDash val="solid"/>
          </a:ln>
          <a:effectLst/>
        </p:spPr>
      </p:cxnSp>
      <p:sp>
        <p:nvSpPr>
          <p:cNvPr id="92" name="标题层"/>
          <p:cNvSpPr txBox="1"/>
          <p:nvPr/>
        </p:nvSpPr>
        <p:spPr bwMode="auto">
          <a:xfrm>
            <a:off x="2976231" y="2927848"/>
            <a:ext cx="2520189" cy="461665"/>
          </a:xfrm>
          <a:prstGeom prst="rect">
            <a:avLst/>
          </a:prstGeom>
          <a:noFill/>
          <a:effectLst/>
        </p:spPr>
        <p:txBody>
          <a:bodyPr wrap="square">
            <a:spAutoFit/>
          </a:bodyPr>
          <a:lstStyle/>
          <a:p>
            <a:pPr>
              <a:defRPr/>
            </a:pPr>
            <a:r>
              <a:rPr lang="zh-CN" altLang="en-US" sz="2400" b="1" dirty="0">
                <a:solidFill>
                  <a:prstClr val="black">
                    <a:lumMod val="65000"/>
                    <a:lumOff val="35000"/>
                  </a:prstClr>
                </a:solidFill>
                <a:latin typeface="微软雅黑" pitchFamily="34" charset="-122"/>
                <a:ea typeface="微软雅黑" pitchFamily="34" charset="-122"/>
              </a:rPr>
              <a:t>调研过程</a:t>
            </a:r>
          </a:p>
        </p:txBody>
      </p:sp>
      <p:sp>
        <p:nvSpPr>
          <p:cNvPr id="95" name="标题层"/>
          <p:cNvSpPr txBox="1"/>
          <p:nvPr/>
        </p:nvSpPr>
        <p:spPr bwMode="auto">
          <a:xfrm>
            <a:off x="2248459" y="3460297"/>
            <a:ext cx="599460" cy="523220"/>
          </a:xfrm>
          <a:prstGeom prst="rect">
            <a:avLst/>
          </a:prstGeom>
          <a:noFill/>
          <a:effectLst/>
        </p:spPr>
        <p:txBody>
          <a:bodyPr wrap="square">
            <a:spAutoFit/>
          </a:bodyPr>
          <a:lstStyle/>
          <a:p>
            <a:pPr algn="ctr">
              <a:defRPr/>
            </a:pPr>
            <a:r>
              <a:rPr lang="en-US" altLang="zh-CN" sz="2800" kern="0" dirty="0">
                <a:solidFill>
                  <a:prstClr val="black">
                    <a:lumMod val="65000"/>
                    <a:lumOff val="35000"/>
                  </a:prstClr>
                </a:solidFill>
                <a:latin typeface="Impact" pitchFamily="34" charset="0"/>
                <a:ea typeface="微软雅黑" pitchFamily="34" charset="-122"/>
                <a:cs typeface="Arial" panose="020B0604020202020204" pitchFamily="34" charset="0"/>
              </a:rPr>
              <a:t>03</a:t>
            </a:r>
            <a:endParaRPr lang="zh-CN" altLang="en-US" sz="2800" kern="0" dirty="0">
              <a:solidFill>
                <a:prstClr val="black">
                  <a:lumMod val="65000"/>
                  <a:lumOff val="35000"/>
                </a:prstClr>
              </a:solidFill>
              <a:latin typeface="Impact" pitchFamily="34" charset="0"/>
              <a:ea typeface="微软雅黑" pitchFamily="34" charset="-122"/>
              <a:cs typeface="Arial" panose="020B0604020202020204" pitchFamily="34" charset="0"/>
            </a:endParaRPr>
          </a:p>
        </p:txBody>
      </p:sp>
      <p:cxnSp>
        <p:nvCxnSpPr>
          <p:cNvPr id="96" name="直接连接符 95"/>
          <p:cNvCxnSpPr/>
          <p:nvPr/>
        </p:nvCxnSpPr>
        <p:spPr>
          <a:xfrm>
            <a:off x="2907774" y="3513237"/>
            <a:ext cx="0" cy="417343"/>
          </a:xfrm>
          <a:prstGeom prst="line">
            <a:avLst/>
          </a:prstGeom>
          <a:noFill/>
          <a:ln w="9525" cap="flat" cmpd="sng" algn="ctr">
            <a:solidFill>
              <a:schemeClr val="tx1">
                <a:lumMod val="65000"/>
                <a:lumOff val="35000"/>
              </a:schemeClr>
            </a:solidFill>
            <a:prstDash val="solid"/>
          </a:ln>
          <a:effectLst/>
        </p:spPr>
      </p:cxnSp>
      <p:sp>
        <p:nvSpPr>
          <p:cNvPr id="97" name="标题层"/>
          <p:cNvSpPr txBox="1"/>
          <p:nvPr/>
        </p:nvSpPr>
        <p:spPr bwMode="auto">
          <a:xfrm>
            <a:off x="2976231" y="3460297"/>
            <a:ext cx="3323961" cy="461665"/>
          </a:xfrm>
          <a:prstGeom prst="rect">
            <a:avLst/>
          </a:prstGeom>
          <a:noFill/>
          <a:effectLst/>
        </p:spPr>
        <p:txBody>
          <a:bodyPr wrap="square">
            <a:spAutoFit/>
          </a:bodyPr>
          <a:lstStyle/>
          <a:p>
            <a:pPr>
              <a:defRPr/>
            </a:pPr>
            <a:r>
              <a:rPr lang="zh-CN" altLang="en-US" sz="2400" b="1" dirty="0">
                <a:solidFill>
                  <a:prstClr val="black">
                    <a:lumMod val="65000"/>
                    <a:lumOff val="35000"/>
                  </a:prstClr>
                </a:solidFill>
                <a:latin typeface="微软雅黑" pitchFamily="34" charset="-122"/>
                <a:ea typeface="微软雅黑" pitchFamily="34" charset="-122"/>
              </a:rPr>
              <a:t>调研发现的问题</a:t>
            </a:r>
          </a:p>
        </p:txBody>
      </p:sp>
      <p:sp>
        <p:nvSpPr>
          <p:cNvPr id="100" name="标题层"/>
          <p:cNvSpPr txBox="1"/>
          <p:nvPr/>
        </p:nvSpPr>
        <p:spPr bwMode="auto">
          <a:xfrm>
            <a:off x="2248459" y="3992746"/>
            <a:ext cx="599460" cy="523220"/>
          </a:xfrm>
          <a:prstGeom prst="rect">
            <a:avLst/>
          </a:prstGeom>
          <a:noFill/>
          <a:effectLst/>
        </p:spPr>
        <p:txBody>
          <a:bodyPr wrap="square">
            <a:spAutoFit/>
          </a:bodyPr>
          <a:lstStyle/>
          <a:p>
            <a:pPr algn="ctr">
              <a:defRPr/>
            </a:pPr>
            <a:r>
              <a:rPr lang="en-US" altLang="zh-CN" sz="2800" kern="0" dirty="0">
                <a:solidFill>
                  <a:prstClr val="black">
                    <a:lumMod val="65000"/>
                    <a:lumOff val="35000"/>
                  </a:prstClr>
                </a:solidFill>
                <a:latin typeface="Impact" pitchFamily="34" charset="0"/>
                <a:ea typeface="微软雅黑" pitchFamily="34" charset="-122"/>
                <a:cs typeface="Arial" panose="020B0604020202020204" pitchFamily="34" charset="0"/>
              </a:rPr>
              <a:t>04</a:t>
            </a:r>
            <a:endParaRPr lang="zh-CN" altLang="en-US" sz="2800" kern="0" dirty="0">
              <a:solidFill>
                <a:prstClr val="black">
                  <a:lumMod val="65000"/>
                  <a:lumOff val="35000"/>
                </a:prstClr>
              </a:solidFill>
              <a:latin typeface="Impact" pitchFamily="34" charset="0"/>
              <a:ea typeface="微软雅黑" pitchFamily="34" charset="-122"/>
              <a:cs typeface="Arial" panose="020B0604020202020204" pitchFamily="34" charset="0"/>
            </a:endParaRPr>
          </a:p>
        </p:txBody>
      </p:sp>
      <p:cxnSp>
        <p:nvCxnSpPr>
          <p:cNvPr id="101" name="直接连接符 100"/>
          <p:cNvCxnSpPr/>
          <p:nvPr/>
        </p:nvCxnSpPr>
        <p:spPr>
          <a:xfrm>
            <a:off x="2907774" y="4045686"/>
            <a:ext cx="0" cy="417343"/>
          </a:xfrm>
          <a:prstGeom prst="line">
            <a:avLst/>
          </a:prstGeom>
          <a:noFill/>
          <a:ln w="9525" cap="flat" cmpd="sng" algn="ctr">
            <a:solidFill>
              <a:schemeClr val="tx1">
                <a:lumMod val="65000"/>
                <a:lumOff val="35000"/>
              </a:schemeClr>
            </a:solidFill>
            <a:prstDash val="solid"/>
          </a:ln>
          <a:effectLst/>
        </p:spPr>
      </p:cxnSp>
      <p:sp>
        <p:nvSpPr>
          <p:cNvPr id="102" name="标题层"/>
          <p:cNvSpPr txBox="1"/>
          <p:nvPr/>
        </p:nvSpPr>
        <p:spPr bwMode="auto">
          <a:xfrm>
            <a:off x="2976231" y="3992746"/>
            <a:ext cx="2963921" cy="461665"/>
          </a:xfrm>
          <a:prstGeom prst="rect">
            <a:avLst/>
          </a:prstGeom>
          <a:noFill/>
          <a:effectLst/>
        </p:spPr>
        <p:txBody>
          <a:bodyPr wrap="square">
            <a:spAutoFit/>
          </a:bodyPr>
          <a:lstStyle/>
          <a:p>
            <a:pPr>
              <a:defRPr/>
            </a:pPr>
            <a:r>
              <a:rPr lang="zh-CN" altLang="en-US" sz="2400" b="1" dirty="0">
                <a:solidFill>
                  <a:prstClr val="black">
                    <a:lumMod val="65000"/>
                    <a:lumOff val="35000"/>
                  </a:prstClr>
                </a:solidFill>
                <a:latin typeface="微软雅黑" pitchFamily="34" charset="-122"/>
                <a:ea typeface="微软雅黑" pitchFamily="34" charset="-122"/>
              </a:rPr>
              <a:t>调研形成的成果</a:t>
            </a:r>
          </a:p>
        </p:txBody>
      </p:sp>
      <p:pic>
        <p:nvPicPr>
          <p:cNvPr id="3074" name="Picture 2" descr="C:\Users\Administrator\Desktop\矢量httpwww.3lian.comvector（三联www.3lian.com） (2) [转换]-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495782"/>
            <a:ext cx="1534219" cy="952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11965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2030065" y="1671490"/>
            <a:ext cx="2376264" cy="2025056"/>
          </a:xfrm>
          <a:prstGeom prst="triangle">
            <a:avLst/>
          </a:prstGeom>
          <a:solidFill>
            <a:schemeClr val="tx1">
              <a:lumMod val="65000"/>
              <a:lumOff val="35000"/>
              <a:alpha val="1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TextBox 7"/>
          <p:cNvSpPr txBox="1"/>
          <p:nvPr/>
        </p:nvSpPr>
        <p:spPr>
          <a:xfrm>
            <a:off x="2419741" y="1856894"/>
            <a:ext cx="1596912" cy="1938992"/>
          </a:xfrm>
          <a:prstGeom prst="rect">
            <a:avLst/>
          </a:prstGeom>
          <a:noFill/>
        </p:spPr>
        <p:txBody>
          <a:bodyPr wrap="none" rtlCol="0">
            <a:spAutoFit/>
          </a:bodyPr>
          <a:lstStyle>
            <a:defPPr>
              <a:defRPr lang="zh-CN"/>
            </a:defPPr>
            <a:lvl1pPr>
              <a:defRPr sz="12000">
                <a:solidFill>
                  <a:schemeClr val="accent2"/>
                </a:solidFill>
                <a:latin typeface="Impact" panose="020B0806030902050204" pitchFamily="34" charset="0"/>
              </a:defRPr>
            </a:lvl1pPr>
          </a:lstStyle>
          <a:p>
            <a:r>
              <a:rPr lang="en-US" altLang="zh-CN" dirty="0">
                <a:solidFill>
                  <a:srgbClr val="E6325C"/>
                </a:solidFill>
              </a:rPr>
              <a:t>01</a:t>
            </a:r>
            <a:endParaRPr lang="zh-CN" altLang="en-US" dirty="0">
              <a:solidFill>
                <a:srgbClr val="E6325C"/>
              </a:solidFill>
            </a:endParaRPr>
          </a:p>
        </p:txBody>
      </p:sp>
      <p:sp>
        <p:nvSpPr>
          <p:cNvPr id="9" name="TextBox 8"/>
          <p:cNvSpPr txBox="1"/>
          <p:nvPr/>
        </p:nvSpPr>
        <p:spPr>
          <a:xfrm>
            <a:off x="4139952" y="2119956"/>
            <a:ext cx="4493538" cy="830997"/>
          </a:xfrm>
          <a:prstGeom prst="rect">
            <a:avLst/>
          </a:prstGeom>
          <a:noFill/>
        </p:spPr>
        <p:txBody>
          <a:bodyPr wrap="none" rtlCol="0">
            <a:spAutoFit/>
          </a:bodyPr>
          <a:lstStyle/>
          <a:p>
            <a:pPr>
              <a:defRPr/>
            </a:pPr>
            <a:r>
              <a:rPr lang="zh-CN" altLang="en-US" sz="4800" b="1" dirty="0">
                <a:solidFill>
                  <a:prstClr val="black">
                    <a:lumMod val="65000"/>
                    <a:lumOff val="35000"/>
                  </a:prstClr>
                </a:solidFill>
                <a:latin typeface="微软雅黑" pitchFamily="34" charset="-122"/>
                <a:ea typeface="微软雅黑" pitchFamily="34" charset="-122"/>
              </a:rPr>
              <a:t>调研目的及意义</a:t>
            </a:r>
          </a:p>
        </p:txBody>
      </p:sp>
      <p:cxnSp>
        <p:nvCxnSpPr>
          <p:cNvPr id="11" name="直接连接符 10"/>
          <p:cNvCxnSpPr/>
          <p:nvPr/>
        </p:nvCxnSpPr>
        <p:spPr>
          <a:xfrm>
            <a:off x="4152688" y="3033575"/>
            <a:ext cx="308360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4572002" y="3128069"/>
            <a:ext cx="974819" cy="307777"/>
            <a:chOff x="1694389" y="3210530"/>
            <a:chExt cx="974819" cy="307777"/>
          </a:xfrm>
        </p:grpSpPr>
        <p:sp>
          <p:nvSpPr>
            <p:cNvPr id="14" name="矩形 13"/>
            <p:cNvSpPr/>
            <p:nvPr/>
          </p:nvSpPr>
          <p:spPr>
            <a:xfrm flipH="1">
              <a:off x="1694389" y="3363838"/>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TextBox 14"/>
            <p:cNvSpPr txBox="1"/>
            <p:nvPr/>
          </p:nvSpPr>
          <p:spPr>
            <a:xfrm>
              <a:off x="1766397" y="3210530"/>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调研目的</a:t>
              </a:r>
            </a:p>
          </p:txBody>
        </p:sp>
      </p:grpSp>
      <p:grpSp>
        <p:nvGrpSpPr>
          <p:cNvPr id="16" name="组合 15"/>
          <p:cNvGrpSpPr/>
          <p:nvPr/>
        </p:nvGrpSpPr>
        <p:grpSpPr>
          <a:xfrm>
            <a:off x="5973447" y="3128069"/>
            <a:ext cx="974819" cy="307777"/>
            <a:chOff x="1694389" y="3537387"/>
            <a:chExt cx="974819" cy="307777"/>
          </a:xfrm>
        </p:grpSpPr>
        <p:sp>
          <p:nvSpPr>
            <p:cNvPr id="17" name="矩形 16"/>
            <p:cNvSpPr/>
            <p:nvPr/>
          </p:nvSpPr>
          <p:spPr>
            <a:xfrm flipH="1">
              <a:off x="1694389" y="3690695"/>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TextBox 17"/>
            <p:cNvSpPr txBox="1"/>
            <p:nvPr/>
          </p:nvSpPr>
          <p:spPr>
            <a:xfrm>
              <a:off x="1766397" y="3537387"/>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调研意义</a:t>
              </a:r>
            </a:p>
          </p:txBody>
        </p:sp>
      </p:grpSp>
      <p:sp>
        <p:nvSpPr>
          <p:cNvPr id="25" name="等腰三角形 24"/>
          <p:cNvSpPr/>
          <p:nvPr/>
        </p:nvSpPr>
        <p:spPr>
          <a:xfrm rot="18035669">
            <a:off x="2382961" y="1282355"/>
            <a:ext cx="360040" cy="3103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等腰三角形 25"/>
          <p:cNvSpPr/>
          <p:nvPr/>
        </p:nvSpPr>
        <p:spPr>
          <a:xfrm rot="21283757">
            <a:off x="1968925" y="1497553"/>
            <a:ext cx="191945" cy="16547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等腰三角形 26"/>
          <p:cNvSpPr/>
          <p:nvPr/>
        </p:nvSpPr>
        <p:spPr>
          <a:xfrm rot="15968008">
            <a:off x="1663187" y="1888656"/>
            <a:ext cx="304349" cy="22735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61623572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6597" y="1675889"/>
            <a:ext cx="1722326" cy="2590502"/>
            <a:chOff x="719417" y="995115"/>
            <a:chExt cx="2177519" cy="3275144"/>
          </a:xfrm>
        </p:grpSpPr>
        <p:grpSp>
          <p:nvGrpSpPr>
            <p:cNvPr id="24" name="Group 14"/>
            <p:cNvGrpSpPr/>
            <p:nvPr/>
          </p:nvGrpSpPr>
          <p:grpSpPr bwMode="auto">
            <a:xfrm flipH="1">
              <a:off x="719417" y="1320154"/>
              <a:ext cx="1517119" cy="2950105"/>
              <a:chOff x="6476" y="614"/>
              <a:chExt cx="559" cy="1087"/>
            </a:xfrm>
            <a:solidFill>
              <a:schemeClr val="tx1">
                <a:lumMod val="65000"/>
                <a:lumOff val="35000"/>
              </a:schemeClr>
            </a:solidFill>
          </p:grpSpPr>
          <p:sp>
            <p:nvSpPr>
              <p:cNvPr id="25" name="Freeform 10"/>
              <p:cNvSpPr/>
              <p:nvPr/>
            </p:nvSpPr>
            <p:spPr bwMode="auto">
              <a:xfrm flipV="1">
                <a:off x="6727" y="614"/>
                <a:ext cx="272" cy="265"/>
              </a:xfrm>
              <a:custGeom>
                <a:avLst/>
                <a:gdLst>
                  <a:gd name="T0" fmla="*/ 546 w 1187"/>
                  <a:gd name="T1" fmla="*/ 1128 h 1165"/>
                  <a:gd name="T2" fmla="*/ 1159 w 1187"/>
                  <a:gd name="T3" fmla="*/ 626 h 1165"/>
                  <a:gd name="T4" fmla="*/ 767 w 1187"/>
                  <a:gd name="T5" fmla="*/ 43 h 1165"/>
                  <a:gd name="T6" fmla="*/ 308 w 1187"/>
                  <a:gd name="T7" fmla="*/ 105 h 1165"/>
                  <a:gd name="T8" fmla="*/ 68 w 1187"/>
                  <a:gd name="T9" fmla="*/ 715 h 1165"/>
                  <a:gd name="T10" fmla="*/ 546 w 1187"/>
                  <a:gd name="T11" fmla="*/ 1128 h 1165"/>
                </a:gdLst>
                <a:ahLst/>
                <a:cxnLst>
                  <a:cxn ang="0">
                    <a:pos x="T0" y="T1"/>
                  </a:cxn>
                  <a:cxn ang="0">
                    <a:pos x="T2" y="T3"/>
                  </a:cxn>
                  <a:cxn ang="0">
                    <a:pos x="T4" y="T5"/>
                  </a:cxn>
                  <a:cxn ang="0">
                    <a:pos x="T6" y="T7"/>
                  </a:cxn>
                  <a:cxn ang="0">
                    <a:pos x="T8" y="T9"/>
                  </a:cxn>
                  <a:cxn ang="0">
                    <a:pos x="T10" y="T11"/>
                  </a:cxn>
                </a:cxnLst>
                <a:rect l="0" t="0" r="r" b="b"/>
                <a:pathLst>
                  <a:path w="1187" h="1165">
                    <a:moveTo>
                      <a:pt x="546" y="1128"/>
                    </a:moveTo>
                    <a:cubicBezTo>
                      <a:pt x="843" y="1165"/>
                      <a:pt x="1137" y="923"/>
                      <a:pt x="1159" y="626"/>
                    </a:cubicBezTo>
                    <a:cubicBezTo>
                      <a:pt x="1187" y="371"/>
                      <a:pt x="1012" y="114"/>
                      <a:pt x="767" y="43"/>
                    </a:cubicBezTo>
                    <a:cubicBezTo>
                      <a:pt x="615" y="0"/>
                      <a:pt x="443" y="20"/>
                      <a:pt x="308" y="105"/>
                    </a:cubicBezTo>
                    <a:cubicBezTo>
                      <a:pt x="111" y="230"/>
                      <a:pt x="0" y="487"/>
                      <a:pt x="68" y="715"/>
                    </a:cubicBezTo>
                    <a:cubicBezTo>
                      <a:pt x="121" y="936"/>
                      <a:pt x="323" y="1102"/>
                      <a:pt x="546" y="112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cs typeface="+mn-ea"/>
                  <a:sym typeface="+mn-lt"/>
                </a:endParaRPr>
              </a:p>
            </p:txBody>
          </p:sp>
          <p:sp>
            <p:nvSpPr>
              <p:cNvPr id="26" name="Freeform 12"/>
              <p:cNvSpPr/>
              <p:nvPr/>
            </p:nvSpPr>
            <p:spPr bwMode="auto">
              <a:xfrm flipV="1">
                <a:off x="6476" y="903"/>
                <a:ext cx="485" cy="798"/>
              </a:xfrm>
              <a:custGeom>
                <a:avLst/>
                <a:gdLst>
                  <a:gd name="T0" fmla="*/ 1539 w 2208"/>
                  <a:gd name="T1" fmla="*/ 3515 h 3515"/>
                  <a:gd name="T2" fmla="*/ 2070 w 2208"/>
                  <a:gd name="T3" fmla="*/ 3487 h 3515"/>
                  <a:gd name="T4" fmla="*/ 2131 w 2208"/>
                  <a:gd name="T5" fmla="*/ 2626 h 3515"/>
                  <a:gd name="T6" fmla="*/ 2123 w 2208"/>
                  <a:gd name="T7" fmla="*/ 1758 h 3515"/>
                  <a:gd name="T8" fmla="*/ 1927 w 2208"/>
                  <a:gd name="T9" fmla="*/ 1030 h 3515"/>
                  <a:gd name="T10" fmla="*/ 2056 w 2208"/>
                  <a:gd name="T11" fmla="*/ 837 h 3515"/>
                  <a:gd name="T12" fmla="*/ 1679 w 2208"/>
                  <a:gd name="T13" fmla="*/ 525 h 3515"/>
                  <a:gd name="T14" fmla="*/ 1545 w 2208"/>
                  <a:gd name="T15" fmla="*/ 821 h 3515"/>
                  <a:gd name="T16" fmla="*/ 1487 w 2208"/>
                  <a:gd name="T17" fmla="*/ 1610 h 3515"/>
                  <a:gd name="T18" fmla="*/ 1072 w 2208"/>
                  <a:gd name="T19" fmla="*/ 976 h 3515"/>
                  <a:gd name="T20" fmla="*/ 1216 w 2208"/>
                  <a:gd name="T21" fmla="*/ 73 h 3515"/>
                  <a:gd name="T22" fmla="*/ 789 w 2208"/>
                  <a:gd name="T23" fmla="*/ 49 h 3515"/>
                  <a:gd name="T24" fmla="*/ 616 w 2208"/>
                  <a:gd name="T25" fmla="*/ 1012 h 3515"/>
                  <a:gd name="T26" fmla="*/ 1152 w 2208"/>
                  <a:gd name="T27" fmla="*/ 1926 h 3515"/>
                  <a:gd name="T28" fmla="*/ 1211 w 2208"/>
                  <a:gd name="T29" fmla="*/ 2413 h 3515"/>
                  <a:gd name="T30" fmla="*/ 842 w 2208"/>
                  <a:gd name="T31" fmla="*/ 2303 h 3515"/>
                  <a:gd name="T32" fmla="*/ 56 w 2208"/>
                  <a:gd name="T33" fmla="*/ 2338 h 3515"/>
                  <a:gd name="T34" fmla="*/ 63 w 2208"/>
                  <a:gd name="T35" fmla="*/ 2756 h 3515"/>
                  <a:gd name="T36" fmla="*/ 680 w 2208"/>
                  <a:gd name="T37" fmla="*/ 2748 h 3515"/>
                  <a:gd name="T38" fmla="*/ 694 w 2208"/>
                  <a:gd name="T39" fmla="*/ 2700 h 3515"/>
                  <a:gd name="T40" fmla="*/ 391 w 2208"/>
                  <a:gd name="T41" fmla="*/ 2370 h 3515"/>
                  <a:gd name="T42" fmla="*/ 789 w 2208"/>
                  <a:gd name="T43" fmla="*/ 2742 h 3515"/>
                  <a:gd name="T44" fmla="*/ 1006 w 2208"/>
                  <a:gd name="T45" fmla="*/ 2733 h 3515"/>
                  <a:gd name="T46" fmla="*/ 1539 w 2208"/>
                  <a:gd name="T47" fmla="*/ 3515 h 3515"/>
                  <a:gd name="connsiteX0" fmla="*/ 6896 w 9724"/>
                  <a:gd name="connsiteY0" fmla="*/ 9952 h 9952"/>
                  <a:gd name="connsiteX1" fmla="*/ 9301 w 9724"/>
                  <a:gd name="connsiteY1" fmla="*/ 9872 h 9952"/>
                  <a:gd name="connsiteX2" fmla="*/ 9577 w 9724"/>
                  <a:gd name="connsiteY2" fmla="*/ 7423 h 9952"/>
                  <a:gd name="connsiteX3" fmla="*/ 9541 w 9724"/>
                  <a:gd name="connsiteY3" fmla="*/ 4953 h 9952"/>
                  <a:gd name="connsiteX4" fmla="*/ 8653 w 9724"/>
                  <a:gd name="connsiteY4" fmla="*/ 2882 h 9952"/>
                  <a:gd name="connsiteX5" fmla="*/ 9238 w 9724"/>
                  <a:gd name="connsiteY5" fmla="*/ 2333 h 9952"/>
                  <a:gd name="connsiteX6" fmla="*/ 7530 w 9724"/>
                  <a:gd name="connsiteY6" fmla="*/ 1446 h 9952"/>
                  <a:gd name="connsiteX7" fmla="*/ 6923 w 9724"/>
                  <a:gd name="connsiteY7" fmla="*/ 2288 h 9952"/>
                  <a:gd name="connsiteX8" fmla="*/ 6661 w 9724"/>
                  <a:gd name="connsiteY8" fmla="*/ 4532 h 9952"/>
                  <a:gd name="connsiteX9" fmla="*/ 4781 w 9724"/>
                  <a:gd name="connsiteY9" fmla="*/ 2729 h 9952"/>
                  <a:gd name="connsiteX10" fmla="*/ 5433 w 9724"/>
                  <a:gd name="connsiteY10" fmla="*/ 160 h 9952"/>
                  <a:gd name="connsiteX11" fmla="*/ 3499 w 9724"/>
                  <a:gd name="connsiteY11" fmla="*/ 91 h 9952"/>
                  <a:gd name="connsiteX12" fmla="*/ 2716 w 9724"/>
                  <a:gd name="connsiteY12" fmla="*/ 2831 h 9952"/>
                  <a:gd name="connsiteX13" fmla="*/ 5143 w 9724"/>
                  <a:gd name="connsiteY13" fmla="*/ 5431 h 9952"/>
                  <a:gd name="connsiteX14" fmla="*/ 5411 w 9724"/>
                  <a:gd name="connsiteY14" fmla="*/ 6817 h 9952"/>
                  <a:gd name="connsiteX15" fmla="*/ 3739 w 9724"/>
                  <a:gd name="connsiteY15" fmla="*/ 6504 h 9952"/>
                  <a:gd name="connsiteX16" fmla="*/ 180 w 9724"/>
                  <a:gd name="connsiteY16" fmla="*/ 6603 h 9952"/>
                  <a:gd name="connsiteX17" fmla="*/ 211 w 9724"/>
                  <a:gd name="connsiteY17" fmla="*/ 7793 h 9952"/>
                  <a:gd name="connsiteX18" fmla="*/ 3006 w 9724"/>
                  <a:gd name="connsiteY18" fmla="*/ 7770 h 9952"/>
                  <a:gd name="connsiteX19" fmla="*/ 3069 w 9724"/>
                  <a:gd name="connsiteY19" fmla="*/ 7633 h 9952"/>
                  <a:gd name="connsiteX20" fmla="*/ 3499 w 9724"/>
                  <a:gd name="connsiteY20" fmla="*/ 7753 h 9952"/>
                  <a:gd name="connsiteX21" fmla="*/ 4482 w 9724"/>
                  <a:gd name="connsiteY21" fmla="*/ 7727 h 9952"/>
                  <a:gd name="connsiteX22" fmla="*/ 6896 w 9724"/>
                  <a:gd name="connsiteY22" fmla="*/ 9952 h 9952"/>
                  <a:gd name="connsiteX0-1" fmla="*/ 7092 w 10000"/>
                  <a:gd name="connsiteY0-2" fmla="*/ 10000 h 10000"/>
                  <a:gd name="connsiteX1-3" fmla="*/ 9565 w 10000"/>
                  <a:gd name="connsiteY1-4" fmla="*/ 9920 h 10000"/>
                  <a:gd name="connsiteX2-5" fmla="*/ 9849 w 10000"/>
                  <a:gd name="connsiteY2-6" fmla="*/ 7459 h 10000"/>
                  <a:gd name="connsiteX3-7" fmla="*/ 9812 w 10000"/>
                  <a:gd name="connsiteY3-8" fmla="*/ 4977 h 10000"/>
                  <a:gd name="connsiteX4-9" fmla="*/ 8899 w 10000"/>
                  <a:gd name="connsiteY4-10" fmla="*/ 2896 h 10000"/>
                  <a:gd name="connsiteX5-11" fmla="*/ 9500 w 10000"/>
                  <a:gd name="connsiteY5-12" fmla="*/ 2344 h 10000"/>
                  <a:gd name="connsiteX6-13" fmla="*/ 7744 w 10000"/>
                  <a:gd name="connsiteY6-14" fmla="*/ 1453 h 10000"/>
                  <a:gd name="connsiteX7-15" fmla="*/ 7119 w 10000"/>
                  <a:gd name="connsiteY7-16" fmla="*/ 2299 h 10000"/>
                  <a:gd name="connsiteX8-17" fmla="*/ 6850 w 10000"/>
                  <a:gd name="connsiteY8-18" fmla="*/ 4554 h 10000"/>
                  <a:gd name="connsiteX9-19" fmla="*/ 4917 w 10000"/>
                  <a:gd name="connsiteY9-20" fmla="*/ 2742 h 10000"/>
                  <a:gd name="connsiteX10-21" fmla="*/ 5587 w 10000"/>
                  <a:gd name="connsiteY10-22" fmla="*/ 161 h 10000"/>
                  <a:gd name="connsiteX11-23" fmla="*/ 3598 w 10000"/>
                  <a:gd name="connsiteY11-24" fmla="*/ 91 h 10000"/>
                  <a:gd name="connsiteX12-25" fmla="*/ 2793 w 10000"/>
                  <a:gd name="connsiteY12-26" fmla="*/ 2845 h 10000"/>
                  <a:gd name="connsiteX13-27" fmla="*/ 5289 w 10000"/>
                  <a:gd name="connsiteY13-28" fmla="*/ 5457 h 10000"/>
                  <a:gd name="connsiteX14-29" fmla="*/ 5565 w 10000"/>
                  <a:gd name="connsiteY14-30" fmla="*/ 6850 h 10000"/>
                  <a:gd name="connsiteX15-31" fmla="*/ 3845 w 10000"/>
                  <a:gd name="connsiteY15-32" fmla="*/ 6535 h 10000"/>
                  <a:gd name="connsiteX16-33" fmla="*/ 185 w 10000"/>
                  <a:gd name="connsiteY16-34" fmla="*/ 6635 h 10000"/>
                  <a:gd name="connsiteX17-35" fmla="*/ 217 w 10000"/>
                  <a:gd name="connsiteY17-36" fmla="*/ 7831 h 10000"/>
                  <a:gd name="connsiteX18-37" fmla="*/ 3091 w 10000"/>
                  <a:gd name="connsiteY18-38" fmla="*/ 7807 h 10000"/>
                  <a:gd name="connsiteX19-39" fmla="*/ 3598 w 10000"/>
                  <a:gd name="connsiteY19-40" fmla="*/ 7790 h 10000"/>
                  <a:gd name="connsiteX20-41" fmla="*/ 4609 w 10000"/>
                  <a:gd name="connsiteY20-42" fmla="*/ 7764 h 10000"/>
                  <a:gd name="connsiteX21-43" fmla="*/ 7092 w 10000"/>
                  <a:gd name="connsiteY21-44" fmla="*/ 10000 h 10000"/>
                  <a:gd name="connsiteX0-45" fmla="*/ 7092 w 10000"/>
                  <a:gd name="connsiteY0-46" fmla="*/ 10000 h 10000"/>
                  <a:gd name="connsiteX1-47" fmla="*/ 9565 w 10000"/>
                  <a:gd name="connsiteY1-48" fmla="*/ 9920 h 10000"/>
                  <a:gd name="connsiteX2-49" fmla="*/ 9849 w 10000"/>
                  <a:gd name="connsiteY2-50" fmla="*/ 7459 h 10000"/>
                  <a:gd name="connsiteX3-51" fmla="*/ 9812 w 10000"/>
                  <a:gd name="connsiteY3-52" fmla="*/ 4977 h 10000"/>
                  <a:gd name="connsiteX4-53" fmla="*/ 8899 w 10000"/>
                  <a:gd name="connsiteY4-54" fmla="*/ 2896 h 10000"/>
                  <a:gd name="connsiteX5-55" fmla="*/ 9500 w 10000"/>
                  <a:gd name="connsiteY5-56" fmla="*/ 2344 h 10000"/>
                  <a:gd name="connsiteX6-57" fmla="*/ 7744 w 10000"/>
                  <a:gd name="connsiteY6-58" fmla="*/ 1453 h 10000"/>
                  <a:gd name="connsiteX7-59" fmla="*/ 7119 w 10000"/>
                  <a:gd name="connsiteY7-60" fmla="*/ 2299 h 10000"/>
                  <a:gd name="connsiteX8-61" fmla="*/ 6850 w 10000"/>
                  <a:gd name="connsiteY8-62" fmla="*/ 4554 h 10000"/>
                  <a:gd name="connsiteX9-63" fmla="*/ 4917 w 10000"/>
                  <a:gd name="connsiteY9-64" fmla="*/ 2742 h 10000"/>
                  <a:gd name="connsiteX10-65" fmla="*/ 5587 w 10000"/>
                  <a:gd name="connsiteY10-66" fmla="*/ 161 h 10000"/>
                  <a:gd name="connsiteX11-67" fmla="*/ 3598 w 10000"/>
                  <a:gd name="connsiteY11-68" fmla="*/ 91 h 10000"/>
                  <a:gd name="connsiteX12-69" fmla="*/ 2793 w 10000"/>
                  <a:gd name="connsiteY12-70" fmla="*/ 2845 h 10000"/>
                  <a:gd name="connsiteX13-71" fmla="*/ 5289 w 10000"/>
                  <a:gd name="connsiteY13-72" fmla="*/ 5457 h 10000"/>
                  <a:gd name="connsiteX14-73" fmla="*/ 5565 w 10000"/>
                  <a:gd name="connsiteY14-74" fmla="*/ 6850 h 10000"/>
                  <a:gd name="connsiteX15-75" fmla="*/ 3845 w 10000"/>
                  <a:gd name="connsiteY15-76" fmla="*/ 6535 h 10000"/>
                  <a:gd name="connsiteX16-77" fmla="*/ 185 w 10000"/>
                  <a:gd name="connsiteY16-78" fmla="*/ 6635 h 10000"/>
                  <a:gd name="connsiteX17-79" fmla="*/ 217 w 10000"/>
                  <a:gd name="connsiteY17-80" fmla="*/ 7831 h 10000"/>
                  <a:gd name="connsiteX18-81" fmla="*/ 3598 w 10000"/>
                  <a:gd name="connsiteY18-82" fmla="*/ 7790 h 10000"/>
                  <a:gd name="connsiteX19-83" fmla="*/ 4609 w 10000"/>
                  <a:gd name="connsiteY19-84" fmla="*/ 7764 h 10000"/>
                  <a:gd name="connsiteX20-85" fmla="*/ 7092 w 10000"/>
                  <a:gd name="connsiteY20-86" fmla="*/ 10000 h 10000"/>
                  <a:gd name="connsiteX0-87" fmla="*/ 6965 w 9873"/>
                  <a:gd name="connsiteY0-88" fmla="*/ 10000 h 10000"/>
                  <a:gd name="connsiteX1-89" fmla="*/ 9438 w 9873"/>
                  <a:gd name="connsiteY1-90" fmla="*/ 9920 h 10000"/>
                  <a:gd name="connsiteX2-91" fmla="*/ 9722 w 9873"/>
                  <a:gd name="connsiteY2-92" fmla="*/ 7459 h 10000"/>
                  <a:gd name="connsiteX3-93" fmla="*/ 9685 w 9873"/>
                  <a:gd name="connsiteY3-94" fmla="*/ 4977 h 10000"/>
                  <a:gd name="connsiteX4-95" fmla="*/ 8772 w 9873"/>
                  <a:gd name="connsiteY4-96" fmla="*/ 2896 h 10000"/>
                  <a:gd name="connsiteX5-97" fmla="*/ 9373 w 9873"/>
                  <a:gd name="connsiteY5-98" fmla="*/ 2344 h 10000"/>
                  <a:gd name="connsiteX6-99" fmla="*/ 7617 w 9873"/>
                  <a:gd name="connsiteY6-100" fmla="*/ 1453 h 10000"/>
                  <a:gd name="connsiteX7-101" fmla="*/ 6992 w 9873"/>
                  <a:gd name="connsiteY7-102" fmla="*/ 2299 h 10000"/>
                  <a:gd name="connsiteX8-103" fmla="*/ 6723 w 9873"/>
                  <a:gd name="connsiteY8-104" fmla="*/ 4554 h 10000"/>
                  <a:gd name="connsiteX9-105" fmla="*/ 4790 w 9873"/>
                  <a:gd name="connsiteY9-106" fmla="*/ 2742 h 10000"/>
                  <a:gd name="connsiteX10-107" fmla="*/ 5460 w 9873"/>
                  <a:gd name="connsiteY10-108" fmla="*/ 161 h 10000"/>
                  <a:gd name="connsiteX11-109" fmla="*/ 3471 w 9873"/>
                  <a:gd name="connsiteY11-110" fmla="*/ 91 h 10000"/>
                  <a:gd name="connsiteX12-111" fmla="*/ 2666 w 9873"/>
                  <a:gd name="connsiteY12-112" fmla="*/ 2845 h 10000"/>
                  <a:gd name="connsiteX13-113" fmla="*/ 5162 w 9873"/>
                  <a:gd name="connsiteY13-114" fmla="*/ 5457 h 10000"/>
                  <a:gd name="connsiteX14-115" fmla="*/ 5438 w 9873"/>
                  <a:gd name="connsiteY14-116" fmla="*/ 6850 h 10000"/>
                  <a:gd name="connsiteX15-117" fmla="*/ 3718 w 9873"/>
                  <a:gd name="connsiteY15-118" fmla="*/ 6535 h 10000"/>
                  <a:gd name="connsiteX16-119" fmla="*/ 58 w 9873"/>
                  <a:gd name="connsiteY16-120" fmla="*/ 6635 h 10000"/>
                  <a:gd name="connsiteX17-121" fmla="*/ 692 w 9873"/>
                  <a:gd name="connsiteY17-122" fmla="*/ 7831 h 10000"/>
                  <a:gd name="connsiteX18-123" fmla="*/ 3471 w 9873"/>
                  <a:gd name="connsiteY18-124" fmla="*/ 7790 h 10000"/>
                  <a:gd name="connsiteX19-125" fmla="*/ 4482 w 9873"/>
                  <a:gd name="connsiteY19-126" fmla="*/ 7764 h 10000"/>
                  <a:gd name="connsiteX20-127" fmla="*/ 6965 w 9873"/>
                  <a:gd name="connsiteY20-128"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9873" h="10000">
                    <a:moveTo>
                      <a:pt x="6965" y="10000"/>
                    </a:moveTo>
                    <a:cubicBezTo>
                      <a:pt x="7789" y="9963"/>
                      <a:pt x="8613" y="9940"/>
                      <a:pt x="9438" y="9920"/>
                    </a:cubicBezTo>
                    <a:cubicBezTo>
                      <a:pt x="9563" y="9100"/>
                      <a:pt x="9582" y="8276"/>
                      <a:pt x="9722" y="7459"/>
                    </a:cubicBezTo>
                    <a:cubicBezTo>
                      <a:pt x="9731" y="6633"/>
                      <a:pt x="10081" y="5787"/>
                      <a:pt x="9685" y="4977"/>
                    </a:cubicBezTo>
                    <a:cubicBezTo>
                      <a:pt x="9377" y="4286"/>
                      <a:pt x="8869" y="3619"/>
                      <a:pt x="8772" y="2896"/>
                    </a:cubicBezTo>
                    <a:cubicBezTo>
                      <a:pt x="8884" y="2685"/>
                      <a:pt x="9168" y="2524"/>
                      <a:pt x="9373" y="2344"/>
                    </a:cubicBezTo>
                    <a:cubicBezTo>
                      <a:pt x="8744" y="2076"/>
                      <a:pt x="8436" y="1532"/>
                      <a:pt x="7617" y="1453"/>
                    </a:cubicBezTo>
                    <a:cubicBezTo>
                      <a:pt x="7543" y="1767"/>
                      <a:pt x="6946" y="1955"/>
                      <a:pt x="6992" y="2299"/>
                    </a:cubicBezTo>
                    <a:cubicBezTo>
                      <a:pt x="6941" y="3054"/>
                      <a:pt x="6788" y="3799"/>
                      <a:pt x="6723" y="4554"/>
                    </a:cubicBezTo>
                    <a:cubicBezTo>
                      <a:pt x="6052" y="3960"/>
                      <a:pt x="5438" y="3342"/>
                      <a:pt x="4790" y="2742"/>
                    </a:cubicBezTo>
                    <a:cubicBezTo>
                      <a:pt x="5051" y="1884"/>
                      <a:pt x="5200" y="1015"/>
                      <a:pt x="5460" y="161"/>
                    </a:cubicBezTo>
                    <a:cubicBezTo>
                      <a:pt x="4841" y="-28"/>
                      <a:pt x="4123" y="-48"/>
                      <a:pt x="3471" y="91"/>
                    </a:cubicBezTo>
                    <a:cubicBezTo>
                      <a:pt x="3183" y="1007"/>
                      <a:pt x="2950" y="1927"/>
                      <a:pt x="2666" y="2845"/>
                    </a:cubicBezTo>
                    <a:cubicBezTo>
                      <a:pt x="3519" y="3708"/>
                      <a:pt x="4320" y="4591"/>
                      <a:pt x="5162" y="5457"/>
                    </a:cubicBezTo>
                    <a:cubicBezTo>
                      <a:pt x="5661" y="5858"/>
                      <a:pt x="5372" y="6387"/>
                      <a:pt x="5438" y="6850"/>
                    </a:cubicBezTo>
                    <a:cubicBezTo>
                      <a:pt x="4878" y="6727"/>
                      <a:pt x="4342" y="6469"/>
                      <a:pt x="3718" y="6535"/>
                    </a:cubicBezTo>
                    <a:cubicBezTo>
                      <a:pt x="2503" y="6604"/>
                      <a:pt x="1278" y="6618"/>
                      <a:pt x="58" y="6635"/>
                    </a:cubicBezTo>
                    <a:cubicBezTo>
                      <a:pt x="-185" y="7022"/>
                      <a:pt x="399" y="7453"/>
                      <a:pt x="692" y="7831"/>
                    </a:cubicBezTo>
                    <a:cubicBezTo>
                      <a:pt x="1261" y="8023"/>
                      <a:pt x="2739" y="7801"/>
                      <a:pt x="3471" y="7790"/>
                    </a:cubicBezTo>
                    <a:lnTo>
                      <a:pt x="4482" y="7764"/>
                    </a:lnTo>
                    <a:cubicBezTo>
                      <a:pt x="5320" y="8505"/>
                      <a:pt x="6099" y="9272"/>
                      <a:pt x="6965" y="1000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cs typeface="+mn-ea"/>
                  <a:sym typeface="+mn-lt"/>
                </a:endParaRPr>
              </a:p>
            </p:txBody>
          </p:sp>
          <p:sp>
            <p:nvSpPr>
              <p:cNvPr id="27" name="Freeform 13"/>
              <p:cNvSpPr/>
              <p:nvPr/>
            </p:nvSpPr>
            <p:spPr bwMode="auto">
              <a:xfrm flipV="1">
                <a:off x="6854" y="1507"/>
                <a:ext cx="181" cy="193"/>
              </a:xfrm>
              <a:custGeom>
                <a:avLst/>
                <a:gdLst>
                  <a:gd name="T0" fmla="*/ 0 w 774"/>
                  <a:gd name="T1" fmla="*/ 458 h 861"/>
                  <a:gd name="T2" fmla="*/ 327 w 774"/>
                  <a:gd name="T3" fmla="*/ 861 h 861"/>
                  <a:gd name="T4" fmla="*/ 774 w 774"/>
                  <a:gd name="T5" fmla="*/ 229 h 861"/>
                  <a:gd name="T6" fmla="*/ 362 w 774"/>
                  <a:gd name="T7" fmla="*/ 15 h 861"/>
                  <a:gd name="T8" fmla="*/ 30 w 774"/>
                  <a:gd name="T9" fmla="*/ 475 h 861"/>
                  <a:gd name="T10" fmla="*/ 0 w 774"/>
                  <a:gd name="T11" fmla="*/ 458 h 861"/>
                  <a:gd name="connsiteX0" fmla="*/ 0 w 10000"/>
                  <a:gd name="connsiteY0" fmla="*/ 5167 h 9848"/>
                  <a:gd name="connsiteX1" fmla="*/ 4225 w 10000"/>
                  <a:gd name="connsiteY1" fmla="*/ 9848 h 9848"/>
                  <a:gd name="connsiteX2" fmla="*/ 10000 w 10000"/>
                  <a:gd name="connsiteY2" fmla="*/ 2508 h 9848"/>
                  <a:gd name="connsiteX3" fmla="*/ 4677 w 10000"/>
                  <a:gd name="connsiteY3" fmla="*/ 22 h 9848"/>
                  <a:gd name="connsiteX4" fmla="*/ 388 w 10000"/>
                  <a:gd name="connsiteY4" fmla="*/ 5365 h 9848"/>
                  <a:gd name="connsiteX0-1" fmla="*/ 0 w 10000"/>
                  <a:gd name="connsiteY0-2" fmla="*/ 5247 h 10000"/>
                  <a:gd name="connsiteX1-3" fmla="*/ 4225 w 10000"/>
                  <a:gd name="connsiteY1-4" fmla="*/ 10000 h 10000"/>
                  <a:gd name="connsiteX2-5" fmla="*/ 10000 w 10000"/>
                  <a:gd name="connsiteY2-6" fmla="*/ 2547 h 10000"/>
                  <a:gd name="connsiteX3-7" fmla="*/ 4677 w 10000"/>
                  <a:gd name="connsiteY3-8" fmla="*/ 22 h 10000"/>
                  <a:gd name="connsiteX0-9" fmla="*/ 0 w 10226"/>
                  <a:gd name="connsiteY0-10" fmla="*/ 5972 h 10000"/>
                  <a:gd name="connsiteX1-11" fmla="*/ 4451 w 10226"/>
                  <a:gd name="connsiteY1-12" fmla="*/ 10000 h 10000"/>
                  <a:gd name="connsiteX2-13" fmla="*/ 10226 w 10226"/>
                  <a:gd name="connsiteY2-14" fmla="*/ 2547 h 10000"/>
                  <a:gd name="connsiteX3-15" fmla="*/ 4903 w 10226"/>
                  <a:gd name="connsiteY3-16" fmla="*/ 22 h 10000"/>
                </a:gdLst>
                <a:ahLst/>
                <a:cxnLst>
                  <a:cxn ang="0">
                    <a:pos x="connsiteX0-1" y="connsiteY0-2"/>
                  </a:cxn>
                  <a:cxn ang="0">
                    <a:pos x="connsiteX1-3" y="connsiteY1-4"/>
                  </a:cxn>
                  <a:cxn ang="0">
                    <a:pos x="connsiteX2-5" y="connsiteY2-6"/>
                  </a:cxn>
                  <a:cxn ang="0">
                    <a:pos x="connsiteX3-7" y="connsiteY3-8"/>
                  </a:cxn>
                </a:cxnLst>
                <a:rect l="l" t="t" r="r" b="b"/>
                <a:pathLst>
                  <a:path w="10226" h="10000">
                    <a:moveTo>
                      <a:pt x="0" y="5972"/>
                    </a:moveTo>
                    <a:cubicBezTo>
                      <a:pt x="233" y="8189"/>
                      <a:pt x="2952" y="8514"/>
                      <a:pt x="4451" y="10000"/>
                    </a:cubicBezTo>
                    <a:cubicBezTo>
                      <a:pt x="6234" y="7429"/>
                      <a:pt x="8288" y="5023"/>
                      <a:pt x="10226" y="2547"/>
                    </a:cubicBezTo>
                    <a:cubicBezTo>
                      <a:pt x="9192" y="766"/>
                      <a:pt x="7074" y="-154"/>
                      <a:pt x="4903"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cs typeface="+mn-ea"/>
                  <a:sym typeface="+mn-lt"/>
                </a:endParaRPr>
              </a:p>
            </p:txBody>
          </p:sp>
        </p:grpSp>
        <p:sp>
          <p:nvSpPr>
            <p:cNvPr id="28" name="圆角矩形 27"/>
            <p:cNvSpPr/>
            <p:nvPr/>
          </p:nvSpPr>
          <p:spPr>
            <a:xfrm>
              <a:off x="1690656" y="1579434"/>
              <a:ext cx="1206280" cy="971055"/>
            </a:xfrm>
            <a:prstGeom prst="roundRect">
              <a:avLst>
                <a:gd name="adj" fmla="val 110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9" name="圆角矩形 28"/>
            <p:cNvSpPr/>
            <p:nvPr/>
          </p:nvSpPr>
          <p:spPr>
            <a:xfrm rot="1046250">
              <a:off x="1934125" y="995115"/>
              <a:ext cx="783207" cy="630482"/>
            </a:xfrm>
            <a:prstGeom prst="roundRect">
              <a:avLst>
                <a:gd name="adj" fmla="val 11077"/>
              </a:avLst>
            </a:prstGeom>
            <a:solidFill>
              <a:srgbClr val="E63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36" name="圆角矩形 35"/>
            <p:cNvSpPr/>
            <p:nvPr/>
          </p:nvSpPr>
          <p:spPr>
            <a:xfrm rot="20277632">
              <a:off x="1549765" y="1206059"/>
              <a:ext cx="618564" cy="497944"/>
            </a:xfrm>
            <a:prstGeom prst="roundRect">
              <a:avLst>
                <a:gd name="adj" fmla="val 110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sp>
        <p:nvSpPr>
          <p:cNvPr id="51" name="矩形 50"/>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TextBox 51"/>
          <p:cNvSpPr txBox="1"/>
          <p:nvPr/>
        </p:nvSpPr>
        <p:spPr>
          <a:xfrm>
            <a:off x="683568" y="432996"/>
            <a:ext cx="2592288" cy="400110"/>
          </a:xfrm>
          <a:prstGeom prst="rect">
            <a:avLst/>
          </a:prstGeom>
          <a:noFill/>
          <a:effectLst/>
        </p:spPr>
        <p:txBody>
          <a:bodyPr wrap="square" rtlCol="0">
            <a:spAutoFit/>
          </a:bodyPr>
          <a:lstStyle/>
          <a:p>
            <a:r>
              <a:rPr lang="zh-CN" altLang="en-US" sz="2000" b="1" dirty="0">
                <a:solidFill>
                  <a:prstClr val="black">
                    <a:lumMod val="65000"/>
                    <a:lumOff val="35000"/>
                  </a:prstClr>
                </a:solidFill>
                <a:latin typeface="微软雅黑" pitchFamily="34" charset="-122"/>
                <a:ea typeface="微软雅黑" pitchFamily="34" charset="-122"/>
              </a:rPr>
              <a:t>调研目的和意义</a:t>
            </a:r>
          </a:p>
        </p:txBody>
      </p:sp>
      <p:sp>
        <p:nvSpPr>
          <p:cNvPr id="7" name="矩形 6"/>
          <p:cNvSpPr/>
          <p:nvPr/>
        </p:nvSpPr>
        <p:spPr>
          <a:xfrm>
            <a:off x="4932040" y="961450"/>
            <a:ext cx="3634302" cy="3404778"/>
          </a:xfrm>
          <a:prstGeom prst="rect">
            <a:avLst/>
          </a:prstGeom>
        </p:spPr>
        <p:txBody>
          <a:bodyPr wrap="square">
            <a:spAutoFit/>
          </a:bodyPr>
          <a:lstStyle/>
          <a:p>
            <a:pPr algn="just">
              <a:lnSpc>
                <a:spcPct val="150000"/>
              </a:lnSpc>
            </a:pPr>
            <a:r>
              <a:rPr lang="zh-CN" altLang="en-US" sz="1600" b="1" dirty="0">
                <a:latin typeface="+mn-ea"/>
              </a:rPr>
              <a:t>    </a:t>
            </a:r>
            <a:r>
              <a:rPr lang="zh-CN" altLang="en-US" sz="1600" dirty="0">
                <a:latin typeface="+mn-ea"/>
              </a:rPr>
              <a:t>合力育人的人才培养模式正成为当今高校思想政治教育的基本培养模式，在这样的形势下，除了学生工作队伍的思想政治教育和课程思政的改革推进，学生教育过程中的合力育人长效机制的建立也备受重视，使得合力育人的人才培养模式能得到全方位的服务保障，达到合力育人的最优效果。</a:t>
            </a:r>
            <a:endParaRPr lang="en-US" altLang="zh-CN" sz="1600" dirty="0">
              <a:latin typeface="+mn-ea"/>
            </a:endParaRPr>
          </a:p>
        </p:txBody>
      </p:sp>
      <p:sp>
        <p:nvSpPr>
          <p:cNvPr id="8" name="矩形 7"/>
          <p:cNvSpPr/>
          <p:nvPr/>
        </p:nvSpPr>
        <p:spPr>
          <a:xfrm>
            <a:off x="902688" y="2383393"/>
            <a:ext cx="1005403" cy="338554"/>
          </a:xfrm>
          <a:prstGeom prst="rect">
            <a:avLst/>
          </a:prstGeom>
        </p:spPr>
        <p:txBody>
          <a:bodyPr wrap="none">
            <a:spAutoFit/>
          </a:bodyPr>
          <a:lstStyle/>
          <a:p>
            <a:r>
              <a:rPr lang="zh-CN" altLang="en-US" sz="1600" b="1" dirty="0">
                <a:latin typeface="微软雅黑" pitchFamily="34" charset="-122"/>
                <a:ea typeface="微软雅黑" pitchFamily="34" charset="-122"/>
              </a:rPr>
              <a:t>三全育人</a:t>
            </a:r>
            <a:endParaRPr lang="zh-CN" altLang="en-US" sz="1600" b="1" dirty="0"/>
          </a:p>
        </p:txBody>
      </p:sp>
      <p:sp>
        <p:nvSpPr>
          <p:cNvPr id="53" name="圆角矩形 52"/>
          <p:cNvSpPr/>
          <p:nvPr/>
        </p:nvSpPr>
        <p:spPr>
          <a:xfrm>
            <a:off x="2357881" y="2459339"/>
            <a:ext cx="996646" cy="409000"/>
          </a:xfrm>
          <a:prstGeom prst="roundRect">
            <a:avLst>
              <a:gd name="adj" fmla="val 110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cs typeface="+mn-ea"/>
                <a:sym typeface="+mn-lt"/>
              </a:rPr>
              <a:t>科研育人</a:t>
            </a:r>
          </a:p>
        </p:txBody>
      </p:sp>
      <p:sp>
        <p:nvSpPr>
          <p:cNvPr id="54" name="圆角矩形 53"/>
          <p:cNvSpPr/>
          <p:nvPr/>
        </p:nvSpPr>
        <p:spPr>
          <a:xfrm>
            <a:off x="2339752" y="1743142"/>
            <a:ext cx="1014775" cy="498685"/>
          </a:xfrm>
          <a:prstGeom prst="roundRect">
            <a:avLst>
              <a:gd name="adj" fmla="val 11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cs typeface="+mn-ea"/>
                <a:sym typeface="+mn-lt"/>
              </a:rPr>
              <a:t>教书育人</a:t>
            </a:r>
          </a:p>
        </p:txBody>
      </p:sp>
      <p:sp>
        <p:nvSpPr>
          <p:cNvPr id="55" name="圆角矩形 54"/>
          <p:cNvSpPr/>
          <p:nvPr/>
        </p:nvSpPr>
        <p:spPr>
          <a:xfrm>
            <a:off x="2365239" y="3081177"/>
            <a:ext cx="1014775" cy="498685"/>
          </a:xfrm>
          <a:prstGeom prst="roundRect">
            <a:avLst>
              <a:gd name="adj" fmla="val 11077"/>
            </a:avLst>
          </a:prstGeom>
          <a:solidFill>
            <a:srgbClr val="E63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cs typeface="+mn-ea"/>
                <a:sym typeface="+mn-lt"/>
              </a:rPr>
              <a:t>实践育人</a:t>
            </a:r>
          </a:p>
        </p:txBody>
      </p:sp>
      <p:sp>
        <p:nvSpPr>
          <p:cNvPr id="56" name="圆角矩形 55"/>
          <p:cNvSpPr/>
          <p:nvPr/>
        </p:nvSpPr>
        <p:spPr>
          <a:xfrm>
            <a:off x="3719370" y="1419622"/>
            <a:ext cx="996646" cy="409000"/>
          </a:xfrm>
          <a:prstGeom prst="roundRect">
            <a:avLst>
              <a:gd name="adj" fmla="val 110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cs typeface="+mn-ea"/>
                <a:sym typeface="+mn-lt"/>
              </a:rPr>
              <a:t>管理育人</a:t>
            </a:r>
          </a:p>
        </p:txBody>
      </p:sp>
      <p:sp>
        <p:nvSpPr>
          <p:cNvPr id="57" name="圆角矩形 56"/>
          <p:cNvSpPr/>
          <p:nvPr/>
        </p:nvSpPr>
        <p:spPr>
          <a:xfrm>
            <a:off x="3707904" y="3386886"/>
            <a:ext cx="1008112" cy="409000"/>
          </a:xfrm>
          <a:prstGeom prst="roundRect">
            <a:avLst>
              <a:gd name="adj" fmla="val 110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cs typeface="+mn-ea"/>
                <a:sym typeface="+mn-lt"/>
              </a:rPr>
              <a:t>文化育人</a:t>
            </a:r>
          </a:p>
        </p:txBody>
      </p:sp>
      <p:sp>
        <p:nvSpPr>
          <p:cNvPr id="58" name="圆角矩形 57"/>
          <p:cNvSpPr/>
          <p:nvPr/>
        </p:nvSpPr>
        <p:spPr>
          <a:xfrm>
            <a:off x="3701241" y="2001057"/>
            <a:ext cx="1014775" cy="498685"/>
          </a:xfrm>
          <a:prstGeom prst="roundRect">
            <a:avLst>
              <a:gd name="adj" fmla="val 11077"/>
            </a:avLst>
          </a:prstGeom>
          <a:solidFill>
            <a:srgbClr val="E63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cs typeface="+mn-ea"/>
                <a:sym typeface="+mn-lt"/>
              </a:rPr>
              <a:t>服务育人</a:t>
            </a:r>
          </a:p>
        </p:txBody>
      </p:sp>
      <p:sp>
        <p:nvSpPr>
          <p:cNvPr id="59" name="圆角矩形 58"/>
          <p:cNvSpPr/>
          <p:nvPr/>
        </p:nvSpPr>
        <p:spPr>
          <a:xfrm>
            <a:off x="3701241" y="2725722"/>
            <a:ext cx="1014775" cy="498685"/>
          </a:xfrm>
          <a:prstGeom prst="roundRect">
            <a:avLst>
              <a:gd name="adj" fmla="val 11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cs typeface="+mn-ea"/>
                <a:sym typeface="+mn-lt"/>
              </a:rPr>
              <a:t>组织育人</a:t>
            </a:r>
          </a:p>
        </p:txBody>
      </p:sp>
    </p:spTree>
    <p:extLst>
      <p:ext uri="{BB962C8B-B14F-4D97-AF65-F5344CB8AC3E}">
        <p14:creationId xmlns:p14="http://schemas.microsoft.com/office/powerpoint/2010/main" val="1271247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流程图: 联系 19"/>
          <p:cNvSpPr/>
          <p:nvPr/>
        </p:nvSpPr>
        <p:spPr>
          <a:xfrm>
            <a:off x="3620652" y="4079328"/>
            <a:ext cx="240344" cy="240344"/>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流程图: 联系 20"/>
          <p:cNvSpPr/>
          <p:nvPr/>
        </p:nvSpPr>
        <p:spPr>
          <a:xfrm>
            <a:off x="4166754" y="3517352"/>
            <a:ext cx="211769" cy="211769"/>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流程图: 联系 21"/>
          <p:cNvSpPr/>
          <p:nvPr/>
        </p:nvSpPr>
        <p:spPr>
          <a:xfrm>
            <a:off x="1160028" y="4069802"/>
            <a:ext cx="262569" cy="262569"/>
          </a:xfrm>
          <a:prstGeom prst="flowChart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流程图: 联系 22"/>
          <p:cNvSpPr/>
          <p:nvPr/>
        </p:nvSpPr>
        <p:spPr>
          <a:xfrm>
            <a:off x="693302" y="3523701"/>
            <a:ext cx="532445" cy="532445"/>
          </a:xfrm>
          <a:prstGeom prst="flowChart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流程图: 联系 23"/>
          <p:cNvSpPr/>
          <p:nvPr/>
        </p:nvSpPr>
        <p:spPr>
          <a:xfrm>
            <a:off x="1331478" y="3657052"/>
            <a:ext cx="399095" cy="399095"/>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流程图: 联系 24"/>
          <p:cNvSpPr/>
          <p:nvPr/>
        </p:nvSpPr>
        <p:spPr>
          <a:xfrm>
            <a:off x="3752416" y="3631651"/>
            <a:ext cx="418939" cy="418939"/>
          </a:xfrm>
          <a:prstGeom prst="flowChart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6" name="组合 25"/>
          <p:cNvGrpSpPr/>
          <p:nvPr/>
        </p:nvGrpSpPr>
        <p:grpSpPr>
          <a:xfrm>
            <a:off x="395536" y="1231316"/>
            <a:ext cx="2308194" cy="2308194"/>
            <a:chOff x="1580226" y="1144603"/>
            <a:chExt cx="2308194" cy="2308194"/>
          </a:xfrm>
        </p:grpSpPr>
        <p:sp>
          <p:nvSpPr>
            <p:cNvPr id="27" name="流程图: 联系 26"/>
            <p:cNvSpPr/>
            <p:nvPr/>
          </p:nvSpPr>
          <p:spPr>
            <a:xfrm>
              <a:off x="1580226" y="1144603"/>
              <a:ext cx="2308194" cy="2308194"/>
            </a:xfrm>
            <a:prstGeom prst="flowChartConnector">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TextBox 28"/>
            <p:cNvSpPr txBox="1"/>
            <p:nvPr/>
          </p:nvSpPr>
          <p:spPr>
            <a:xfrm>
              <a:off x="1997376" y="2262796"/>
              <a:ext cx="1632048" cy="400110"/>
            </a:xfrm>
            <a:prstGeom prst="rect">
              <a:avLst/>
            </a:prstGeom>
            <a:noFill/>
          </p:spPr>
          <p:txBody>
            <a:bodyPr wrap="square" rtlCol="0">
              <a:spAutoFit/>
            </a:bodyPr>
            <a:lstStyle/>
            <a:p>
              <a:pPr algn="ctr"/>
              <a:r>
                <a:rPr lang="zh-CN" altLang="en-US" sz="2000" b="1" dirty="0">
                  <a:solidFill>
                    <a:srgbClr val="FFFFFF"/>
                  </a:solidFill>
                  <a:latin typeface="微软雅黑" panose="020B0503020204020204" pitchFamily="34" charset="-122"/>
                  <a:ea typeface="微软雅黑" panose="020B0503020204020204" pitchFamily="34" charset="-122"/>
                </a:rPr>
                <a:t>全方位育人</a:t>
              </a:r>
            </a:p>
          </p:txBody>
        </p:sp>
      </p:grpSp>
      <p:grpSp>
        <p:nvGrpSpPr>
          <p:cNvPr id="30" name="组合 29"/>
          <p:cNvGrpSpPr/>
          <p:nvPr/>
        </p:nvGrpSpPr>
        <p:grpSpPr>
          <a:xfrm>
            <a:off x="2501141" y="1233201"/>
            <a:ext cx="2308194" cy="2308194"/>
            <a:chOff x="3628101" y="1144603"/>
            <a:chExt cx="2308194" cy="2308194"/>
          </a:xfrm>
        </p:grpSpPr>
        <p:sp>
          <p:nvSpPr>
            <p:cNvPr id="31" name="流程图: 联系 30"/>
            <p:cNvSpPr/>
            <p:nvPr/>
          </p:nvSpPr>
          <p:spPr>
            <a:xfrm>
              <a:off x="3628101" y="1144603"/>
              <a:ext cx="2308194" cy="2308194"/>
            </a:xfrm>
            <a:prstGeom prst="flowChartConnector">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TextBox 31"/>
            <p:cNvSpPr txBox="1"/>
            <p:nvPr/>
          </p:nvSpPr>
          <p:spPr>
            <a:xfrm>
              <a:off x="4051283" y="2260217"/>
              <a:ext cx="1489383" cy="400110"/>
            </a:xfrm>
            <a:prstGeom prst="rect">
              <a:avLst/>
            </a:prstGeom>
            <a:noFill/>
          </p:spPr>
          <p:txBody>
            <a:bodyPr wrap="square" rtlCol="0">
              <a:spAutoFit/>
            </a:bodyPr>
            <a:lstStyle/>
            <a:p>
              <a:pPr algn="ctr"/>
              <a:r>
                <a:rPr lang="zh-CN" altLang="en-US" sz="2000" b="1" dirty="0">
                  <a:solidFill>
                    <a:srgbClr val="FFFFFF"/>
                  </a:solidFill>
                  <a:latin typeface="微软雅黑" panose="020B0503020204020204" pitchFamily="34" charset="-122"/>
                  <a:ea typeface="微软雅黑" panose="020B0503020204020204" pitchFamily="34" charset="-122"/>
                </a:rPr>
                <a:t>全过程育人</a:t>
              </a:r>
            </a:p>
          </p:txBody>
        </p:sp>
      </p:grpSp>
      <p:grpSp>
        <p:nvGrpSpPr>
          <p:cNvPr id="34" name="组合 33"/>
          <p:cNvGrpSpPr/>
          <p:nvPr/>
        </p:nvGrpSpPr>
        <p:grpSpPr>
          <a:xfrm>
            <a:off x="1350208" y="1808815"/>
            <a:ext cx="2272386" cy="2851167"/>
            <a:chOff x="2477168" y="1720217"/>
            <a:chExt cx="2272386" cy="2851167"/>
          </a:xfrm>
        </p:grpSpPr>
        <p:sp>
          <p:nvSpPr>
            <p:cNvPr id="35" name="流程图: 联系 34"/>
            <p:cNvSpPr/>
            <p:nvPr/>
          </p:nvSpPr>
          <p:spPr>
            <a:xfrm>
              <a:off x="2911876" y="2733706"/>
              <a:ext cx="1837678" cy="1837678"/>
            </a:xfrm>
            <a:prstGeom prst="flowChartConnector">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TextBox 35"/>
            <p:cNvSpPr txBox="1"/>
            <p:nvPr/>
          </p:nvSpPr>
          <p:spPr>
            <a:xfrm>
              <a:off x="3209685" y="3701324"/>
              <a:ext cx="1242060" cy="400110"/>
            </a:xfrm>
            <a:prstGeom prst="rect">
              <a:avLst/>
            </a:prstGeom>
            <a:noFill/>
          </p:spPr>
          <p:txBody>
            <a:bodyPr wrap="square" rtlCol="0">
              <a:spAutoFit/>
            </a:bodyPr>
            <a:lstStyle/>
            <a:p>
              <a:pPr algn="ctr"/>
              <a:r>
                <a:rPr lang="zh-CN" altLang="en-US" sz="2000" b="1" dirty="0">
                  <a:solidFill>
                    <a:srgbClr val="FFFFFF"/>
                  </a:solidFill>
                  <a:latin typeface="微软雅黑" panose="020B0503020204020204" pitchFamily="34" charset="-122"/>
                  <a:ea typeface="微软雅黑" panose="020B0503020204020204" pitchFamily="34" charset="-122"/>
                </a:rPr>
                <a:t>全员育人</a:t>
              </a:r>
            </a:p>
          </p:txBody>
        </p:sp>
        <p:sp>
          <p:nvSpPr>
            <p:cNvPr id="37" name="Freeform 6"/>
            <p:cNvSpPr>
              <a:spLocks noChangeAspect="1" noEditPoints="1"/>
            </p:cNvSpPr>
            <p:nvPr/>
          </p:nvSpPr>
          <p:spPr bwMode="auto">
            <a:xfrm>
              <a:off x="2477168" y="1720217"/>
              <a:ext cx="547033" cy="540000"/>
            </a:xfrm>
            <a:custGeom>
              <a:avLst/>
              <a:gdLst>
                <a:gd name="T0" fmla="*/ 36 w 113"/>
                <a:gd name="T1" fmla="*/ 11 h 86"/>
                <a:gd name="T2" fmla="*/ 106 w 113"/>
                <a:gd name="T3" fmla="*/ 32 h 86"/>
                <a:gd name="T4" fmla="*/ 102 w 113"/>
                <a:gd name="T5" fmla="*/ 35 h 86"/>
                <a:gd name="T6" fmla="*/ 99 w 113"/>
                <a:gd name="T7" fmla="*/ 39 h 86"/>
                <a:gd name="T8" fmla="*/ 95 w 113"/>
                <a:gd name="T9" fmla="*/ 43 h 86"/>
                <a:gd name="T10" fmla="*/ 91 w 113"/>
                <a:gd name="T11" fmla="*/ 86 h 86"/>
                <a:gd name="T12" fmla="*/ 91 w 113"/>
                <a:gd name="T13" fmla="*/ 47 h 86"/>
                <a:gd name="T14" fmla="*/ 81 w 113"/>
                <a:gd name="T15" fmla="*/ 86 h 86"/>
                <a:gd name="T16" fmla="*/ 77 w 113"/>
                <a:gd name="T17" fmla="*/ 59 h 86"/>
                <a:gd name="T18" fmla="*/ 74 w 113"/>
                <a:gd name="T19" fmla="*/ 56 h 86"/>
                <a:gd name="T20" fmla="*/ 70 w 113"/>
                <a:gd name="T21" fmla="*/ 86 h 86"/>
                <a:gd name="T22" fmla="*/ 70 w 113"/>
                <a:gd name="T23" fmla="*/ 54 h 86"/>
                <a:gd name="T24" fmla="*/ 59 w 113"/>
                <a:gd name="T25" fmla="*/ 86 h 86"/>
                <a:gd name="T26" fmla="*/ 56 w 113"/>
                <a:gd name="T27" fmla="*/ 65 h 86"/>
                <a:gd name="T28" fmla="*/ 52 w 113"/>
                <a:gd name="T29" fmla="*/ 68 h 86"/>
                <a:gd name="T30" fmla="*/ 48 w 113"/>
                <a:gd name="T31" fmla="*/ 86 h 86"/>
                <a:gd name="T32" fmla="*/ 48 w 113"/>
                <a:gd name="T33" fmla="*/ 71 h 86"/>
                <a:gd name="T34" fmla="*/ 38 w 113"/>
                <a:gd name="T35" fmla="*/ 86 h 86"/>
                <a:gd name="T36" fmla="*/ 34 w 113"/>
                <a:gd name="T37" fmla="*/ 70 h 86"/>
                <a:gd name="T38" fmla="*/ 31 w 113"/>
                <a:gd name="T39" fmla="*/ 67 h 86"/>
                <a:gd name="T40" fmla="*/ 27 w 113"/>
                <a:gd name="T41" fmla="*/ 86 h 86"/>
                <a:gd name="T42" fmla="*/ 27 w 113"/>
                <a:gd name="T43" fmla="*/ 67 h 86"/>
                <a:gd name="T44" fmla="*/ 16 w 113"/>
                <a:gd name="T45" fmla="*/ 86 h 86"/>
                <a:gd name="T46" fmla="*/ 5 w 113"/>
                <a:gd name="T47" fmla="*/ 79 h 86"/>
                <a:gd name="T48" fmla="*/ 2 w 113"/>
                <a:gd name="T49" fmla="*/ 76 h 86"/>
                <a:gd name="T50" fmla="*/ 0 w 113"/>
                <a:gd name="T51" fmla="*/ 58 h 86"/>
                <a:gd name="T52" fmla="*/ 38 w 113"/>
                <a:gd name="T53" fmla="*/ 64 h 86"/>
                <a:gd name="T54" fmla="*/ 70 w 113"/>
                <a:gd name="T55" fmla="*/ 45 h 86"/>
                <a:gd name="T56" fmla="*/ 82 w 113"/>
                <a:gd name="T57" fmla="*/ 46 h 86"/>
                <a:gd name="T58" fmla="*/ 111 w 113"/>
                <a:gd name="T59" fmla="*/ 13 h 86"/>
                <a:gd name="T60" fmla="*/ 89 w 113"/>
                <a:gd name="T61" fmla="*/ 10 h 86"/>
                <a:gd name="T62" fmla="*/ 74 w 113"/>
                <a:gd name="T63" fmla="*/ 31 h 86"/>
                <a:gd name="T64" fmla="*/ 42 w 113"/>
                <a:gd name="T65" fmla="*/ 49 h 86"/>
                <a:gd name="T66" fmla="*/ 25 w 113"/>
                <a:gd name="T67" fmla="*/ 43 h 86"/>
                <a:gd name="T68" fmla="*/ 13 w 113"/>
                <a:gd name="T69" fmla="*/ 86 h 86"/>
                <a:gd name="T70" fmla="*/ 13 w 113"/>
                <a:gd name="T71" fmla="*/ 75 h 86"/>
                <a:gd name="T72" fmla="*/ 31 w 113"/>
                <a:gd name="T73" fmla="*/ 12 h 86"/>
                <a:gd name="T74" fmla="*/ 49 w 113"/>
                <a:gd name="T75" fmla="*/ 19 h 86"/>
                <a:gd name="T76" fmla="*/ 39 w 113"/>
                <a:gd name="T77" fmla="*/ 19 h 86"/>
                <a:gd name="T78" fmla="*/ 43 w 113"/>
                <a:gd name="T79" fmla="*/ 44 h 86"/>
                <a:gd name="T80" fmla="*/ 34 w 113"/>
                <a:gd name="T81" fmla="*/ 31 h 86"/>
                <a:gd name="T82" fmla="*/ 20 w 113"/>
                <a:gd name="T83" fmla="*/ 38 h 86"/>
                <a:gd name="T84" fmla="*/ 30 w 113"/>
                <a:gd name="T85" fmla="*/ 17 h 86"/>
                <a:gd name="T86" fmla="*/ 21 w 113"/>
                <a:gd name="T87" fmla="*/ 2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chemeClr val="bg1"/>
            </a:solidFill>
            <a:ln>
              <a:noFill/>
            </a:ln>
            <a:effectLst>
              <a:outerShdw blurRad="254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0" name="矩形 39"/>
          <p:cNvSpPr>
            <a:spLocks noChangeArrowheads="1"/>
          </p:cNvSpPr>
          <p:nvPr/>
        </p:nvSpPr>
        <p:spPr bwMode="auto">
          <a:xfrm>
            <a:off x="5063335" y="1162458"/>
            <a:ext cx="3495815" cy="331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defRPr/>
            </a:pPr>
            <a:r>
              <a:rPr lang="zh-CN" altLang="en-US" sz="1600" dirty="0">
                <a:latin typeface="+mn-ea"/>
              </a:rPr>
              <a:t>    </a:t>
            </a:r>
            <a:r>
              <a:rPr lang="zh-CN" altLang="en-US" sz="1400" dirty="0">
                <a:latin typeface="+mn-ea"/>
              </a:rPr>
              <a:t>上海市提出了牢牢把握立德树人这一根本任务的</a:t>
            </a:r>
            <a:r>
              <a:rPr lang="en-US" altLang="zh-CN" sz="1400" dirty="0">
                <a:latin typeface="+mn-ea"/>
              </a:rPr>
              <a:t>“</a:t>
            </a:r>
            <a:r>
              <a:rPr lang="zh-CN" altLang="en-US" sz="1400" b="1" dirty="0">
                <a:solidFill>
                  <a:srgbClr val="FF0000"/>
                </a:solidFill>
                <a:latin typeface="+mn-ea"/>
              </a:rPr>
              <a:t>三圈三全十育人</a:t>
            </a:r>
            <a:r>
              <a:rPr lang="en-US" altLang="zh-CN" sz="1400" dirty="0">
                <a:latin typeface="+mn-ea"/>
              </a:rPr>
              <a:t>”</a:t>
            </a:r>
            <a:r>
              <a:rPr lang="zh-CN" altLang="en-US" sz="1400" dirty="0">
                <a:latin typeface="+mn-ea"/>
              </a:rPr>
              <a:t>育人理念。即内圈聚焦第一课堂育人主渠道</a:t>
            </a:r>
            <a:r>
              <a:rPr lang="en-US" altLang="zh-CN" sz="1400" dirty="0">
                <a:latin typeface="+mn-ea"/>
              </a:rPr>
              <a:t>,</a:t>
            </a:r>
            <a:r>
              <a:rPr lang="zh-CN" altLang="en-US" sz="1400" dirty="0">
                <a:latin typeface="+mn-ea"/>
              </a:rPr>
              <a:t>落实全员育人</a:t>
            </a:r>
            <a:r>
              <a:rPr lang="en-US" altLang="zh-CN" sz="1400" dirty="0">
                <a:latin typeface="+mn-ea"/>
              </a:rPr>
              <a:t>,</a:t>
            </a:r>
            <a:r>
              <a:rPr lang="zh-CN" altLang="en-US" sz="1400" dirty="0">
                <a:latin typeface="+mn-ea"/>
              </a:rPr>
              <a:t>中圈聚焦素质教育第二课堂、网络思政第三课堂</a:t>
            </a:r>
            <a:r>
              <a:rPr lang="en-US" altLang="zh-CN" sz="1400" dirty="0">
                <a:latin typeface="+mn-ea"/>
              </a:rPr>
              <a:t>,</a:t>
            </a:r>
            <a:r>
              <a:rPr lang="zh-CN" altLang="en-US" sz="1400" dirty="0">
                <a:latin typeface="+mn-ea"/>
              </a:rPr>
              <a:t>落实全过程育人</a:t>
            </a:r>
            <a:r>
              <a:rPr lang="en-US" altLang="zh-CN" sz="1400" dirty="0">
                <a:latin typeface="+mn-ea"/>
              </a:rPr>
              <a:t>,</a:t>
            </a:r>
            <a:r>
              <a:rPr lang="zh-CN" altLang="en-US" sz="1400" dirty="0">
                <a:latin typeface="+mn-ea"/>
              </a:rPr>
              <a:t>外圈聚焦</a:t>
            </a:r>
            <a:r>
              <a:rPr lang="en-US" altLang="zh-CN" sz="1400" dirty="0">
                <a:latin typeface="+mn-ea"/>
              </a:rPr>
              <a:t>"</a:t>
            </a:r>
            <a:r>
              <a:rPr lang="zh-CN" altLang="en-US" sz="1400" dirty="0">
                <a:latin typeface="+mn-ea"/>
              </a:rPr>
              <a:t>开门办思政</a:t>
            </a:r>
            <a:r>
              <a:rPr lang="en-US" altLang="zh-CN" sz="1400" dirty="0">
                <a:latin typeface="+mn-ea"/>
              </a:rPr>
              <a:t>",</a:t>
            </a:r>
            <a:r>
              <a:rPr lang="zh-CN" altLang="en-US" sz="1400" dirty="0">
                <a:latin typeface="+mn-ea"/>
              </a:rPr>
              <a:t>落实全方位育人</a:t>
            </a:r>
            <a:r>
              <a:rPr lang="en-US" altLang="zh-CN" sz="1400" dirty="0">
                <a:latin typeface="+mn-ea"/>
              </a:rPr>
              <a:t>,</a:t>
            </a:r>
            <a:r>
              <a:rPr lang="zh-CN" altLang="en-US" sz="1400" dirty="0">
                <a:latin typeface="+mn-ea"/>
              </a:rPr>
              <a:t>构建校内校外合力育人格局。作为二级学院如何围绕这一要求和主线探索可行的合力育人机制、提高思政教育的有效性和吸引力是本次调研的目的。</a:t>
            </a:r>
            <a:endParaRPr lang="en-US" altLang="zh-CN" sz="1400" dirty="0">
              <a:latin typeface="+mn-ea"/>
            </a:endParaRPr>
          </a:p>
        </p:txBody>
      </p:sp>
      <p:sp>
        <p:nvSpPr>
          <p:cNvPr id="41" name="矩形 40"/>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TextBox 41"/>
          <p:cNvSpPr txBox="1"/>
          <p:nvPr/>
        </p:nvSpPr>
        <p:spPr>
          <a:xfrm>
            <a:off x="683568" y="432996"/>
            <a:ext cx="2592288" cy="400110"/>
          </a:xfrm>
          <a:prstGeom prst="rect">
            <a:avLst/>
          </a:prstGeom>
          <a:noFill/>
          <a:effectLst/>
        </p:spPr>
        <p:txBody>
          <a:bodyPr wrap="square" rtlCol="0">
            <a:spAutoFit/>
          </a:bodyPr>
          <a:lstStyle/>
          <a:p>
            <a:r>
              <a:rPr lang="zh-CN" altLang="en-US" sz="2000" b="1" dirty="0">
                <a:solidFill>
                  <a:prstClr val="black">
                    <a:lumMod val="65000"/>
                    <a:lumOff val="35000"/>
                  </a:prstClr>
                </a:solidFill>
                <a:latin typeface="微软雅黑" pitchFamily="34" charset="-122"/>
                <a:ea typeface="微软雅黑" pitchFamily="34" charset="-122"/>
              </a:rPr>
              <a:t>调研目的和意义</a:t>
            </a:r>
          </a:p>
        </p:txBody>
      </p:sp>
      <p:sp>
        <p:nvSpPr>
          <p:cNvPr id="44" name="Freeform 6"/>
          <p:cNvSpPr>
            <a:spLocks noEditPoints="1"/>
          </p:cNvSpPr>
          <p:nvPr/>
        </p:nvSpPr>
        <p:spPr bwMode="auto">
          <a:xfrm>
            <a:off x="3353359" y="1858581"/>
            <a:ext cx="556291" cy="497145"/>
          </a:xfrm>
          <a:custGeom>
            <a:avLst/>
            <a:gdLst>
              <a:gd name="T0" fmla="*/ 60 w 99"/>
              <a:gd name="T1" fmla="*/ 9 h 99"/>
              <a:gd name="T2" fmla="*/ 81 w 99"/>
              <a:gd name="T3" fmla="*/ 10 h 99"/>
              <a:gd name="T4" fmla="*/ 79 w 99"/>
              <a:gd name="T5" fmla="*/ 20 h 99"/>
              <a:gd name="T6" fmla="*/ 96 w 99"/>
              <a:gd name="T7" fmla="*/ 31 h 99"/>
              <a:gd name="T8" fmla="*/ 90 w 99"/>
              <a:gd name="T9" fmla="*/ 38 h 99"/>
              <a:gd name="T10" fmla="*/ 99 w 99"/>
              <a:gd name="T11" fmla="*/ 57 h 99"/>
              <a:gd name="T12" fmla="*/ 90 w 99"/>
              <a:gd name="T13" fmla="*/ 60 h 99"/>
              <a:gd name="T14" fmla="*/ 89 w 99"/>
              <a:gd name="T15" fmla="*/ 81 h 99"/>
              <a:gd name="T16" fmla="*/ 80 w 99"/>
              <a:gd name="T17" fmla="*/ 79 h 99"/>
              <a:gd name="T18" fmla="*/ 68 w 99"/>
              <a:gd name="T19" fmla="*/ 97 h 99"/>
              <a:gd name="T20" fmla="*/ 61 w 99"/>
              <a:gd name="T21" fmla="*/ 90 h 99"/>
              <a:gd name="T22" fmla="*/ 42 w 99"/>
              <a:gd name="T23" fmla="*/ 99 h 99"/>
              <a:gd name="T24" fmla="*/ 39 w 99"/>
              <a:gd name="T25" fmla="*/ 91 h 99"/>
              <a:gd name="T26" fmla="*/ 18 w 99"/>
              <a:gd name="T27" fmla="*/ 89 h 99"/>
              <a:gd name="T28" fmla="*/ 20 w 99"/>
              <a:gd name="T29" fmla="*/ 80 h 99"/>
              <a:gd name="T30" fmla="*/ 3 w 99"/>
              <a:gd name="T31" fmla="*/ 68 h 99"/>
              <a:gd name="T32" fmla="*/ 9 w 99"/>
              <a:gd name="T33" fmla="*/ 61 h 99"/>
              <a:gd name="T34" fmla="*/ 0 w 99"/>
              <a:gd name="T35" fmla="*/ 42 h 99"/>
              <a:gd name="T36" fmla="*/ 9 w 99"/>
              <a:gd name="T37" fmla="*/ 39 h 99"/>
              <a:gd name="T38" fmla="*/ 10 w 99"/>
              <a:gd name="T39" fmla="*/ 18 h 99"/>
              <a:gd name="T40" fmla="*/ 19 w 99"/>
              <a:gd name="T41" fmla="*/ 20 h 99"/>
              <a:gd name="T42" fmla="*/ 31 w 99"/>
              <a:gd name="T43" fmla="*/ 3 h 99"/>
              <a:gd name="T44" fmla="*/ 38 w 99"/>
              <a:gd name="T45" fmla="*/ 9 h 99"/>
              <a:gd name="T46" fmla="*/ 57 w 99"/>
              <a:gd name="T47" fmla="*/ 0 h 99"/>
              <a:gd name="T48" fmla="*/ 36 w 99"/>
              <a:gd name="T49" fmla="*/ 58 h 99"/>
              <a:gd name="T50" fmla="*/ 45 w 99"/>
              <a:gd name="T51" fmla="*/ 47 h 99"/>
              <a:gd name="T52" fmla="*/ 58 w 99"/>
              <a:gd name="T53" fmla="*/ 55 h 99"/>
              <a:gd name="T54" fmla="*/ 64 w 99"/>
              <a:gd name="T55" fmla="*/ 56 h 99"/>
              <a:gd name="T56" fmla="*/ 54 w 99"/>
              <a:gd name="T57" fmla="*/ 54 h 99"/>
              <a:gd name="T58" fmla="*/ 58 w 99"/>
              <a:gd name="T59" fmla="*/ 69 h 99"/>
              <a:gd name="T60" fmla="*/ 71 w 99"/>
              <a:gd name="T61" fmla="*/ 71 h 99"/>
              <a:gd name="T62" fmla="*/ 71 w 99"/>
              <a:gd name="T63" fmla="*/ 28 h 99"/>
              <a:gd name="T64" fmla="*/ 28 w 99"/>
              <a:gd name="T65" fmla="*/ 28 h 99"/>
              <a:gd name="T66" fmla="*/ 28 w 99"/>
              <a:gd name="T67" fmla="*/ 71 h 99"/>
              <a:gd name="T68" fmla="*/ 55 w 99"/>
              <a:gd name="T69" fmla="*/ 79 h 99"/>
              <a:gd name="T70" fmla="*/ 48 w 99"/>
              <a:gd name="T71" fmla="*/ 66 h 99"/>
              <a:gd name="T72" fmla="*/ 35 w 99"/>
              <a:gd name="T73" fmla="*/ 75 h 99"/>
              <a:gd name="T74" fmla="*/ 42 w 99"/>
              <a:gd name="T75" fmla="*/ 71 h 99"/>
              <a:gd name="T76" fmla="*/ 45 w 99"/>
              <a:gd name="T77" fmla="*/ 52 h 99"/>
              <a:gd name="T78" fmla="*/ 38 w 99"/>
              <a:gd name="T79" fmla="*/ 59 h 99"/>
              <a:gd name="T80" fmla="*/ 51 w 99"/>
              <a:gd name="T81" fmla="*/ 37 h 99"/>
              <a:gd name="T82" fmla="*/ 51 w 99"/>
              <a:gd name="T83" fmla="*/ 46 h 99"/>
              <a:gd name="T84" fmla="*/ 51 w 99"/>
              <a:gd name="T85"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bg1"/>
          </a:solidFill>
          <a:ln>
            <a:noFill/>
          </a:ln>
          <a:effectLst>
            <a:outerShdw blurRad="254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5" name="Freeform 6"/>
          <p:cNvSpPr>
            <a:spLocks noEditPoints="1"/>
          </p:cNvSpPr>
          <p:nvPr/>
        </p:nvSpPr>
        <p:spPr bwMode="auto">
          <a:xfrm>
            <a:off x="2360498" y="3322652"/>
            <a:ext cx="657225" cy="479425"/>
          </a:xfrm>
          <a:custGeom>
            <a:avLst/>
            <a:gdLst>
              <a:gd name="T0" fmla="*/ 2147483647 w 1058"/>
              <a:gd name="T1" fmla="*/ 2147483647 h 771"/>
              <a:gd name="T2" fmla="*/ 2147483647 w 1058"/>
              <a:gd name="T3" fmla="*/ 2147483647 h 771"/>
              <a:gd name="T4" fmla="*/ 2147483647 w 1058"/>
              <a:gd name="T5" fmla="*/ 2147483647 h 771"/>
              <a:gd name="T6" fmla="*/ 2147483647 w 1058"/>
              <a:gd name="T7" fmla="*/ 2147483647 h 771"/>
              <a:gd name="T8" fmla="*/ 2147483647 w 1058"/>
              <a:gd name="T9" fmla="*/ 2147483647 h 771"/>
              <a:gd name="T10" fmla="*/ 2147483647 w 1058"/>
              <a:gd name="T11" fmla="*/ 2147483647 h 771"/>
              <a:gd name="T12" fmla="*/ 2147483647 w 1058"/>
              <a:gd name="T13" fmla="*/ 2147483647 h 771"/>
              <a:gd name="T14" fmla="*/ 2147483647 w 1058"/>
              <a:gd name="T15" fmla="*/ 2147483647 h 771"/>
              <a:gd name="T16" fmla="*/ 0 w 1058"/>
              <a:gd name="T17" fmla="*/ 2147483647 h 771"/>
              <a:gd name="T18" fmla="*/ 2147483647 w 1058"/>
              <a:gd name="T19" fmla="*/ 2147483647 h 771"/>
              <a:gd name="T20" fmla="*/ 2147483647 w 1058"/>
              <a:gd name="T21" fmla="*/ 2147483647 h 771"/>
              <a:gd name="T22" fmla="*/ 2147483647 w 1058"/>
              <a:gd name="T23" fmla="*/ 2147483647 h 771"/>
              <a:gd name="T24" fmla="*/ 2147483647 w 1058"/>
              <a:gd name="T25" fmla="*/ 2147483647 h 771"/>
              <a:gd name="T26" fmla="*/ 2147483647 w 1058"/>
              <a:gd name="T27" fmla="*/ 2147483647 h 771"/>
              <a:gd name="T28" fmla="*/ 2147483647 w 1058"/>
              <a:gd name="T29" fmla="*/ 2147483647 h 771"/>
              <a:gd name="T30" fmla="*/ 2147483647 w 1058"/>
              <a:gd name="T31" fmla="*/ 2147483647 h 771"/>
              <a:gd name="T32" fmla="*/ 2147483647 w 1058"/>
              <a:gd name="T33" fmla="*/ 2147483647 h 771"/>
              <a:gd name="T34" fmla="*/ 2147483647 w 1058"/>
              <a:gd name="T35" fmla="*/ 2147483647 h 771"/>
              <a:gd name="T36" fmla="*/ 2147483647 w 1058"/>
              <a:gd name="T37" fmla="*/ 2147483647 h 771"/>
              <a:gd name="T38" fmla="*/ 2147483647 w 1058"/>
              <a:gd name="T39" fmla="*/ 2147483647 h 771"/>
              <a:gd name="T40" fmla="*/ 2147483647 w 1058"/>
              <a:gd name="T41" fmla="*/ 2147483647 h 771"/>
              <a:gd name="T42" fmla="*/ 2147483647 w 1058"/>
              <a:gd name="T43" fmla="*/ 2147483647 h 771"/>
              <a:gd name="T44" fmla="*/ 2147483647 w 1058"/>
              <a:gd name="T45" fmla="*/ 2147483647 h 771"/>
              <a:gd name="T46" fmla="*/ 2147483647 w 1058"/>
              <a:gd name="T47" fmla="*/ 2147483647 h 771"/>
              <a:gd name="T48" fmla="*/ 2147483647 w 1058"/>
              <a:gd name="T49" fmla="*/ 2147483647 h 771"/>
              <a:gd name="T50" fmla="*/ 2147483647 w 1058"/>
              <a:gd name="T51" fmla="*/ 2147483647 h 771"/>
              <a:gd name="T52" fmla="*/ 2147483647 w 1058"/>
              <a:gd name="T53" fmla="*/ 2147483647 h 771"/>
              <a:gd name="T54" fmla="*/ 2147483647 w 1058"/>
              <a:gd name="T55" fmla="*/ 2147483647 h 771"/>
              <a:gd name="T56" fmla="*/ 2147483647 w 1058"/>
              <a:gd name="T57" fmla="*/ 2147483647 h 771"/>
              <a:gd name="T58" fmla="*/ 2147483647 w 1058"/>
              <a:gd name="T59" fmla="*/ 2147483647 h 771"/>
              <a:gd name="T60" fmla="*/ 2147483647 w 1058"/>
              <a:gd name="T61" fmla="*/ 2147483647 h 771"/>
              <a:gd name="T62" fmla="*/ 2147483647 w 1058"/>
              <a:gd name="T63" fmla="*/ 2147483647 h 771"/>
              <a:gd name="T64" fmla="*/ 2147483647 w 1058"/>
              <a:gd name="T65" fmla="*/ 2147483647 h 771"/>
              <a:gd name="T66" fmla="*/ 2147483647 w 1058"/>
              <a:gd name="T67" fmla="*/ 2147483647 h 771"/>
              <a:gd name="T68" fmla="*/ 2147483647 w 1058"/>
              <a:gd name="T69" fmla="*/ 2147483647 h 771"/>
              <a:gd name="T70" fmla="*/ 2147483647 w 1058"/>
              <a:gd name="T71" fmla="*/ 2147483647 h 771"/>
              <a:gd name="T72" fmla="*/ 2147483647 w 1058"/>
              <a:gd name="T73" fmla="*/ 2147483647 h 771"/>
              <a:gd name="T74" fmla="*/ 2147483647 w 1058"/>
              <a:gd name="T75" fmla="*/ 2147483647 h 771"/>
              <a:gd name="T76" fmla="*/ 2147483647 w 1058"/>
              <a:gd name="T77" fmla="*/ 2147483647 h 771"/>
              <a:gd name="T78" fmla="*/ 2147483647 w 1058"/>
              <a:gd name="T79" fmla="*/ 2147483647 h 771"/>
              <a:gd name="T80" fmla="*/ 2147483647 w 1058"/>
              <a:gd name="T81" fmla="*/ 2147483647 h 771"/>
              <a:gd name="T82" fmla="*/ 2147483647 w 1058"/>
              <a:gd name="T83" fmla="*/ 2147483647 h 771"/>
              <a:gd name="T84" fmla="*/ 2147483647 w 1058"/>
              <a:gd name="T85" fmla="*/ 2147483647 h 771"/>
              <a:gd name="T86" fmla="*/ 2147483647 w 1058"/>
              <a:gd name="T87" fmla="*/ 2147483647 h 771"/>
              <a:gd name="T88" fmla="*/ 2147483647 w 1058"/>
              <a:gd name="T89" fmla="*/ 2147483647 h 771"/>
              <a:gd name="T90" fmla="*/ 2147483647 w 1058"/>
              <a:gd name="T91" fmla="*/ 2147483647 h 771"/>
              <a:gd name="T92" fmla="*/ 2147483647 w 1058"/>
              <a:gd name="T93" fmla="*/ 2147483647 h 771"/>
              <a:gd name="T94" fmla="*/ 2147483647 w 1058"/>
              <a:gd name="T95" fmla="*/ 2147483647 h 771"/>
              <a:gd name="T96" fmla="*/ 2147483647 w 1058"/>
              <a:gd name="T97" fmla="*/ 0 h 771"/>
              <a:gd name="T98" fmla="*/ 2147483647 w 1058"/>
              <a:gd name="T99" fmla="*/ 2147483647 h 771"/>
              <a:gd name="T100" fmla="*/ 2147483647 w 1058"/>
              <a:gd name="T101" fmla="*/ 2147483647 h 771"/>
              <a:gd name="T102" fmla="*/ 2147483647 w 1058"/>
              <a:gd name="T103" fmla="*/ 2147483647 h 7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58"/>
              <a:gd name="T157" fmla="*/ 0 h 771"/>
              <a:gd name="T158" fmla="*/ 1058 w 1058"/>
              <a:gd name="T159" fmla="*/ 771 h 77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58" h="771">
                <a:moveTo>
                  <a:pt x="939" y="399"/>
                </a:moveTo>
                <a:lnTo>
                  <a:pt x="953" y="399"/>
                </a:lnTo>
                <a:lnTo>
                  <a:pt x="981" y="404"/>
                </a:lnTo>
                <a:lnTo>
                  <a:pt x="1006" y="414"/>
                </a:lnTo>
                <a:lnTo>
                  <a:pt x="1027" y="431"/>
                </a:lnTo>
                <a:lnTo>
                  <a:pt x="1043" y="452"/>
                </a:lnTo>
                <a:lnTo>
                  <a:pt x="1054" y="476"/>
                </a:lnTo>
                <a:lnTo>
                  <a:pt x="1058" y="505"/>
                </a:lnTo>
                <a:lnTo>
                  <a:pt x="1058" y="581"/>
                </a:lnTo>
                <a:lnTo>
                  <a:pt x="1054" y="609"/>
                </a:lnTo>
                <a:lnTo>
                  <a:pt x="1043" y="633"/>
                </a:lnTo>
                <a:lnTo>
                  <a:pt x="1027" y="655"/>
                </a:lnTo>
                <a:lnTo>
                  <a:pt x="1006" y="671"/>
                </a:lnTo>
                <a:lnTo>
                  <a:pt x="981" y="682"/>
                </a:lnTo>
                <a:lnTo>
                  <a:pt x="953" y="686"/>
                </a:lnTo>
                <a:lnTo>
                  <a:pt x="858" y="686"/>
                </a:lnTo>
                <a:lnTo>
                  <a:pt x="862" y="666"/>
                </a:lnTo>
                <a:lnTo>
                  <a:pt x="863" y="645"/>
                </a:lnTo>
                <a:lnTo>
                  <a:pt x="863" y="522"/>
                </a:lnTo>
                <a:lnTo>
                  <a:pt x="862" y="497"/>
                </a:lnTo>
                <a:lnTo>
                  <a:pt x="855" y="472"/>
                </a:lnTo>
                <a:lnTo>
                  <a:pt x="846" y="449"/>
                </a:lnTo>
                <a:lnTo>
                  <a:pt x="873" y="445"/>
                </a:lnTo>
                <a:lnTo>
                  <a:pt x="899" y="436"/>
                </a:lnTo>
                <a:lnTo>
                  <a:pt x="922" y="420"/>
                </a:lnTo>
                <a:lnTo>
                  <a:pt x="939" y="399"/>
                </a:lnTo>
                <a:close/>
                <a:moveTo>
                  <a:pt x="105" y="399"/>
                </a:moveTo>
                <a:lnTo>
                  <a:pt x="118" y="399"/>
                </a:lnTo>
                <a:lnTo>
                  <a:pt x="137" y="420"/>
                </a:lnTo>
                <a:lnTo>
                  <a:pt x="159" y="436"/>
                </a:lnTo>
                <a:lnTo>
                  <a:pt x="184" y="445"/>
                </a:lnTo>
                <a:lnTo>
                  <a:pt x="213" y="449"/>
                </a:lnTo>
                <a:lnTo>
                  <a:pt x="202" y="472"/>
                </a:lnTo>
                <a:lnTo>
                  <a:pt x="197" y="497"/>
                </a:lnTo>
                <a:lnTo>
                  <a:pt x="194" y="522"/>
                </a:lnTo>
                <a:lnTo>
                  <a:pt x="194" y="645"/>
                </a:lnTo>
                <a:lnTo>
                  <a:pt x="195" y="666"/>
                </a:lnTo>
                <a:lnTo>
                  <a:pt x="199" y="686"/>
                </a:lnTo>
                <a:lnTo>
                  <a:pt x="105" y="686"/>
                </a:lnTo>
                <a:lnTo>
                  <a:pt x="76" y="682"/>
                </a:lnTo>
                <a:lnTo>
                  <a:pt x="52" y="671"/>
                </a:lnTo>
                <a:lnTo>
                  <a:pt x="30" y="655"/>
                </a:lnTo>
                <a:lnTo>
                  <a:pt x="14" y="633"/>
                </a:lnTo>
                <a:lnTo>
                  <a:pt x="3" y="609"/>
                </a:lnTo>
                <a:lnTo>
                  <a:pt x="0" y="581"/>
                </a:lnTo>
                <a:lnTo>
                  <a:pt x="0" y="505"/>
                </a:lnTo>
                <a:lnTo>
                  <a:pt x="3" y="476"/>
                </a:lnTo>
                <a:lnTo>
                  <a:pt x="14" y="452"/>
                </a:lnTo>
                <a:lnTo>
                  <a:pt x="30" y="431"/>
                </a:lnTo>
                <a:lnTo>
                  <a:pt x="52" y="414"/>
                </a:lnTo>
                <a:lnTo>
                  <a:pt x="76" y="404"/>
                </a:lnTo>
                <a:lnTo>
                  <a:pt x="105" y="399"/>
                </a:lnTo>
                <a:close/>
                <a:moveTo>
                  <a:pt x="379" y="397"/>
                </a:moveTo>
                <a:lnTo>
                  <a:pt x="395" y="397"/>
                </a:lnTo>
                <a:lnTo>
                  <a:pt x="416" y="420"/>
                </a:lnTo>
                <a:lnTo>
                  <a:pt x="441" y="439"/>
                </a:lnTo>
                <a:lnTo>
                  <a:pt x="468" y="452"/>
                </a:lnTo>
                <a:lnTo>
                  <a:pt x="498" y="460"/>
                </a:lnTo>
                <a:lnTo>
                  <a:pt x="529" y="464"/>
                </a:lnTo>
                <a:lnTo>
                  <a:pt x="560" y="460"/>
                </a:lnTo>
                <a:lnTo>
                  <a:pt x="590" y="452"/>
                </a:lnTo>
                <a:lnTo>
                  <a:pt x="617" y="439"/>
                </a:lnTo>
                <a:lnTo>
                  <a:pt x="642" y="420"/>
                </a:lnTo>
                <a:lnTo>
                  <a:pt x="663" y="397"/>
                </a:lnTo>
                <a:lnTo>
                  <a:pt x="678" y="397"/>
                </a:lnTo>
                <a:lnTo>
                  <a:pt x="709" y="401"/>
                </a:lnTo>
                <a:lnTo>
                  <a:pt x="738" y="410"/>
                </a:lnTo>
                <a:lnTo>
                  <a:pt x="763" y="427"/>
                </a:lnTo>
                <a:lnTo>
                  <a:pt x="784" y="448"/>
                </a:lnTo>
                <a:lnTo>
                  <a:pt x="800" y="472"/>
                </a:lnTo>
                <a:lnTo>
                  <a:pt x="809" y="501"/>
                </a:lnTo>
                <a:lnTo>
                  <a:pt x="813" y="532"/>
                </a:lnTo>
                <a:lnTo>
                  <a:pt x="813" y="636"/>
                </a:lnTo>
                <a:lnTo>
                  <a:pt x="809" y="667"/>
                </a:lnTo>
                <a:lnTo>
                  <a:pt x="800" y="695"/>
                </a:lnTo>
                <a:lnTo>
                  <a:pt x="784" y="721"/>
                </a:lnTo>
                <a:lnTo>
                  <a:pt x="763" y="741"/>
                </a:lnTo>
                <a:lnTo>
                  <a:pt x="738" y="757"/>
                </a:lnTo>
                <a:lnTo>
                  <a:pt x="709" y="768"/>
                </a:lnTo>
                <a:lnTo>
                  <a:pt x="678" y="771"/>
                </a:lnTo>
                <a:lnTo>
                  <a:pt x="379" y="771"/>
                </a:lnTo>
                <a:lnTo>
                  <a:pt x="354" y="768"/>
                </a:lnTo>
                <a:lnTo>
                  <a:pt x="328" y="762"/>
                </a:lnTo>
                <a:lnTo>
                  <a:pt x="305" y="748"/>
                </a:lnTo>
                <a:lnTo>
                  <a:pt x="285" y="732"/>
                </a:lnTo>
                <a:lnTo>
                  <a:pt x="267" y="712"/>
                </a:lnTo>
                <a:lnTo>
                  <a:pt x="255" y="687"/>
                </a:lnTo>
                <a:lnTo>
                  <a:pt x="247" y="663"/>
                </a:lnTo>
                <a:lnTo>
                  <a:pt x="244" y="636"/>
                </a:lnTo>
                <a:lnTo>
                  <a:pt x="244" y="532"/>
                </a:lnTo>
                <a:lnTo>
                  <a:pt x="248" y="501"/>
                </a:lnTo>
                <a:lnTo>
                  <a:pt x="257" y="472"/>
                </a:lnTo>
                <a:lnTo>
                  <a:pt x="274" y="448"/>
                </a:lnTo>
                <a:lnTo>
                  <a:pt x="295" y="427"/>
                </a:lnTo>
                <a:lnTo>
                  <a:pt x="320" y="410"/>
                </a:lnTo>
                <a:lnTo>
                  <a:pt x="349" y="401"/>
                </a:lnTo>
                <a:lnTo>
                  <a:pt x="379" y="397"/>
                </a:lnTo>
                <a:close/>
                <a:moveTo>
                  <a:pt x="845" y="214"/>
                </a:moveTo>
                <a:lnTo>
                  <a:pt x="870" y="218"/>
                </a:lnTo>
                <a:lnTo>
                  <a:pt x="895" y="228"/>
                </a:lnTo>
                <a:lnTo>
                  <a:pt x="915" y="244"/>
                </a:lnTo>
                <a:lnTo>
                  <a:pt x="930" y="263"/>
                </a:lnTo>
                <a:lnTo>
                  <a:pt x="941" y="287"/>
                </a:lnTo>
                <a:lnTo>
                  <a:pt x="943" y="314"/>
                </a:lnTo>
                <a:lnTo>
                  <a:pt x="941" y="340"/>
                </a:lnTo>
                <a:lnTo>
                  <a:pt x="930" y="364"/>
                </a:lnTo>
                <a:lnTo>
                  <a:pt x="915" y="385"/>
                </a:lnTo>
                <a:lnTo>
                  <a:pt x="895" y="399"/>
                </a:lnTo>
                <a:lnTo>
                  <a:pt x="870" y="410"/>
                </a:lnTo>
                <a:lnTo>
                  <a:pt x="845" y="413"/>
                </a:lnTo>
                <a:lnTo>
                  <a:pt x="818" y="410"/>
                </a:lnTo>
                <a:lnTo>
                  <a:pt x="793" y="399"/>
                </a:lnTo>
                <a:lnTo>
                  <a:pt x="774" y="385"/>
                </a:lnTo>
                <a:lnTo>
                  <a:pt x="758" y="364"/>
                </a:lnTo>
                <a:lnTo>
                  <a:pt x="749" y="340"/>
                </a:lnTo>
                <a:lnTo>
                  <a:pt x="744" y="314"/>
                </a:lnTo>
                <a:lnTo>
                  <a:pt x="749" y="287"/>
                </a:lnTo>
                <a:lnTo>
                  <a:pt x="758" y="263"/>
                </a:lnTo>
                <a:lnTo>
                  <a:pt x="774" y="244"/>
                </a:lnTo>
                <a:lnTo>
                  <a:pt x="793" y="228"/>
                </a:lnTo>
                <a:lnTo>
                  <a:pt x="818" y="218"/>
                </a:lnTo>
                <a:lnTo>
                  <a:pt x="845" y="214"/>
                </a:lnTo>
                <a:close/>
                <a:moveTo>
                  <a:pt x="214" y="214"/>
                </a:moveTo>
                <a:lnTo>
                  <a:pt x="240" y="218"/>
                </a:lnTo>
                <a:lnTo>
                  <a:pt x="264" y="228"/>
                </a:lnTo>
                <a:lnTo>
                  <a:pt x="285" y="244"/>
                </a:lnTo>
                <a:lnTo>
                  <a:pt x="299" y="263"/>
                </a:lnTo>
                <a:lnTo>
                  <a:pt x="310" y="287"/>
                </a:lnTo>
                <a:lnTo>
                  <a:pt x="314" y="314"/>
                </a:lnTo>
                <a:lnTo>
                  <a:pt x="310" y="340"/>
                </a:lnTo>
                <a:lnTo>
                  <a:pt x="299" y="364"/>
                </a:lnTo>
                <a:lnTo>
                  <a:pt x="285" y="385"/>
                </a:lnTo>
                <a:lnTo>
                  <a:pt x="264" y="399"/>
                </a:lnTo>
                <a:lnTo>
                  <a:pt x="240" y="410"/>
                </a:lnTo>
                <a:lnTo>
                  <a:pt x="214" y="413"/>
                </a:lnTo>
                <a:lnTo>
                  <a:pt x="187" y="410"/>
                </a:lnTo>
                <a:lnTo>
                  <a:pt x="164" y="399"/>
                </a:lnTo>
                <a:lnTo>
                  <a:pt x="144" y="385"/>
                </a:lnTo>
                <a:lnTo>
                  <a:pt x="128" y="364"/>
                </a:lnTo>
                <a:lnTo>
                  <a:pt x="118" y="340"/>
                </a:lnTo>
                <a:lnTo>
                  <a:pt x="114" y="314"/>
                </a:lnTo>
                <a:lnTo>
                  <a:pt x="118" y="287"/>
                </a:lnTo>
                <a:lnTo>
                  <a:pt x="128" y="263"/>
                </a:lnTo>
                <a:lnTo>
                  <a:pt x="144" y="244"/>
                </a:lnTo>
                <a:lnTo>
                  <a:pt x="164" y="228"/>
                </a:lnTo>
                <a:lnTo>
                  <a:pt x="187" y="218"/>
                </a:lnTo>
                <a:lnTo>
                  <a:pt x="214" y="214"/>
                </a:lnTo>
                <a:close/>
                <a:moveTo>
                  <a:pt x="529" y="141"/>
                </a:moveTo>
                <a:lnTo>
                  <a:pt x="560" y="146"/>
                </a:lnTo>
                <a:lnTo>
                  <a:pt x="589" y="155"/>
                </a:lnTo>
                <a:lnTo>
                  <a:pt x="615" y="171"/>
                </a:lnTo>
                <a:lnTo>
                  <a:pt x="635" y="193"/>
                </a:lnTo>
                <a:lnTo>
                  <a:pt x="651" y="218"/>
                </a:lnTo>
                <a:lnTo>
                  <a:pt x="662" y="247"/>
                </a:lnTo>
                <a:lnTo>
                  <a:pt x="666" y="278"/>
                </a:lnTo>
                <a:lnTo>
                  <a:pt x="662" y="309"/>
                </a:lnTo>
                <a:lnTo>
                  <a:pt x="651" y="337"/>
                </a:lnTo>
                <a:lnTo>
                  <a:pt x="635" y="363"/>
                </a:lnTo>
                <a:lnTo>
                  <a:pt x="615" y="385"/>
                </a:lnTo>
                <a:lnTo>
                  <a:pt x="589" y="401"/>
                </a:lnTo>
                <a:lnTo>
                  <a:pt x="560" y="410"/>
                </a:lnTo>
                <a:lnTo>
                  <a:pt x="529" y="414"/>
                </a:lnTo>
                <a:lnTo>
                  <a:pt x="498" y="410"/>
                </a:lnTo>
                <a:lnTo>
                  <a:pt x="468" y="401"/>
                </a:lnTo>
                <a:lnTo>
                  <a:pt x="444" y="385"/>
                </a:lnTo>
                <a:lnTo>
                  <a:pt x="423" y="363"/>
                </a:lnTo>
                <a:lnTo>
                  <a:pt x="406" y="337"/>
                </a:lnTo>
                <a:lnTo>
                  <a:pt x="397" y="309"/>
                </a:lnTo>
                <a:lnTo>
                  <a:pt x="393" y="278"/>
                </a:lnTo>
                <a:lnTo>
                  <a:pt x="397" y="247"/>
                </a:lnTo>
                <a:lnTo>
                  <a:pt x="406" y="218"/>
                </a:lnTo>
                <a:lnTo>
                  <a:pt x="423" y="193"/>
                </a:lnTo>
                <a:lnTo>
                  <a:pt x="444" y="171"/>
                </a:lnTo>
                <a:lnTo>
                  <a:pt x="468" y="155"/>
                </a:lnTo>
                <a:lnTo>
                  <a:pt x="498" y="146"/>
                </a:lnTo>
                <a:lnTo>
                  <a:pt x="529" y="141"/>
                </a:lnTo>
                <a:close/>
                <a:moveTo>
                  <a:pt x="766" y="96"/>
                </a:moveTo>
                <a:lnTo>
                  <a:pt x="778" y="98"/>
                </a:lnTo>
                <a:lnTo>
                  <a:pt x="789" y="105"/>
                </a:lnTo>
                <a:lnTo>
                  <a:pt x="796" y="116"/>
                </a:lnTo>
                <a:lnTo>
                  <a:pt x="797" y="128"/>
                </a:lnTo>
                <a:lnTo>
                  <a:pt x="796" y="140"/>
                </a:lnTo>
                <a:lnTo>
                  <a:pt x="789" y="150"/>
                </a:lnTo>
                <a:lnTo>
                  <a:pt x="778" y="156"/>
                </a:lnTo>
                <a:lnTo>
                  <a:pt x="766" y="159"/>
                </a:lnTo>
                <a:lnTo>
                  <a:pt x="754" y="156"/>
                </a:lnTo>
                <a:lnTo>
                  <a:pt x="744" y="150"/>
                </a:lnTo>
                <a:lnTo>
                  <a:pt x="738" y="140"/>
                </a:lnTo>
                <a:lnTo>
                  <a:pt x="735" y="128"/>
                </a:lnTo>
                <a:lnTo>
                  <a:pt x="738" y="116"/>
                </a:lnTo>
                <a:lnTo>
                  <a:pt x="744" y="105"/>
                </a:lnTo>
                <a:lnTo>
                  <a:pt x="754" y="98"/>
                </a:lnTo>
                <a:lnTo>
                  <a:pt x="766" y="96"/>
                </a:lnTo>
                <a:close/>
                <a:moveTo>
                  <a:pt x="259" y="96"/>
                </a:moveTo>
                <a:lnTo>
                  <a:pt x="270" y="98"/>
                </a:lnTo>
                <a:lnTo>
                  <a:pt x="280" y="105"/>
                </a:lnTo>
                <a:lnTo>
                  <a:pt x="287" y="116"/>
                </a:lnTo>
                <a:lnTo>
                  <a:pt x="290" y="128"/>
                </a:lnTo>
                <a:lnTo>
                  <a:pt x="287" y="140"/>
                </a:lnTo>
                <a:lnTo>
                  <a:pt x="280" y="150"/>
                </a:lnTo>
                <a:lnTo>
                  <a:pt x="270" y="156"/>
                </a:lnTo>
                <a:lnTo>
                  <a:pt x="259" y="159"/>
                </a:lnTo>
                <a:lnTo>
                  <a:pt x="247" y="156"/>
                </a:lnTo>
                <a:lnTo>
                  <a:pt x="236" y="150"/>
                </a:lnTo>
                <a:lnTo>
                  <a:pt x="229" y="140"/>
                </a:lnTo>
                <a:lnTo>
                  <a:pt x="228" y="128"/>
                </a:lnTo>
                <a:lnTo>
                  <a:pt x="229" y="116"/>
                </a:lnTo>
                <a:lnTo>
                  <a:pt x="236" y="105"/>
                </a:lnTo>
                <a:lnTo>
                  <a:pt x="247" y="98"/>
                </a:lnTo>
                <a:lnTo>
                  <a:pt x="259" y="96"/>
                </a:lnTo>
                <a:close/>
                <a:moveTo>
                  <a:pt x="363" y="27"/>
                </a:moveTo>
                <a:lnTo>
                  <a:pt x="377" y="28"/>
                </a:lnTo>
                <a:lnTo>
                  <a:pt x="386" y="35"/>
                </a:lnTo>
                <a:lnTo>
                  <a:pt x="393" y="46"/>
                </a:lnTo>
                <a:lnTo>
                  <a:pt x="395" y="58"/>
                </a:lnTo>
                <a:lnTo>
                  <a:pt x="393" y="70"/>
                </a:lnTo>
                <a:lnTo>
                  <a:pt x="386" y="79"/>
                </a:lnTo>
                <a:lnTo>
                  <a:pt x="377" y="86"/>
                </a:lnTo>
                <a:lnTo>
                  <a:pt x="363" y="89"/>
                </a:lnTo>
                <a:lnTo>
                  <a:pt x="351" y="86"/>
                </a:lnTo>
                <a:lnTo>
                  <a:pt x="341" y="79"/>
                </a:lnTo>
                <a:lnTo>
                  <a:pt x="335" y="70"/>
                </a:lnTo>
                <a:lnTo>
                  <a:pt x="332" y="58"/>
                </a:lnTo>
                <a:lnTo>
                  <a:pt x="335" y="46"/>
                </a:lnTo>
                <a:lnTo>
                  <a:pt x="341" y="35"/>
                </a:lnTo>
                <a:lnTo>
                  <a:pt x="351" y="28"/>
                </a:lnTo>
                <a:lnTo>
                  <a:pt x="363" y="27"/>
                </a:lnTo>
                <a:close/>
                <a:moveTo>
                  <a:pt x="663" y="21"/>
                </a:moveTo>
                <a:lnTo>
                  <a:pt x="675" y="24"/>
                </a:lnTo>
                <a:lnTo>
                  <a:pt x="685" y="31"/>
                </a:lnTo>
                <a:lnTo>
                  <a:pt x="692" y="40"/>
                </a:lnTo>
                <a:lnTo>
                  <a:pt x="694" y="52"/>
                </a:lnTo>
                <a:lnTo>
                  <a:pt x="692" y="64"/>
                </a:lnTo>
                <a:lnTo>
                  <a:pt x="685" y="74"/>
                </a:lnTo>
                <a:lnTo>
                  <a:pt x="675" y="81"/>
                </a:lnTo>
                <a:lnTo>
                  <a:pt x="663" y="83"/>
                </a:lnTo>
                <a:lnTo>
                  <a:pt x="651" y="81"/>
                </a:lnTo>
                <a:lnTo>
                  <a:pt x="640" y="74"/>
                </a:lnTo>
                <a:lnTo>
                  <a:pt x="634" y="64"/>
                </a:lnTo>
                <a:lnTo>
                  <a:pt x="631" y="52"/>
                </a:lnTo>
                <a:lnTo>
                  <a:pt x="634" y="40"/>
                </a:lnTo>
                <a:lnTo>
                  <a:pt x="640" y="31"/>
                </a:lnTo>
                <a:lnTo>
                  <a:pt x="651" y="24"/>
                </a:lnTo>
                <a:lnTo>
                  <a:pt x="663" y="21"/>
                </a:lnTo>
                <a:close/>
                <a:moveTo>
                  <a:pt x="498" y="0"/>
                </a:moveTo>
                <a:lnTo>
                  <a:pt x="510" y="2"/>
                </a:lnTo>
                <a:lnTo>
                  <a:pt x="521" y="9"/>
                </a:lnTo>
                <a:lnTo>
                  <a:pt x="528" y="19"/>
                </a:lnTo>
                <a:lnTo>
                  <a:pt x="529" y="31"/>
                </a:lnTo>
                <a:lnTo>
                  <a:pt x="528" y="44"/>
                </a:lnTo>
                <a:lnTo>
                  <a:pt x="521" y="54"/>
                </a:lnTo>
                <a:lnTo>
                  <a:pt x="510" y="60"/>
                </a:lnTo>
                <a:lnTo>
                  <a:pt x="498" y="63"/>
                </a:lnTo>
                <a:lnTo>
                  <a:pt x="486" y="60"/>
                </a:lnTo>
                <a:lnTo>
                  <a:pt x="477" y="54"/>
                </a:lnTo>
                <a:lnTo>
                  <a:pt x="470" y="44"/>
                </a:lnTo>
                <a:lnTo>
                  <a:pt x="467" y="31"/>
                </a:lnTo>
                <a:lnTo>
                  <a:pt x="470" y="19"/>
                </a:lnTo>
                <a:lnTo>
                  <a:pt x="477" y="9"/>
                </a:lnTo>
                <a:lnTo>
                  <a:pt x="486" y="2"/>
                </a:lnTo>
                <a:lnTo>
                  <a:pt x="49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Tree>
    <p:extLst>
      <p:ext uri="{BB962C8B-B14F-4D97-AF65-F5344CB8AC3E}">
        <p14:creationId xmlns:p14="http://schemas.microsoft.com/office/powerpoint/2010/main" val="20005780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2030065" y="1671490"/>
            <a:ext cx="2376264" cy="2025056"/>
          </a:xfrm>
          <a:prstGeom prst="triangle">
            <a:avLst/>
          </a:prstGeom>
          <a:solidFill>
            <a:schemeClr val="tx1">
              <a:lumMod val="65000"/>
              <a:lumOff val="35000"/>
              <a:alpha val="14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TextBox 7"/>
          <p:cNvSpPr txBox="1"/>
          <p:nvPr/>
        </p:nvSpPr>
        <p:spPr>
          <a:xfrm>
            <a:off x="2419741" y="1856894"/>
            <a:ext cx="1782860" cy="1938992"/>
          </a:xfrm>
          <a:prstGeom prst="rect">
            <a:avLst/>
          </a:prstGeom>
          <a:noFill/>
        </p:spPr>
        <p:txBody>
          <a:bodyPr wrap="none" rtlCol="0">
            <a:spAutoFit/>
          </a:bodyPr>
          <a:lstStyle/>
          <a:p>
            <a:r>
              <a:rPr lang="en-US" altLang="zh-CN" sz="12000" dirty="0">
                <a:solidFill>
                  <a:srgbClr val="A3CD39"/>
                </a:solidFill>
                <a:latin typeface="Impact" panose="020B0806030902050204" pitchFamily="34" charset="0"/>
              </a:rPr>
              <a:t>02</a:t>
            </a:r>
            <a:endParaRPr lang="zh-CN" altLang="en-US" sz="12000" dirty="0">
              <a:solidFill>
                <a:srgbClr val="A3CD39"/>
              </a:solidFill>
              <a:latin typeface="Impact" panose="020B0806030902050204" pitchFamily="34" charset="0"/>
            </a:endParaRPr>
          </a:p>
        </p:txBody>
      </p:sp>
      <p:sp>
        <p:nvSpPr>
          <p:cNvPr id="9" name="TextBox 8"/>
          <p:cNvSpPr txBox="1"/>
          <p:nvPr/>
        </p:nvSpPr>
        <p:spPr>
          <a:xfrm>
            <a:off x="4301386" y="1912771"/>
            <a:ext cx="2646878" cy="830997"/>
          </a:xfrm>
          <a:prstGeom prst="rect">
            <a:avLst/>
          </a:prstGeom>
          <a:noFill/>
        </p:spPr>
        <p:txBody>
          <a:bodyPr wrap="none" rtlCol="0">
            <a:spAutoFit/>
          </a:bodyPr>
          <a:lstStyle/>
          <a:p>
            <a:pPr>
              <a:defRPr/>
            </a:pPr>
            <a:r>
              <a:rPr lang="zh-CN" altLang="en-US" sz="4800" b="1" dirty="0">
                <a:solidFill>
                  <a:prstClr val="black">
                    <a:lumMod val="65000"/>
                    <a:lumOff val="35000"/>
                  </a:prstClr>
                </a:solidFill>
                <a:latin typeface="微软雅黑" pitchFamily="34" charset="-122"/>
                <a:ea typeface="微软雅黑" pitchFamily="34" charset="-122"/>
              </a:rPr>
              <a:t>调研过程</a:t>
            </a:r>
          </a:p>
        </p:txBody>
      </p:sp>
      <p:cxnSp>
        <p:nvCxnSpPr>
          <p:cNvPr id="11" name="直接连接符 10"/>
          <p:cNvCxnSpPr/>
          <p:nvPr/>
        </p:nvCxnSpPr>
        <p:spPr>
          <a:xfrm>
            <a:off x="4152688" y="2826390"/>
            <a:ext cx="308360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4572002" y="2920884"/>
            <a:ext cx="974819" cy="307777"/>
            <a:chOff x="1694389" y="3210530"/>
            <a:chExt cx="974819" cy="307777"/>
          </a:xfrm>
        </p:grpSpPr>
        <p:sp>
          <p:nvSpPr>
            <p:cNvPr id="14" name="矩形 13"/>
            <p:cNvSpPr/>
            <p:nvPr/>
          </p:nvSpPr>
          <p:spPr>
            <a:xfrm flipH="1">
              <a:off x="1694389" y="3363838"/>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TextBox 14"/>
            <p:cNvSpPr txBox="1"/>
            <p:nvPr/>
          </p:nvSpPr>
          <p:spPr>
            <a:xfrm>
              <a:off x="1766397" y="3210530"/>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调研时间</a:t>
              </a:r>
            </a:p>
          </p:txBody>
        </p:sp>
      </p:grpSp>
      <p:grpSp>
        <p:nvGrpSpPr>
          <p:cNvPr id="16" name="组合 15"/>
          <p:cNvGrpSpPr/>
          <p:nvPr/>
        </p:nvGrpSpPr>
        <p:grpSpPr>
          <a:xfrm>
            <a:off x="5973447" y="2920884"/>
            <a:ext cx="974819" cy="307777"/>
            <a:chOff x="1694389" y="3537387"/>
            <a:chExt cx="974819" cy="307777"/>
          </a:xfrm>
        </p:grpSpPr>
        <p:sp>
          <p:nvSpPr>
            <p:cNvPr id="17" name="矩形 16"/>
            <p:cNvSpPr/>
            <p:nvPr/>
          </p:nvSpPr>
          <p:spPr>
            <a:xfrm flipH="1">
              <a:off x="1694389" y="3690695"/>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TextBox 17"/>
            <p:cNvSpPr txBox="1"/>
            <p:nvPr/>
          </p:nvSpPr>
          <p:spPr>
            <a:xfrm>
              <a:off x="1766397" y="3537387"/>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调研对象</a:t>
              </a:r>
            </a:p>
          </p:txBody>
        </p:sp>
      </p:grpSp>
      <p:grpSp>
        <p:nvGrpSpPr>
          <p:cNvPr id="19" name="组合 18"/>
          <p:cNvGrpSpPr/>
          <p:nvPr/>
        </p:nvGrpSpPr>
        <p:grpSpPr>
          <a:xfrm>
            <a:off x="4572002" y="3280923"/>
            <a:ext cx="974819" cy="307777"/>
            <a:chOff x="1694389" y="3875941"/>
            <a:chExt cx="974819" cy="307777"/>
          </a:xfrm>
        </p:grpSpPr>
        <p:sp>
          <p:nvSpPr>
            <p:cNvPr id="20" name="矩形 19"/>
            <p:cNvSpPr/>
            <p:nvPr/>
          </p:nvSpPr>
          <p:spPr>
            <a:xfrm flipH="1">
              <a:off x="1694389" y="4029249"/>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TextBox 20"/>
            <p:cNvSpPr txBox="1"/>
            <p:nvPr/>
          </p:nvSpPr>
          <p:spPr>
            <a:xfrm>
              <a:off x="1766397" y="3875941"/>
              <a:ext cx="902811"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调研方式</a:t>
              </a:r>
            </a:p>
          </p:txBody>
        </p:sp>
      </p:grpSp>
      <p:sp>
        <p:nvSpPr>
          <p:cNvPr id="25" name="等腰三角形 24"/>
          <p:cNvSpPr/>
          <p:nvPr/>
        </p:nvSpPr>
        <p:spPr>
          <a:xfrm rot="18035669">
            <a:off x="2382961" y="1282355"/>
            <a:ext cx="360040" cy="310379"/>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等腰三角形 25"/>
          <p:cNvSpPr/>
          <p:nvPr/>
        </p:nvSpPr>
        <p:spPr>
          <a:xfrm rot="21283757">
            <a:off x="1968925" y="1497553"/>
            <a:ext cx="191945" cy="16547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等腰三角形 26"/>
          <p:cNvSpPr/>
          <p:nvPr/>
        </p:nvSpPr>
        <p:spPr>
          <a:xfrm rot="15968008">
            <a:off x="1663187" y="1888656"/>
            <a:ext cx="304349" cy="22735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19154891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3688"/>
          <p:cNvSpPr/>
          <p:nvPr/>
        </p:nvSpPr>
        <p:spPr>
          <a:xfrm>
            <a:off x="3827620" y="3043285"/>
            <a:ext cx="1104420" cy="2552801"/>
          </a:xfrm>
          <a:custGeom>
            <a:avLst/>
            <a:gdLst/>
            <a:ahLst/>
            <a:cxnLst>
              <a:cxn ang="0">
                <a:pos x="wd2" y="hd2"/>
              </a:cxn>
              <a:cxn ang="5400000">
                <a:pos x="wd2" y="hd2"/>
              </a:cxn>
              <a:cxn ang="10800000">
                <a:pos x="wd2" y="hd2"/>
              </a:cxn>
              <a:cxn ang="16200000">
                <a:pos x="wd2" y="hd2"/>
              </a:cxn>
            </a:cxnLst>
            <a:rect l="0" t="0" r="r" b="b"/>
            <a:pathLst>
              <a:path w="20749" h="21227" extrusionOk="0">
                <a:moveTo>
                  <a:pt x="17185" y="21227"/>
                </a:moveTo>
                <a:cubicBezTo>
                  <a:pt x="17185" y="21227"/>
                  <a:pt x="13893" y="13718"/>
                  <a:pt x="15887" y="9168"/>
                </a:cubicBezTo>
                <a:cubicBezTo>
                  <a:pt x="17882" y="4617"/>
                  <a:pt x="21038" y="3662"/>
                  <a:pt x="20727" y="2968"/>
                </a:cubicBezTo>
                <a:cubicBezTo>
                  <a:pt x="20416" y="2274"/>
                  <a:pt x="18820" y="2600"/>
                  <a:pt x="18310" y="3242"/>
                </a:cubicBezTo>
                <a:cubicBezTo>
                  <a:pt x="17799" y="3884"/>
                  <a:pt x="15711" y="5268"/>
                  <a:pt x="13791" y="5044"/>
                </a:cubicBezTo>
                <a:cubicBezTo>
                  <a:pt x="11872" y="4821"/>
                  <a:pt x="11356" y="492"/>
                  <a:pt x="9952" y="60"/>
                </a:cubicBezTo>
                <a:cubicBezTo>
                  <a:pt x="8548" y="-373"/>
                  <a:pt x="9036" y="1628"/>
                  <a:pt x="9581" y="3362"/>
                </a:cubicBezTo>
                <a:cubicBezTo>
                  <a:pt x="10125" y="5097"/>
                  <a:pt x="7438" y="4131"/>
                  <a:pt x="5761" y="2051"/>
                </a:cubicBezTo>
                <a:cubicBezTo>
                  <a:pt x="4084" y="-29"/>
                  <a:pt x="3104" y="580"/>
                  <a:pt x="2919" y="875"/>
                </a:cubicBezTo>
                <a:cubicBezTo>
                  <a:pt x="2733" y="1169"/>
                  <a:pt x="6604" y="4880"/>
                  <a:pt x="6318" y="5058"/>
                </a:cubicBezTo>
                <a:cubicBezTo>
                  <a:pt x="6032" y="5236"/>
                  <a:pt x="1183" y="2158"/>
                  <a:pt x="712" y="2247"/>
                </a:cubicBezTo>
                <a:cubicBezTo>
                  <a:pt x="241" y="2335"/>
                  <a:pt x="-562" y="2578"/>
                  <a:pt x="596" y="3547"/>
                </a:cubicBezTo>
                <a:cubicBezTo>
                  <a:pt x="1755" y="4516"/>
                  <a:pt x="5391" y="6146"/>
                  <a:pt x="5160" y="6418"/>
                </a:cubicBezTo>
                <a:cubicBezTo>
                  <a:pt x="4928" y="6690"/>
                  <a:pt x="1920" y="5207"/>
                  <a:pt x="823" y="5173"/>
                </a:cubicBezTo>
                <a:cubicBezTo>
                  <a:pt x="-274" y="5138"/>
                  <a:pt x="171" y="5987"/>
                  <a:pt x="2138" y="6761"/>
                </a:cubicBezTo>
                <a:cubicBezTo>
                  <a:pt x="4105" y="7535"/>
                  <a:pt x="8921" y="8380"/>
                  <a:pt x="9075" y="11304"/>
                </a:cubicBezTo>
                <a:cubicBezTo>
                  <a:pt x="9229" y="14229"/>
                  <a:pt x="8166" y="19548"/>
                  <a:pt x="8166" y="19548"/>
                </a:cubicBezTo>
              </a:path>
            </a:pathLst>
          </a:custGeom>
          <a:solidFill>
            <a:schemeClr val="bg1">
              <a:lumMod val="50000"/>
            </a:schemeClr>
          </a:solidFill>
          <a:ln w="12700" cap="flat">
            <a:noFill/>
            <a:miter lim="400000"/>
          </a:ln>
          <a:effectLst/>
        </p:spPr>
        <p:txBody>
          <a:bodyPr wrap="square" lIns="0" tIns="0" rIns="0" bIns="0" numCol="1" anchor="t">
            <a:noAutofit/>
          </a:bodyPr>
          <a:lstStyle/>
          <a:p>
            <a:pPr lvl="0"/>
            <a:endParaRPr>
              <a:solidFill>
                <a:schemeClr val="tx1">
                  <a:lumMod val="75000"/>
                  <a:lumOff val="25000"/>
                </a:schemeClr>
              </a:solidFill>
              <a:cs typeface="+mn-ea"/>
              <a:sym typeface="+mn-lt"/>
            </a:endParaRPr>
          </a:p>
        </p:txBody>
      </p:sp>
      <p:sp>
        <p:nvSpPr>
          <p:cNvPr id="7" name="Shape 13689"/>
          <p:cNvSpPr/>
          <p:nvPr/>
        </p:nvSpPr>
        <p:spPr>
          <a:xfrm>
            <a:off x="4382663" y="1120430"/>
            <a:ext cx="1028799" cy="2016167"/>
          </a:xfrm>
          <a:custGeom>
            <a:avLst/>
            <a:gdLst/>
            <a:ahLst/>
            <a:cxnLst>
              <a:cxn ang="0">
                <a:pos x="wd2" y="hd2"/>
              </a:cxn>
              <a:cxn ang="5400000">
                <a:pos x="wd2" y="hd2"/>
              </a:cxn>
              <a:cxn ang="10800000">
                <a:pos x="wd2" y="hd2"/>
              </a:cxn>
              <a:cxn ang="16200000">
                <a:pos x="wd2" y="hd2"/>
              </a:cxn>
            </a:cxnLst>
            <a:rect l="0" t="0" r="r" b="b"/>
            <a:pathLst>
              <a:path w="10417" h="21600" extrusionOk="0">
                <a:moveTo>
                  <a:pt x="1943" y="21482"/>
                </a:moveTo>
                <a:cubicBezTo>
                  <a:pt x="1943" y="21482"/>
                  <a:pt x="-4699" y="11144"/>
                  <a:pt x="6578" y="0"/>
                </a:cubicBezTo>
                <a:cubicBezTo>
                  <a:pt x="6578" y="0"/>
                  <a:pt x="16901" y="12862"/>
                  <a:pt x="3691" y="21600"/>
                </a:cubicBezTo>
                <a:cubicBezTo>
                  <a:pt x="3691" y="21600"/>
                  <a:pt x="4004" y="13307"/>
                  <a:pt x="5486" y="9928"/>
                </a:cubicBezTo>
                <a:cubicBezTo>
                  <a:pt x="5486" y="9928"/>
                  <a:pt x="1515" y="17278"/>
                  <a:pt x="1943" y="21482"/>
                </a:cubicBezTo>
                <a:close/>
              </a:path>
            </a:pathLst>
          </a:custGeom>
          <a:solidFill>
            <a:schemeClr val="accent3"/>
          </a:solidFill>
          <a:ln w="12700" cap="flat">
            <a:noFill/>
            <a:miter lim="400000"/>
          </a:ln>
          <a:effectLst/>
        </p:spPr>
        <p:txBody>
          <a:bodyPr wrap="square" lIns="0" tIns="0" rIns="0" bIns="0" numCol="1" anchor="t">
            <a:noAutofit/>
          </a:bodyPr>
          <a:lstStyle/>
          <a:p>
            <a:pPr lvl="0"/>
            <a:endParaRPr>
              <a:solidFill>
                <a:schemeClr val="tx1">
                  <a:lumMod val="75000"/>
                  <a:lumOff val="25000"/>
                </a:schemeClr>
              </a:solidFill>
              <a:cs typeface="+mn-ea"/>
              <a:sym typeface="+mn-lt"/>
            </a:endParaRPr>
          </a:p>
        </p:txBody>
      </p:sp>
      <p:sp>
        <p:nvSpPr>
          <p:cNvPr id="8" name="Shape 13690"/>
          <p:cNvSpPr/>
          <p:nvPr/>
        </p:nvSpPr>
        <p:spPr>
          <a:xfrm>
            <a:off x="5018898" y="2703975"/>
            <a:ext cx="1578753" cy="863869"/>
          </a:xfrm>
          <a:custGeom>
            <a:avLst/>
            <a:gdLst/>
            <a:ahLst/>
            <a:cxnLst>
              <a:cxn ang="0">
                <a:pos x="wd2" y="hd2"/>
              </a:cxn>
              <a:cxn ang="5400000">
                <a:pos x="wd2" y="hd2"/>
              </a:cxn>
              <a:cxn ang="10800000">
                <a:pos x="wd2" y="hd2"/>
              </a:cxn>
              <a:cxn ang="16200000">
                <a:pos x="wd2" y="hd2"/>
              </a:cxn>
            </a:cxnLst>
            <a:rect l="0" t="0" r="r" b="b"/>
            <a:pathLst>
              <a:path w="21600" h="12056" extrusionOk="0">
                <a:moveTo>
                  <a:pt x="0" y="8145"/>
                </a:moveTo>
                <a:cubicBezTo>
                  <a:pt x="0" y="8145"/>
                  <a:pt x="5511" y="-3705"/>
                  <a:pt x="21600" y="1181"/>
                </a:cubicBezTo>
                <a:cubicBezTo>
                  <a:pt x="21600" y="1181"/>
                  <a:pt x="15876" y="17895"/>
                  <a:pt x="857" y="9880"/>
                </a:cubicBezTo>
                <a:cubicBezTo>
                  <a:pt x="857" y="9880"/>
                  <a:pt x="8385" y="5781"/>
                  <a:pt x="12196" y="5406"/>
                </a:cubicBezTo>
                <a:cubicBezTo>
                  <a:pt x="12196" y="5406"/>
                  <a:pt x="3489" y="5505"/>
                  <a:pt x="0" y="8145"/>
                </a:cubicBezTo>
                <a:close/>
              </a:path>
            </a:pathLst>
          </a:custGeom>
          <a:solidFill>
            <a:srgbClr val="E4BE33"/>
          </a:solidFill>
          <a:ln w="12700" cap="flat">
            <a:noFill/>
            <a:miter lim="400000"/>
          </a:ln>
          <a:effectLst/>
        </p:spPr>
        <p:txBody>
          <a:bodyPr wrap="square" lIns="0" tIns="0" rIns="0" bIns="0" numCol="1" anchor="t">
            <a:noAutofit/>
          </a:bodyPr>
          <a:lstStyle/>
          <a:p>
            <a:pPr lvl="0"/>
            <a:endParaRPr>
              <a:solidFill>
                <a:schemeClr val="tx1">
                  <a:lumMod val="75000"/>
                  <a:lumOff val="25000"/>
                </a:schemeClr>
              </a:solidFill>
              <a:cs typeface="+mn-ea"/>
              <a:sym typeface="+mn-lt"/>
            </a:endParaRPr>
          </a:p>
        </p:txBody>
      </p:sp>
      <p:sp>
        <p:nvSpPr>
          <p:cNvPr id="9" name="Shape 13691"/>
          <p:cNvSpPr/>
          <p:nvPr/>
        </p:nvSpPr>
        <p:spPr>
          <a:xfrm>
            <a:off x="2206983" y="2605782"/>
            <a:ext cx="1640516" cy="830841"/>
          </a:xfrm>
          <a:custGeom>
            <a:avLst/>
            <a:gdLst/>
            <a:ahLst/>
            <a:cxnLst>
              <a:cxn ang="0">
                <a:pos x="wd2" y="hd2"/>
              </a:cxn>
              <a:cxn ang="5400000">
                <a:pos x="wd2" y="hd2"/>
              </a:cxn>
              <a:cxn ang="10800000">
                <a:pos x="wd2" y="hd2"/>
              </a:cxn>
              <a:cxn ang="16200000">
                <a:pos x="wd2" y="hd2"/>
              </a:cxn>
            </a:cxnLst>
            <a:rect l="0" t="0" r="r" b="b"/>
            <a:pathLst>
              <a:path w="21600" h="10357" extrusionOk="0">
                <a:moveTo>
                  <a:pt x="21511" y="8303"/>
                </a:moveTo>
                <a:cubicBezTo>
                  <a:pt x="21511" y="8303"/>
                  <a:pt x="11306" y="15090"/>
                  <a:pt x="0" y="3992"/>
                </a:cubicBezTo>
                <a:cubicBezTo>
                  <a:pt x="0" y="3992"/>
                  <a:pt x="12663" y="-6510"/>
                  <a:pt x="21600" y="6555"/>
                </a:cubicBezTo>
                <a:cubicBezTo>
                  <a:pt x="21600" y="6555"/>
                  <a:pt x="13320" y="6366"/>
                  <a:pt x="9924" y="4935"/>
                </a:cubicBezTo>
                <a:cubicBezTo>
                  <a:pt x="9924" y="4935"/>
                  <a:pt x="17324" y="8793"/>
                  <a:pt x="21511" y="8303"/>
                </a:cubicBezTo>
                <a:close/>
              </a:path>
            </a:pathLst>
          </a:custGeom>
          <a:solidFill>
            <a:schemeClr val="accent1"/>
          </a:solidFill>
          <a:ln w="12700" cap="flat">
            <a:noFill/>
            <a:miter lim="400000"/>
          </a:ln>
          <a:effectLst/>
        </p:spPr>
        <p:txBody>
          <a:bodyPr wrap="square" lIns="0" tIns="0" rIns="0" bIns="0" numCol="1" anchor="t">
            <a:noAutofit/>
          </a:bodyPr>
          <a:lstStyle/>
          <a:p>
            <a:pPr lvl="0"/>
            <a:endParaRPr>
              <a:solidFill>
                <a:schemeClr val="tx1">
                  <a:lumMod val="75000"/>
                  <a:lumOff val="25000"/>
                </a:schemeClr>
              </a:solidFill>
              <a:cs typeface="+mn-ea"/>
              <a:sym typeface="+mn-lt"/>
            </a:endParaRPr>
          </a:p>
        </p:txBody>
      </p:sp>
      <p:sp>
        <p:nvSpPr>
          <p:cNvPr id="10" name="Shape 13692"/>
          <p:cNvSpPr/>
          <p:nvPr/>
        </p:nvSpPr>
        <p:spPr>
          <a:xfrm>
            <a:off x="3184614" y="1343530"/>
            <a:ext cx="1040676" cy="1707354"/>
          </a:xfrm>
          <a:custGeom>
            <a:avLst/>
            <a:gdLst/>
            <a:ahLst/>
            <a:cxnLst>
              <a:cxn ang="0">
                <a:pos x="wd2" y="hd2"/>
              </a:cxn>
              <a:cxn ang="5400000">
                <a:pos x="wd2" y="hd2"/>
              </a:cxn>
              <a:cxn ang="10800000">
                <a:pos x="wd2" y="hd2"/>
              </a:cxn>
              <a:cxn ang="16200000">
                <a:pos x="wd2" y="hd2"/>
              </a:cxn>
            </a:cxnLst>
            <a:rect l="0" t="0" r="r" b="b"/>
            <a:pathLst>
              <a:path w="13730" h="21600" extrusionOk="0">
                <a:moveTo>
                  <a:pt x="10561" y="21600"/>
                </a:moveTo>
                <a:cubicBezTo>
                  <a:pt x="10561" y="21600"/>
                  <a:pt x="-2683" y="17268"/>
                  <a:pt x="491" y="0"/>
                </a:cubicBezTo>
                <a:cubicBezTo>
                  <a:pt x="491" y="0"/>
                  <a:pt x="18917" y="3983"/>
                  <a:pt x="12293" y="20507"/>
                </a:cubicBezTo>
                <a:cubicBezTo>
                  <a:pt x="12293" y="20507"/>
                  <a:pt x="7012" y="13175"/>
                  <a:pt x="6139" y="9264"/>
                </a:cubicBezTo>
                <a:cubicBezTo>
                  <a:pt x="6139" y="9265"/>
                  <a:pt x="7330" y="18288"/>
                  <a:pt x="10561" y="21600"/>
                </a:cubicBezTo>
                <a:close/>
              </a:path>
            </a:pathLst>
          </a:custGeom>
          <a:solidFill>
            <a:srgbClr val="E6325C"/>
          </a:solidFill>
          <a:ln w="12700" cap="flat">
            <a:noFill/>
            <a:miter lim="400000"/>
          </a:ln>
          <a:effectLst/>
        </p:spPr>
        <p:txBody>
          <a:bodyPr wrap="square" lIns="0" tIns="0" rIns="0" bIns="0" numCol="1" anchor="t">
            <a:noAutofit/>
          </a:bodyPr>
          <a:lstStyle/>
          <a:p>
            <a:pPr lvl="0"/>
            <a:endParaRPr dirty="0">
              <a:solidFill>
                <a:srgbClr val="E6325C"/>
              </a:solidFill>
              <a:cs typeface="+mn-ea"/>
              <a:sym typeface="+mn-lt"/>
            </a:endParaRPr>
          </a:p>
        </p:txBody>
      </p:sp>
      <p:grpSp>
        <p:nvGrpSpPr>
          <p:cNvPr id="2" name="组合 4"/>
          <p:cNvGrpSpPr/>
          <p:nvPr/>
        </p:nvGrpSpPr>
        <p:grpSpPr>
          <a:xfrm>
            <a:off x="291545" y="3308349"/>
            <a:ext cx="2566020" cy="1061788"/>
            <a:chOff x="291545" y="3308349"/>
            <a:chExt cx="2566020" cy="1061788"/>
          </a:xfrm>
        </p:grpSpPr>
        <p:sp>
          <p:nvSpPr>
            <p:cNvPr id="21" name="Shape 13703"/>
            <p:cNvSpPr/>
            <p:nvPr/>
          </p:nvSpPr>
          <p:spPr>
            <a:xfrm>
              <a:off x="291545" y="3723878"/>
              <a:ext cx="2566020" cy="369330"/>
            </a:xfrm>
            <a:prstGeom prst="rect">
              <a:avLst/>
            </a:prstGeom>
            <a:noFill/>
            <a:ln w="12700" cap="flat">
              <a:noFill/>
              <a:miter lim="400000"/>
            </a:ln>
            <a:effectLst/>
          </p:spPr>
          <p:txBody>
            <a:bodyPr wrap="square" lIns="45719" tIns="45719" rIns="45719" bIns="45719" numCol="1" anchor="t">
              <a:spAutoFit/>
            </a:bodyPr>
            <a:lstStyle>
              <a:lvl1pPr algn="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zh-CN" b="1" dirty="0">
                  <a:solidFill>
                    <a:srgbClr val="000000"/>
                  </a:solidFill>
                  <a:uFillTx/>
                  <a:latin typeface="+mn-ea"/>
                </a:rPr>
                <a:t>问卷调研</a:t>
              </a:r>
              <a:endParaRPr sz="1200" dirty="0">
                <a:solidFill>
                  <a:schemeClr val="tx1">
                    <a:lumMod val="75000"/>
                    <a:lumOff val="25000"/>
                  </a:schemeClr>
                </a:solidFill>
                <a:uFill>
                  <a:solidFill>
                    <a:srgbClr val="3A5063"/>
                  </a:solidFill>
                </a:uFill>
                <a:latin typeface="+mn-lt"/>
                <a:ea typeface="+mn-ea"/>
                <a:cs typeface="+mn-ea"/>
                <a:sym typeface="+mn-lt"/>
              </a:endParaRPr>
            </a:p>
          </p:txBody>
        </p:sp>
        <p:sp>
          <p:nvSpPr>
            <p:cNvPr id="22" name="Shape 13704"/>
            <p:cNvSpPr/>
            <p:nvPr/>
          </p:nvSpPr>
          <p:spPr>
            <a:xfrm>
              <a:off x="291545" y="4037547"/>
              <a:ext cx="2566020" cy="332590"/>
            </a:xfrm>
            <a:prstGeom prst="rect">
              <a:avLst/>
            </a:prstGeom>
            <a:noFill/>
            <a:ln w="12700" cap="flat">
              <a:noFill/>
              <a:miter lim="400000"/>
            </a:ln>
            <a:effectLst/>
          </p:spPr>
          <p:txBody>
            <a:bodyPr wrap="square" lIns="45719" tIns="45719" rIns="45719" bIns="45719" numCol="1" anchor="t">
              <a:spAutoFit/>
            </a:bodyPr>
            <a:lstStyle>
              <a:lvl1pPr algn="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400" b="1" dirty="0">
                  <a:solidFill>
                    <a:schemeClr val="tx1">
                      <a:lumMod val="85000"/>
                      <a:lumOff val="15000"/>
                    </a:schemeClr>
                  </a:solidFill>
                  <a:uFillTx/>
                  <a:latin typeface="+mn-ea"/>
                  <a:ea typeface="+mn-ea"/>
                </a:rPr>
                <a:t>电子电气工程学院学生</a:t>
              </a:r>
              <a:endParaRPr sz="1400" dirty="0">
                <a:solidFill>
                  <a:schemeClr val="tx1">
                    <a:lumMod val="85000"/>
                    <a:lumOff val="15000"/>
                  </a:schemeClr>
                </a:solidFill>
                <a:uFill>
                  <a:solidFill>
                    <a:srgbClr val="808080"/>
                  </a:solidFill>
                </a:uFill>
                <a:latin typeface="+mn-ea"/>
                <a:ea typeface="+mn-ea"/>
                <a:cs typeface="+mn-ea"/>
                <a:sym typeface="+mn-lt"/>
              </a:endParaRPr>
            </a:p>
          </p:txBody>
        </p:sp>
        <p:sp>
          <p:nvSpPr>
            <p:cNvPr id="23" name="Shape 13706"/>
            <p:cNvSpPr/>
            <p:nvPr/>
          </p:nvSpPr>
          <p:spPr>
            <a:xfrm flipV="1">
              <a:off x="2267020" y="3308349"/>
              <a:ext cx="438080" cy="475339"/>
            </a:xfrm>
            <a:prstGeom prst="line">
              <a:avLst/>
            </a:prstGeom>
            <a:ln w="6350">
              <a:solidFill>
                <a:schemeClr val="bg1">
                  <a:lumMod val="50000"/>
                </a:schemeClr>
              </a:solidFill>
              <a:prstDash val="dash"/>
              <a:round/>
              <a:headEnd type="oval"/>
            </a:ln>
          </p:spPr>
          <p:txBody>
            <a:bodyPr lIns="0" tIns="0" rIns="0" bIns="0"/>
            <a:lstStyle/>
            <a:p>
              <a:pPr lvl="0">
                <a:defRPr sz="1200">
                  <a:uFillTx/>
                  <a:latin typeface="+mj-lt"/>
                  <a:ea typeface="+mj-ea"/>
                  <a:cs typeface="+mj-cs"/>
                  <a:sym typeface="Helvetica"/>
                </a:defRPr>
              </a:pPr>
              <a:endParaRPr>
                <a:solidFill>
                  <a:schemeClr val="tx1">
                    <a:lumMod val="75000"/>
                    <a:lumOff val="25000"/>
                  </a:schemeClr>
                </a:solidFill>
                <a:cs typeface="+mn-ea"/>
                <a:sym typeface="+mn-lt"/>
              </a:endParaRPr>
            </a:p>
          </p:txBody>
        </p:sp>
      </p:grpSp>
      <p:grpSp>
        <p:nvGrpSpPr>
          <p:cNvPr id="3" name="组合 3"/>
          <p:cNvGrpSpPr/>
          <p:nvPr/>
        </p:nvGrpSpPr>
        <p:grpSpPr>
          <a:xfrm>
            <a:off x="5771529" y="3308349"/>
            <a:ext cx="2566021" cy="1423641"/>
            <a:chOff x="5771529" y="3308349"/>
            <a:chExt cx="2566021" cy="1423641"/>
          </a:xfrm>
        </p:grpSpPr>
        <p:sp>
          <p:nvSpPr>
            <p:cNvPr id="13" name="Shape 13697"/>
            <p:cNvSpPr/>
            <p:nvPr/>
          </p:nvSpPr>
          <p:spPr>
            <a:xfrm>
              <a:off x="5771529" y="3821598"/>
              <a:ext cx="2566021" cy="369330"/>
            </a:xfrm>
            <a:prstGeom prst="rect">
              <a:avLst/>
            </a:prstGeom>
            <a:noFill/>
            <a:ln w="12700" cap="flat">
              <a:noFill/>
              <a:miter lim="400000"/>
            </a:ln>
            <a:effectLst/>
          </p:spPr>
          <p:txBody>
            <a:bodyPr wrap="square" lIns="45719" tIns="45719" rIns="45719" bIns="45719" numCol="1" anchor="t">
              <a:spAutoFit/>
            </a:bodyPr>
            <a:lstStyle>
              <a:lvl1pP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zh-CN" b="1" dirty="0">
                  <a:solidFill>
                    <a:srgbClr val="000000"/>
                  </a:solidFill>
                  <a:uFillTx/>
                  <a:latin typeface="+mn-ea"/>
                </a:rPr>
                <a:t>访谈</a:t>
              </a:r>
              <a:r>
                <a:rPr lang="zh-CN" altLang="en-US" b="1" dirty="0">
                  <a:solidFill>
                    <a:srgbClr val="000000"/>
                  </a:solidFill>
                  <a:uFillTx/>
                  <a:latin typeface="+mn-ea"/>
                </a:rPr>
                <a:t>调研</a:t>
              </a:r>
              <a:endParaRPr sz="1200" dirty="0">
                <a:solidFill>
                  <a:schemeClr val="tx1">
                    <a:lumMod val="75000"/>
                    <a:lumOff val="25000"/>
                  </a:schemeClr>
                </a:solidFill>
                <a:uFill>
                  <a:solidFill>
                    <a:srgbClr val="3A5063"/>
                  </a:solidFill>
                </a:uFill>
                <a:latin typeface="+mn-lt"/>
                <a:ea typeface="+mn-ea"/>
                <a:cs typeface="+mn-ea"/>
                <a:sym typeface="+mn-lt"/>
              </a:endParaRPr>
            </a:p>
          </p:txBody>
        </p:sp>
        <p:sp>
          <p:nvSpPr>
            <p:cNvPr id="14" name="Shape 13698"/>
            <p:cNvSpPr/>
            <p:nvPr/>
          </p:nvSpPr>
          <p:spPr>
            <a:xfrm>
              <a:off x="5771529" y="4143305"/>
              <a:ext cx="2566021" cy="588685"/>
            </a:xfrm>
            <a:prstGeom prst="rect">
              <a:avLst/>
            </a:prstGeom>
            <a:noFill/>
            <a:ln w="12700" cap="flat">
              <a:noFill/>
              <a:miter lim="400000"/>
            </a:ln>
            <a:effectLst/>
          </p:spPr>
          <p:txBody>
            <a:bodyPr wrap="square" lIns="45719" tIns="45719" rIns="45719" bIns="45719"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400" b="1" dirty="0">
                  <a:solidFill>
                    <a:schemeClr val="tx1">
                      <a:lumMod val="85000"/>
                      <a:lumOff val="15000"/>
                    </a:schemeClr>
                  </a:solidFill>
                  <a:latin typeface="+mn-lt"/>
                  <a:ea typeface="+mn-ea"/>
                  <a:cs typeface="+mn-ea"/>
                  <a:sym typeface="+mn-lt"/>
                </a:rPr>
                <a:t>东华大学环境工程学院副院长、校友代表</a:t>
              </a:r>
              <a:endParaRPr sz="1400" b="1" dirty="0">
                <a:solidFill>
                  <a:schemeClr val="tx1">
                    <a:lumMod val="85000"/>
                    <a:lumOff val="15000"/>
                  </a:schemeClr>
                </a:solidFill>
                <a:uFill>
                  <a:solidFill>
                    <a:srgbClr val="808080"/>
                  </a:solidFill>
                </a:uFill>
                <a:latin typeface="+mn-lt"/>
                <a:ea typeface="+mn-ea"/>
                <a:cs typeface="+mn-ea"/>
                <a:sym typeface="+mn-lt"/>
              </a:endParaRPr>
            </a:p>
          </p:txBody>
        </p:sp>
        <p:sp>
          <p:nvSpPr>
            <p:cNvPr id="24" name="Shape 13707"/>
            <p:cNvSpPr/>
            <p:nvPr/>
          </p:nvSpPr>
          <p:spPr>
            <a:xfrm flipH="1" flipV="1">
              <a:off x="5842962" y="3308349"/>
              <a:ext cx="438081" cy="475339"/>
            </a:xfrm>
            <a:prstGeom prst="line">
              <a:avLst/>
            </a:prstGeom>
            <a:ln w="6350">
              <a:solidFill>
                <a:schemeClr val="bg1">
                  <a:lumMod val="50000"/>
                </a:schemeClr>
              </a:solidFill>
              <a:prstDash val="dash"/>
              <a:round/>
              <a:headEnd type="oval"/>
            </a:ln>
          </p:spPr>
          <p:txBody>
            <a:bodyPr lIns="0" tIns="0" rIns="0" bIns="0"/>
            <a:lstStyle/>
            <a:p>
              <a:pPr lvl="0">
                <a:defRPr sz="1200">
                  <a:uFillTx/>
                  <a:latin typeface="+mj-lt"/>
                  <a:ea typeface="+mj-ea"/>
                  <a:cs typeface="+mj-cs"/>
                  <a:sym typeface="Helvetica"/>
                </a:defRPr>
              </a:pPr>
              <a:endParaRPr>
                <a:solidFill>
                  <a:schemeClr val="tx1">
                    <a:lumMod val="75000"/>
                    <a:lumOff val="25000"/>
                  </a:schemeClr>
                </a:solidFill>
                <a:cs typeface="+mn-ea"/>
                <a:sym typeface="+mn-lt"/>
              </a:endParaRPr>
            </a:p>
          </p:txBody>
        </p:sp>
      </p:grpSp>
      <p:grpSp>
        <p:nvGrpSpPr>
          <p:cNvPr id="4" name="组合 1"/>
          <p:cNvGrpSpPr/>
          <p:nvPr/>
        </p:nvGrpSpPr>
        <p:grpSpPr>
          <a:xfrm>
            <a:off x="129779" y="1247102"/>
            <a:ext cx="3146821" cy="634333"/>
            <a:chOff x="129779" y="1247102"/>
            <a:chExt cx="3146821" cy="634333"/>
          </a:xfrm>
        </p:grpSpPr>
        <p:sp>
          <p:nvSpPr>
            <p:cNvPr id="15" name="Shape 13700"/>
            <p:cNvSpPr/>
            <p:nvPr/>
          </p:nvSpPr>
          <p:spPr>
            <a:xfrm>
              <a:off x="129779" y="1247102"/>
              <a:ext cx="2566020" cy="369330"/>
            </a:xfrm>
            <a:prstGeom prst="rect">
              <a:avLst/>
            </a:prstGeom>
            <a:noFill/>
            <a:ln w="12700" cap="flat">
              <a:noFill/>
              <a:miter lim="400000"/>
            </a:ln>
            <a:effectLst/>
          </p:spPr>
          <p:txBody>
            <a:bodyPr wrap="square" lIns="45719" tIns="45719" rIns="45719" bIns="45719" numCol="1" anchor="t">
              <a:spAutoFit/>
            </a:bodyPr>
            <a:lstStyle>
              <a:lvl1pPr algn="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zh-CN" b="1" dirty="0">
                  <a:solidFill>
                    <a:srgbClr val="000000"/>
                  </a:solidFill>
                  <a:uFillTx/>
                  <a:latin typeface="+mn-ea"/>
                </a:rPr>
                <a:t>座谈调研</a:t>
              </a:r>
              <a:endParaRPr sz="1200" dirty="0">
                <a:solidFill>
                  <a:schemeClr val="tx1">
                    <a:lumMod val="75000"/>
                    <a:lumOff val="25000"/>
                  </a:schemeClr>
                </a:solidFill>
                <a:uFill>
                  <a:solidFill>
                    <a:srgbClr val="3A5063"/>
                  </a:solidFill>
                </a:uFill>
                <a:latin typeface="+mn-lt"/>
                <a:ea typeface="+mn-ea"/>
                <a:cs typeface="+mn-ea"/>
                <a:sym typeface="+mn-lt"/>
              </a:endParaRPr>
            </a:p>
          </p:txBody>
        </p:sp>
        <p:sp>
          <p:nvSpPr>
            <p:cNvPr id="16" name="Shape 13701"/>
            <p:cNvSpPr/>
            <p:nvPr/>
          </p:nvSpPr>
          <p:spPr>
            <a:xfrm>
              <a:off x="129779" y="1551282"/>
              <a:ext cx="2566020" cy="330153"/>
            </a:xfrm>
            <a:prstGeom prst="rect">
              <a:avLst/>
            </a:prstGeom>
            <a:noFill/>
            <a:ln w="12700" cap="flat">
              <a:noFill/>
              <a:miter lim="400000"/>
            </a:ln>
            <a:effectLst/>
          </p:spPr>
          <p:txBody>
            <a:bodyPr wrap="square" lIns="45719" tIns="45719" rIns="45719" bIns="45719" numCol="1" anchor="t">
              <a:spAutoFit/>
            </a:bodyPr>
            <a:lstStyle>
              <a:lvl1pPr algn="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400" b="1" dirty="0">
                  <a:solidFill>
                    <a:schemeClr val="tx1">
                      <a:lumMod val="85000"/>
                      <a:lumOff val="15000"/>
                    </a:schemeClr>
                  </a:solidFill>
                  <a:latin typeface="+mn-lt"/>
                  <a:ea typeface="+mn-ea"/>
                  <a:cs typeface="+mn-ea"/>
                  <a:sym typeface="+mn-lt"/>
                </a:rPr>
                <a:t>辅导员、教师、学生代表</a:t>
              </a:r>
              <a:endParaRPr sz="1400" b="1" dirty="0">
                <a:solidFill>
                  <a:schemeClr val="tx1">
                    <a:lumMod val="85000"/>
                    <a:lumOff val="15000"/>
                  </a:schemeClr>
                </a:solidFill>
                <a:uFill>
                  <a:solidFill>
                    <a:srgbClr val="808080"/>
                  </a:solidFill>
                </a:uFill>
                <a:latin typeface="+mn-lt"/>
                <a:ea typeface="+mn-ea"/>
                <a:cs typeface="+mn-ea"/>
                <a:sym typeface="+mn-lt"/>
              </a:endParaRPr>
            </a:p>
          </p:txBody>
        </p:sp>
        <p:sp>
          <p:nvSpPr>
            <p:cNvPr id="25" name="Shape 13708"/>
            <p:cNvSpPr/>
            <p:nvPr/>
          </p:nvSpPr>
          <p:spPr>
            <a:xfrm>
              <a:off x="2267016" y="1581237"/>
              <a:ext cx="1009584" cy="1"/>
            </a:xfrm>
            <a:prstGeom prst="line">
              <a:avLst/>
            </a:prstGeom>
            <a:ln w="6350">
              <a:solidFill>
                <a:schemeClr val="bg1">
                  <a:lumMod val="50000"/>
                </a:schemeClr>
              </a:solidFill>
              <a:prstDash val="dash"/>
              <a:round/>
              <a:headEnd type="oval"/>
            </a:ln>
          </p:spPr>
          <p:txBody>
            <a:bodyPr lIns="0" tIns="0" rIns="0" bIns="0"/>
            <a:lstStyle/>
            <a:p>
              <a:pPr lvl="0">
                <a:defRPr sz="1200">
                  <a:uFillTx/>
                  <a:latin typeface="+mj-lt"/>
                  <a:ea typeface="+mj-ea"/>
                  <a:cs typeface="+mj-cs"/>
                  <a:sym typeface="Helvetica"/>
                </a:defRPr>
              </a:pPr>
              <a:endParaRPr>
                <a:solidFill>
                  <a:schemeClr val="tx1">
                    <a:lumMod val="75000"/>
                    <a:lumOff val="25000"/>
                  </a:schemeClr>
                </a:solidFill>
                <a:cs typeface="+mn-ea"/>
                <a:sym typeface="+mn-lt"/>
              </a:endParaRPr>
            </a:p>
          </p:txBody>
        </p:sp>
      </p:grpSp>
      <p:grpSp>
        <p:nvGrpSpPr>
          <p:cNvPr id="5" name="组合 2"/>
          <p:cNvGrpSpPr/>
          <p:nvPr/>
        </p:nvGrpSpPr>
        <p:grpSpPr>
          <a:xfrm>
            <a:off x="5305840" y="1155743"/>
            <a:ext cx="3142287" cy="702481"/>
            <a:chOff x="5195263" y="1581237"/>
            <a:chExt cx="3142287" cy="702481"/>
          </a:xfrm>
        </p:grpSpPr>
        <p:sp>
          <p:nvSpPr>
            <p:cNvPr id="11" name="Shape 13694"/>
            <p:cNvSpPr/>
            <p:nvPr/>
          </p:nvSpPr>
          <p:spPr>
            <a:xfrm>
              <a:off x="5771529" y="1649385"/>
              <a:ext cx="2566021" cy="369330"/>
            </a:xfrm>
            <a:prstGeom prst="rect">
              <a:avLst/>
            </a:prstGeom>
            <a:noFill/>
            <a:ln w="12700" cap="flat">
              <a:noFill/>
              <a:miter lim="400000"/>
            </a:ln>
            <a:effectLst/>
          </p:spPr>
          <p:txBody>
            <a:bodyPr wrap="square" lIns="45719" tIns="45719" rIns="45719" bIns="45719" numCol="1" anchor="t">
              <a:spAutoFit/>
            </a:bodyPr>
            <a:lstStyle>
              <a:lvl1pP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zh-CN" b="1" dirty="0">
                  <a:solidFill>
                    <a:srgbClr val="000000"/>
                  </a:solidFill>
                  <a:uFillTx/>
                  <a:latin typeface="+mn-ea"/>
                </a:rPr>
                <a:t>走访</a:t>
              </a:r>
              <a:r>
                <a:rPr lang="zh-CN" altLang="en-US" b="1" dirty="0">
                  <a:solidFill>
                    <a:srgbClr val="000000"/>
                  </a:solidFill>
                  <a:uFillTx/>
                  <a:latin typeface="+mn-ea"/>
                </a:rPr>
                <a:t>企业</a:t>
              </a:r>
              <a:endParaRPr sz="1200" dirty="0">
                <a:solidFill>
                  <a:schemeClr val="tx1">
                    <a:lumMod val="75000"/>
                    <a:lumOff val="25000"/>
                  </a:schemeClr>
                </a:solidFill>
                <a:uFill>
                  <a:solidFill>
                    <a:srgbClr val="3A5063"/>
                  </a:solidFill>
                </a:uFill>
                <a:latin typeface="+mn-lt"/>
                <a:ea typeface="+mn-ea"/>
                <a:cs typeface="+mn-ea"/>
                <a:sym typeface="+mn-lt"/>
              </a:endParaRPr>
            </a:p>
          </p:txBody>
        </p:sp>
        <p:sp>
          <p:nvSpPr>
            <p:cNvPr id="12" name="Shape 13695"/>
            <p:cNvSpPr/>
            <p:nvPr/>
          </p:nvSpPr>
          <p:spPr>
            <a:xfrm>
              <a:off x="5771529" y="1953565"/>
              <a:ext cx="2566021" cy="330153"/>
            </a:xfrm>
            <a:prstGeom prst="rect">
              <a:avLst/>
            </a:prstGeom>
            <a:noFill/>
            <a:ln w="12700" cap="flat">
              <a:noFill/>
              <a:miter lim="400000"/>
            </a:ln>
            <a:effectLst/>
          </p:spPr>
          <p:txBody>
            <a:bodyPr wrap="square" lIns="45719" tIns="45719" rIns="45719" bIns="45719"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400" b="1" dirty="0">
                  <a:solidFill>
                    <a:schemeClr val="tx1">
                      <a:lumMod val="85000"/>
                      <a:lumOff val="15000"/>
                    </a:schemeClr>
                  </a:solidFill>
                  <a:latin typeface="+mn-lt"/>
                  <a:ea typeface="+mn-ea"/>
                  <a:cs typeface="+mn-ea"/>
                  <a:sym typeface="+mn-lt"/>
                </a:rPr>
                <a:t>华虹华力微电子上海有限公司</a:t>
              </a:r>
              <a:endParaRPr sz="1400" b="1" dirty="0">
                <a:solidFill>
                  <a:schemeClr val="tx1">
                    <a:lumMod val="85000"/>
                    <a:lumOff val="15000"/>
                  </a:schemeClr>
                </a:solidFill>
                <a:uFill>
                  <a:solidFill>
                    <a:srgbClr val="808080"/>
                  </a:solidFill>
                </a:uFill>
                <a:latin typeface="+mn-lt"/>
                <a:ea typeface="+mn-ea"/>
                <a:cs typeface="+mn-ea"/>
                <a:sym typeface="+mn-lt"/>
              </a:endParaRPr>
            </a:p>
          </p:txBody>
        </p:sp>
        <p:sp>
          <p:nvSpPr>
            <p:cNvPr id="26" name="Shape 13709"/>
            <p:cNvSpPr/>
            <p:nvPr/>
          </p:nvSpPr>
          <p:spPr>
            <a:xfrm flipH="1" flipV="1">
              <a:off x="5195263" y="1581237"/>
              <a:ext cx="1085789" cy="1"/>
            </a:xfrm>
            <a:prstGeom prst="line">
              <a:avLst/>
            </a:prstGeom>
            <a:ln w="6350">
              <a:solidFill>
                <a:schemeClr val="bg1">
                  <a:lumMod val="50000"/>
                </a:schemeClr>
              </a:solidFill>
              <a:prstDash val="dash"/>
              <a:round/>
              <a:headEnd type="oval"/>
            </a:ln>
          </p:spPr>
          <p:txBody>
            <a:bodyPr lIns="0" tIns="0" rIns="0" bIns="0"/>
            <a:lstStyle/>
            <a:p>
              <a:pPr lvl="0">
                <a:defRPr sz="1200">
                  <a:uFillTx/>
                  <a:latin typeface="+mj-lt"/>
                  <a:ea typeface="+mj-ea"/>
                  <a:cs typeface="+mj-cs"/>
                  <a:sym typeface="Helvetica"/>
                </a:defRPr>
              </a:pPr>
              <a:endParaRPr>
                <a:solidFill>
                  <a:schemeClr val="tx1">
                    <a:lumMod val="75000"/>
                    <a:lumOff val="25000"/>
                  </a:schemeClr>
                </a:solidFill>
                <a:cs typeface="+mn-ea"/>
                <a:sym typeface="+mn-lt"/>
              </a:endParaRPr>
            </a:p>
          </p:txBody>
        </p:sp>
      </p:grpSp>
      <p:sp>
        <p:nvSpPr>
          <p:cNvPr id="28" name="矩形 27"/>
          <p:cNvSpPr/>
          <p:nvPr/>
        </p:nvSpPr>
        <p:spPr>
          <a:xfrm>
            <a:off x="0" y="434529"/>
            <a:ext cx="755576" cy="40903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TextBox 28"/>
          <p:cNvSpPr txBox="1"/>
          <p:nvPr/>
        </p:nvSpPr>
        <p:spPr>
          <a:xfrm>
            <a:off x="683568" y="432996"/>
            <a:ext cx="2592288" cy="400110"/>
          </a:xfrm>
          <a:prstGeom prst="rect">
            <a:avLst/>
          </a:prstGeom>
          <a:noFill/>
          <a:effectLst/>
        </p:spPr>
        <p:txBody>
          <a:bodyPr wrap="square" rtlCol="0">
            <a:spAutoFit/>
          </a:bodyPr>
          <a:lstStyle/>
          <a:p>
            <a:r>
              <a:rPr lang="zh-CN" altLang="en-US" sz="2000" b="1" dirty="0">
                <a:solidFill>
                  <a:prstClr val="black">
                    <a:lumMod val="65000"/>
                    <a:lumOff val="35000"/>
                  </a:prstClr>
                </a:solidFill>
                <a:latin typeface="微软雅黑" pitchFamily="34" charset="-122"/>
                <a:ea typeface="微软雅黑" pitchFamily="34" charset="-122"/>
              </a:rPr>
              <a:t>调研对象</a:t>
            </a:r>
          </a:p>
        </p:txBody>
      </p:sp>
      <p:sp>
        <p:nvSpPr>
          <p:cNvPr id="18" name="文本框 17">
            <a:extLst>
              <a:ext uri="{FF2B5EF4-FFF2-40B4-BE49-F238E27FC236}">
                <a16:creationId xmlns:a16="http://schemas.microsoft.com/office/drawing/2014/main" id="{32BADDDC-B899-44F0-BAE7-891D73084C1D}"/>
              </a:ext>
            </a:extLst>
          </p:cNvPr>
          <p:cNvSpPr txBox="1"/>
          <p:nvPr/>
        </p:nvSpPr>
        <p:spPr>
          <a:xfrm>
            <a:off x="3165192" y="1787846"/>
            <a:ext cx="1440160" cy="307777"/>
          </a:xfrm>
          <a:prstGeom prst="rect">
            <a:avLst/>
          </a:prstGeom>
          <a:noFill/>
        </p:spPr>
        <p:txBody>
          <a:bodyPr wrap="square" rtlCol="0">
            <a:spAutoFit/>
          </a:bodyPr>
          <a:lstStyle/>
          <a:p>
            <a:r>
              <a:rPr lang="zh-CN" altLang="en-US" sz="1400" dirty="0"/>
              <a:t>座谈会</a:t>
            </a:r>
            <a:r>
              <a:rPr lang="en-US" altLang="zh-CN" sz="1400" dirty="0"/>
              <a:t>3</a:t>
            </a:r>
            <a:r>
              <a:rPr lang="zh-CN" altLang="en-US" sz="1400" dirty="0"/>
              <a:t>场</a:t>
            </a:r>
          </a:p>
        </p:txBody>
      </p:sp>
      <p:sp>
        <p:nvSpPr>
          <p:cNvPr id="19" name="文本框 18">
            <a:extLst>
              <a:ext uri="{FF2B5EF4-FFF2-40B4-BE49-F238E27FC236}">
                <a16:creationId xmlns:a16="http://schemas.microsoft.com/office/drawing/2014/main" id="{7B1331F4-D24C-4D95-890E-E5C122A8CFA3}"/>
              </a:ext>
            </a:extLst>
          </p:cNvPr>
          <p:cNvSpPr txBox="1"/>
          <p:nvPr/>
        </p:nvSpPr>
        <p:spPr>
          <a:xfrm>
            <a:off x="4496392" y="1749307"/>
            <a:ext cx="1350979" cy="523220"/>
          </a:xfrm>
          <a:prstGeom prst="rect">
            <a:avLst/>
          </a:prstGeom>
          <a:noFill/>
        </p:spPr>
        <p:txBody>
          <a:bodyPr wrap="square" rtlCol="0">
            <a:spAutoFit/>
          </a:bodyPr>
          <a:lstStyle/>
          <a:p>
            <a:r>
              <a:rPr lang="zh-CN" altLang="en-US" sz="1400" dirty="0"/>
              <a:t>企业访谈</a:t>
            </a:r>
            <a:endParaRPr lang="en-US" altLang="zh-CN" sz="1400" dirty="0"/>
          </a:p>
          <a:p>
            <a:r>
              <a:rPr lang="zh-CN" altLang="en-US" sz="1400" dirty="0"/>
              <a:t>对象</a:t>
            </a:r>
            <a:r>
              <a:rPr lang="en-US" altLang="zh-CN" sz="1400" dirty="0"/>
              <a:t>2</a:t>
            </a:r>
            <a:r>
              <a:rPr lang="zh-CN" altLang="en-US" sz="1400" dirty="0"/>
              <a:t>人</a:t>
            </a:r>
          </a:p>
        </p:txBody>
      </p:sp>
      <p:sp>
        <p:nvSpPr>
          <p:cNvPr id="20" name="文本框 19">
            <a:extLst>
              <a:ext uri="{FF2B5EF4-FFF2-40B4-BE49-F238E27FC236}">
                <a16:creationId xmlns:a16="http://schemas.microsoft.com/office/drawing/2014/main" id="{B5F3EF98-428D-4584-954A-3F534204F819}"/>
              </a:ext>
            </a:extLst>
          </p:cNvPr>
          <p:cNvSpPr txBox="1"/>
          <p:nvPr/>
        </p:nvSpPr>
        <p:spPr>
          <a:xfrm>
            <a:off x="2555776" y="2870785"/>
            <a:ext cx="1135218" cy="307777"/>
          </a:xfrm>
          <a:prstGeom prst="rect">
            <a:avLst/>
          </a:prstGeom>
          <a:noFill/>
        </p:spPr>
        <p:txBody>
          <a:bodyPr wrap="square" rtlCol="0">
            <a:spAutoFit/>
          </a:bodyPr>
          <a:lstStyle/>
          <a:p>
            <a:r>
              <a:rPr lang="zh-CN" altLang="en-US" sz="1400" dirty="0"/>
              <a:t>问卷</a:t>
            </a:r>
            <a:r>
              <a:rPr lang="en-US" altLang="zh-CN" sz="1400" dirty="0"/>
              <a:t>1083</a:t>
            </a:r>
            <a:r>
              <a:rPr lang="zh-CN" altLang="en-US" sz="1400" dirty="0"/>
              <a:t>人</a:t>
            </a:r>
          </a:p>
        </p:txBody>
      </p:sp>
      <p:sp>
        <p:nvSpPr>
          <p:cNvPr id="27" name="文本框 26">
            <a:extLst>
              <a:ext uri="{FF2B5EF4-FFF2-40B4-BE49-F238E27FC236}">
                <a16:creationId xmlns:a16="http://schemas.microsoft.com/office/drawing/2014/main" id="{FD3086FA-3D4A-44A6-92A6-1ED689E9B8DA}"/>
              </a:ext>
            </a:extLst>
          </p:cNvPr>
          <p:cNvSpPr txBox="1"/>
          <p:nvPr/>
        </p:nvSpPr>
        <p:spPr>
          <a:xfrm>
            <a:off x="5241279" y="2945510"/>
            <a:ext cx="1209956" cy="307777"/>
          </a:xfrm>
          <a:prstGeom prst="rect">
            <a:avLst/>
          </a:prstGeom>
          <a:noFill/>
        </p:spPr>
        <p:txBody>
          <a:bodyPr wrap="square" rtlCol="0">
            <a:spAutoFit/>
          </a:bodyPr>
          <a:lstStyle/>
          <a:p>
            <a:r>
              <a:rPr lang="zh-CN" altLang="en-US" sz="1400" dirty="0"/>
              <a:t>访谈对象</a:t>
            </a:r>
            <a:r>
              <a:rPr lang="en-US" altLang="zh-CN" sz="1400" dirty="0"/>
              <a:t>5</a:t>
            </a:r>
            <a:r>
              <a:rPr lang="zh-CN" altLang="en-US" sz="1400" dirty="0"/>
              <a:t>人</a:t>
            </a:r>
          </a:p>
        </p:txBody>
      </p:sp>
      <p:sp>
        <p:nvSpPr>
          <p:cNvPr id="30" name="TextBox 33">
            <a:extLst>
              <a:ext uri="{FF2B5EF4-FFF2-40B4-BE49-F238E27FC236}">
                <a16:creationId xmlns:a16="http://schemas.microsoft.com/office/drawing/2014/main" id="{A677F93E-3EAF-4527-AED0-43A85508EE59}"/>
              </a:ext>
            </a:extLst>
          </p:cNvPr>
          <p:cNvSpPr txBox="1"/>
          <p:nvPr/>
        </p:nvSpPr>
        <p:spPr>
          <a:xfrm>
            <a:off x="3387338" y="296874"/>
            <a:ext cx="4961615" cy="800219"/>
          </a:xfrm>
          <a:prstGeom prst="rect">
            <a:avLst/>
          </a:prstGeom>
          <a:noFill/>
        </p:spPr>
        <p:txBody>
          <a:bodyPr wrap="none" rtlCol="0">
            <a:spAutoFit/>
          </a:bodyPr>
          <a:lstStyle/>
          <a:p>
            <a:r>
              <a:rPr lang="en-US" altLang="zh-CN" sz="2800" b="1" dirty="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2019</a:t>
            </a:r>
            <a:r>
              <a:rPr lang="zh-CN" altLang="en-US" sz="2800" b="1" dirty="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年</a:t>
            </a:r>
            <a:r>
              <a:rPr lang="en-US" altLang="zh-CN" sz="2800" b="1" dirty="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9</a:t>
            </a:r>
            <a:r>
              <a:rPr lang="zh-CN" altLang="en-US" sz="2800" b="1" dirty="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上旬</a:t>
            </a:r>
            <a:r>
              <a:rPr lang="en-US" altLang="zh-CN" sz="2800" b="1" dirty="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         10</a:t>
            </a:r>
            <a:r>
              <a:rPr lang="zh-CN" altLang="zh-CN" sz="2800" b="1" dirty="0">
                <a:solidFill>
                  <a:srgbClr val="00B050"/>
                </a:solidFill>
                <a:effectLst>
                  <a:outerShdw blurRad="38100" dist="38100" dir="2700000" algn="tl">
                    <a:srgbClr val="000000">
                      <a:alpha val="43137"/>
                    </a:srgbClr>
                  </a:outerShdw>
                </a:effectLst>
                <a:latin typeface="微软雅黑" pitchFamily="34" charset="-122"/>
                <a:ea typeface="微软雅黑" pitchFamily="34" charset="-122"/>
              </a:rPr>
              <a:t>月中旬</a:t>
            </a:r>
          </a:p>
          <a:p>
            <a:endParaRPr lang="zh-CN" altLang="en-US" dirty="0">
              <a:solidFill>
                <a:srgbClr val="00B050"/>
              </a:solidFill>
              <a:effectLst>
                <a:outerShdw blurRad="38100" dist="38100" dir="2700000" algn="tl">
                  <a:srgbClr val="000000">
                    <a:alpha val="43137"/>
                  </a:srgbClr>
                </a:outerShdw>
              </a:effectLst>
            </a:endParaRPr>
          </a:p>
        </p:txBody>
      </p:sp>
      <p:sp>
        <p:nvSpPr>
          <p:cNvPr id="31" name="箭头: 右 30">
            <a:extLst>
              <a:ext uri="{FF2B5EF4-FFF2-40B4-BE49-F238E27FC236}">
                <a16:creationId xmlns:a16="http://schemas.microsoft.com/office/drawing/2014/main" id="{3BBF447F-216D-46CB-BAD2-81CE8E9C44FA}"/>
              </a:ext>
            </a:extLst>
          </p:cNvPr>
          <p:cNvSpPr/>
          <p:nvPr/>
        </p:nvSpPr>
        <p:spPr>
          <a:xfrm>
            <a:off x="5771529" y="483518"/>
            <a:ext cx="82612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a:extLst>
              <a:ext uri="{FF2B5EF4-FFF2-40B4-BE49-F238E27FC236}">
                <a16:creationId xmlns:a16="http://schemas.microsoft.com/office/drawing/2014/main" id="{E9C5EBB3-EE89-4A6E-ABBE-A4ABD64EAC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0084" y="1896134"/>
            <a:ext cx="1336898" cy="1782531"/>
          </a:xfrm>
          <a:prstGeom prst="rect">
            <a:avLst/>
          </a:prstGeom>
        </p:spPr>
      </p:pic>
      <p:pic>
        <p:nvPicPr>
          <p:cNvPr id="35" name="图片 34">
            <a:extLst>
              <a:ext uri="{FF2B5EF4-FFF2-40B4-BE49-F238E27FC236}">
                <a16:creationId xmlns:a16="http://schemas.microsoft.com/office/drawing/2014/main" id="{85299484-5EE1-4BE2-8764-FC7265A5D7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361" y="1894736"/>
            <a:ext cx="1299505" cy="1738128"/>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2030065" y="1671490"/>
            <a:ext cx="2376264" cy="2025056"/>
          </a:xfrm>
          <a:prstGeom prst="triangle">
            <a:avLst/>
          </a:prstGeom>
          <a:solidFill>
            <a:schemeClr val="tx1">
              <a:lumMod val="65000"/>
              <a:lumOff val="35000"/>
              <a:alpha val="14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TextBox 7"/>
          <p:cNvSpPr txBox="1"/>
          <p:nvPr/>
        </p:nvSpPr>
        <p:spPr>
          <a:xfrm>
            <a:off x="2419742" y="1856894"/>
            <a:ext cx="1826141" cy="1938992"/>
          </a:xfrm>
          <a:prstGeom prst="rect">
            <a:avLst/>
          </a:prstGeom>
          <a:noFill/>
        </p:spPr>
        <p:txBody>
          <a:bodyPr wrap="none" rtlCol="0">
            <a:spAutoFit/>
          </a:bodyPr>
          <a:lstStyle/>
          <a:p>
            <a:r>
              <a:rPr lang="en-US" altLang="zh-CN" sz="12000" dirty="0">
                <a:solidFill>
                  <a:srgbClr val="4EC0A5"/>
                </a:solidFill>
                <a:latin typeface="Impact" panose="020B0806030902050204" pitchFamily="34" charset="0"/>
              </a:rPr>
              <a:t>03</a:t>
            </a:r>
            <a:endParaRPr lang="zh-CN" altLang="en-US" sz="12000" dirty="0">
              <a:solidFill>
                <a:srgbClr val="4EC0A5"/>
              </a:solidFill>
              <a:latin typeface="Impact" panose="020B0806030902050204" pitchFamily="34" charset="0"/>
            </a:endParaRPr>
          </a:p>
        </p:txBody>
      </p:sp>
      <p:sp>
        <p:nvSpPr>
          <p:cNvPr id="9" name="TextBox 8"/>
          <p:cNvSpPr txBox="1"/>
          <p:nvPr/>
        </p:nvSpPr>
        <p:spPr>
          <a:xfrm>
            <a:off x="4211962" y="1912771"/>
            <a:ext cx="4493538" cy="830997"/>
          </a:xfrm>
          <a:prstGeom prst="rect">
            <a:avLst/>
          </a:prstGeom>
          <a:noFill/>
        </p:spPr>
        <p:txBody>
          <a:bodyPr wrap="none" rtlCol="0">
            <a:spAutoFit/>
          </a:bodyPr>
          <a:lstStyle/>
          <a:p>
            <a:r>
              <a:rPr lang="zh-CN" altLang="en-US" sz="4800" b="1"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调研发现的问题</a:t>
            </a:r>
          </a:p>
        </p:txBody>
      </p:sp>
      <p:cxnSp>
        <p:nvCxnSpPr>
          <p:cNvPr id="11" name="直接连接符 10"/>
          <p:cNvCxnSpPr>
            <a:cxnSpLocks/>
          </p:cNvCxnSpPr>
          <p:nvPr/>
        </p:nvCxnSpPr>
        <p:spPr>
          <a:xfrm>
            <a:off x="4152688" y="2826390"/>
            <a:ext cx="4552812"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等腰三角形 24"/>
          <p:cNvSpPr/>
          <p:nvPr/>
        </p:nvSpPr>
        <p:spPr>
          <a:xfrm rot="18035669">
            <a:off x="2382961" y="1282355"/>
            <a:ext cx="360040" cy="310379"/>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等腰三角形 25"/>
          <p:cNvSpPr/>
          <p:nvPr/>
        </p:nvSpPr>
        <p:spPr>
          <a:xfrm rot="21283757">
            <a:off x="1968925" y="1497553"/>
            <a:ext cx="191945" cy="16547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等腰三角形 26"/>
          <p:cNvSpPr/>
          <p:nvPr/>
        </p:nvSpPr>
        <p:spPr>
          <a:xfrm rot="15968008">
            <a:off x="1663187" y="1888656"/>
            <a:ext cx="304349" cy="2273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2" name="直接连接符 11">
            <a:extLst>
              <a:ext uri="{FF2B5EF4-FFF2-40B4-BE49-F238E27FC236}">
                <a16:creationId xmlns:a16="http://schemas.microsoft.com/office/drawing/2014/main" id="{CF6DA966-611F-41F3-8CA3-B34D410D4638}"/>
              </a:ext>
            </a:extLst>
          </p:cNvPr>
          <p:cNvCxnSpPr>
            <a:cxnSpLocks/>
          </p:cNvCxnSpPr>
          <p:nvPr/>
        </p:nvCxnSpPr>
        <p:spPr>
          <a:xfrm>
            <a:off x="4152688" y="2826390"/>
            <a:ext cx="409172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id="{AA3AB4E3-E254-4795-8B1A-6DA4012A0B81}"/>
              </a:ext>
            </a:extLst>
          </p:cNvPr>
          <p:cNvGrpSpPr/>
          <p:nvPr/>
        </p:nvGrpSpPr>
        <p:grpSpPr>
          <a:xfrm>
            <a:off x="4572002" y="2920884"/>
            <a:ext cx="3488326" cy="307777"/>
            <a:chOff x="1694389" y="3210530"/>
            <a:chExt cx="3488326" cy="307777"/>
          </a:xfrm>
        </p:grpSpPr>
        <p:sp>
          <p:nvSpPr>
            <p:cNvPr id="14" name="矩形 13">
              <a:extLst>
                <a:ext uri="{FF2B5EF4-FFF2-40B4-BE49-F238E27FC236}">
                  <a16:creationId xmlns:a16="http://schemas.microsoft.com/office/drawing/2014/main" id="{5FD44C31-8FE3-4B74-B9BC-985C4D59D628}"/>
                </a:ext>
              </a:extLst>
            </p:cNvPr>
            <p:cNvSpPr/>
            <p:nvPr/>
          </p:nvSpPr>
          <p:spPr>
            <a:xfrm flipH="1">
              <a:off x="1694389" y="3363838"/>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TextBox 14">
              <a:extLst>
                <a:ext uri="{FF2B5EF4-FFF2-40B4-BE49-F238E27FC236}">
                  <a16:creationId xmlns:a16="http://schemas.microsoft.com/office/drawing/2014/main" id="{7B548F67-0527-49AD-814F-E04ACEE6413F}"/>
                </a:ext>
              </a:extLst>
            </p:cNvPr>
            <p:cNvSpPr txBox="1"/>
            <p:nvPr/>
          </p:nvSpPr>
          <p:spPr>
            <a:xfrm>
              <a:off x="1766395" y="3210530"/>
              <a:ext cx="3416320"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隐形思政教育的方式更加容易被学生接受</a:t>
              </a:r>
            </a:p>
          </p:txBody>
        </p:sp>
      </p:grpSp>
      <p:grpSp>
        <p:nvGrpSpPr>
          <p:cNvPr id="16" name="组合 15">
            <a:extLst>
              <a:ext uri="{FF2B5EF4-FFF2-40B4-BE49-F238E27FC236}">
                <a16:creationId xmlns:a16="http://schemas.microsoft.com/office/drawing/2014/main" id="{9862EA4C-5E00-4BAA-B351-47899A453268}"/>
              </a:ext>
            </a:extLst>
          </p:cNvPr>
          <p:cNvGrpSpPr/>
          <p:nvPr/>
        </p:nvGrpSpPr>
        <p:grpSpPr>
          <a:xfrm>
            <a:off x="4572002" y="3280923"/>
            <a:ext cx="2411110" cy="307777"/>
            <a:chOff x="1694389" y="3875941"/>
            <a:chExt cx="2411110" cy="307777"/>
          </a:xfrm>
        </p:grpSpPr>
        <p:sp>
          <p:nvSpPr>
            <p:cNvPr id="17" name="矩形 16">
              <a:extLst>
                <a:ext uri="{FF2B5EF4-FFF2-40B4-BE49-F238E27FC236}">
                  <a16:creationId xmlns:a16="http://schemas.microsoft.com/office/drawing/2014/main" id="{C8123FDE-3CC5-4736-ACA7-0719FD3B2F50}"/>
                </a:ext>
              </a:extLst>
            </p:cNvPr>
            <p:cNvSpPr/>
            <p:nvPr/>
          </p:nvSpPr>
          <p:spPr>
            <a:xfrm flipH="1">
              <a:off x="1694389" y="4029249"/>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TextBox 20">
              <a:extLst>
                <a:ext uri="{FF2B5EF4-FFF2-40B4-BE49-F238E27FC236}">
                  <a16:creationId xmlns:a16="http://schemas.microsoft.com/office/drawing/2014/main" id="{4B428BC2-6429-4E3B-8E9E-31D82BF928CB}"/>
                </a:ext>
              </a:extLst>
            </p:cNvPr>
            <p:cNvSpPr txBox="1"/>
            <p:nvPr/>
          </p:nvSpPr>
          <p:spPr>
            <a:xfrm>
              <a:off x="1766397" y="3875941"/>
              <a:ext cx="2339102"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企业育人资源很受学生欢迎</a:t>
              </a:r>
            </a:p>
          </p:txBody>
        </p:sp>
      </p:grpSp>
      <p:grpSp>
        <p:nvGrpSpPr>
          <p:cNvPr id="19" name="组合 18">
            <a:extLst>
              <a:ext uri="{FF2B5EF4-FFF2-40B4-BE49-F238E27FC236}">
                <a16:creationId xmlns:a16="http://schemas.microsoft.com/office/drawing/2014/main" id="{CFCDD28C-882E-4D65-9A7C-40D342660BE6}"/>
              </a:ext>
            </a:extLst>
          </p:cNvPr>
          <p:cNvGrpSpPr/>
          <p:nvPr/>
        </p:nvGrpSpPr>
        <p:grpSpPr>
          <a:xfrm>
            <a:off x="4572000" y="3632125"/>
            <a:ext cx="4026937" cy="307777"/>
            <a:chOff x="1694389" y="3875941"/>
            <a:chExt cx="4026937" cy="307777"/>
          </a:xfrm>
        </p:grpSpPr>
        <p:sp>
          <p:nvSpPr>
            <p:cNvPr id="20" name="矩形 19">
              <a:extLst>
                <a:ext uri="{FF2B5EF4-FFF2-40B4-BE49-F238E27FC236}">
                  <a16:creationId xmlns:a16="http://schemas.microsoft.com/office/drawing/2014/main" id="{5CCC35D4-F497-4531-8291-4EF25C9EB2B6}"/>
                </a:ext>
              </a:extLst>
            </p:cNvPr>
            <p:cNvSpPr/>
            <p:nvPr/>
          </p:nvSpPr>
          <p:spPr>
            <a:xfrm flipH="1">
              <a:off x="1694389" y="4029249"/>
              <a:ext cx="72008" cy="72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TextBox 20">
              <a:extLst>
                <a:ext uri="{FF2B5EF4-FFF2-40B4-BE49-F238E27FC236}">
                  <a16:creationId xmlns:a16="http://schemas.microsoft.com/office/drawing/2014/main" id="{9D301D75-1770-41F8-88A7-E9147E680EF5}"/>
                </a:ext>
              </a:extLst>
            </p:cNvPr>
            <p:cNvSpPr txBox="1"/>
            <p:nvPr/>
          </p:nvSpPr>
          <p:spPr>
            <a:xfrm>
              <a:off x="1766397" y="3875941"/>
              <a:ext cx="3954929" cy="307777"/>
            </a:xfrm>
            <a:prstGeom prst="rect">
              <a:avLst/>
            </a:prstGeom>
            <a:noFill/>
          </p:spPr>
          <p:txBody>
            <a:bodyPr wrap="none" rtlCol="0">
              <a:spAutoFit/>
            </a:bodyPr>
            <a:lstStyle/>
            <a:p>
              <a:r>
                <a:rPr lang="zh-CN" altLang="en-US" sz="1400" dirty="0">
                  <a:solidFill>
                    <a:prstClr val="black">
                      <a:lumMod val="65000"/>
                      <a:lumOff val="35000"/>
                      <a:alpha val="91000"/>
                    </a:prstClr>
                  </a:solidFill>
                  <a:latin typeface="微软雅黑" panose="020B0503020204020204" pitchFamily="34" charset="-122"/>
                  <a:ea typeface="微软雅黑" panose="020B0503020204020204" pitchFamily="34" charset="-122"/>
                  <a:cs typeface="方正豪体简体" panose="03000509000000000000" pitchFamily="65" charset="-122"/>
                </a:rPr>
                <a:t>大学生思政育人与大学生成长需求的贴合度不高</a:t>
              </a:r>
            </a:p>
          </p:txBody>
        </p:sp>
      </p:grpSp>
    </p:spTree>
    <p:extLst>
      <p:ext uri="{BB962C8B-B14F-4D97-AF65-F5344CB8AC3E}">
        <p14:creationId xmlns:p14="http://schemas.microsoft.com/office/powerpoint/2010/main" val="505310201"/>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NORDRI TOOLS WATERMARK" val="h1njk2sy"/>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我的主题色">
      <a:dk1>
        <a:sysClr val="windowText" lastClr="000000"/>
      </a:dk1>
      <a:lt1>
        <a:sysClr val="window" lastClr="FFFFFF"/>
      </a:lt1>
      <a:dk2>
        <a:srgbClr val="E6325C"/>
      </a:dk2>
      <a:lt2>
        <a:srgbClr val="E6325C"/>
      </a:lt2>
      <a:accent1>
        <a:srgbClr val="A3CD39"/>
      </a:accent1>
      <a:accent2>
        <a:srgbClr val="A3CD39"/>
      </a:accent2>
      <a:accent3>
        <a:srgbClr val="4EC0A5"/>
      </a:accent3>
      <a:accent4>
        <a:srgbClr val="4EC0A5"/>
      </a:accent4>
      <a:accent5>
        <a:srgbClr val="E4BE33"/>
      </a:accent5>
      <a:accent6>
        <a:srgbClr val="E4BE3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极目远眺">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1876</TotalTime>
  <Words>1558</Words>
  <Application>Microsoft Office PowerPoint</Application>
  <PresentationFormat>全屏显示(16:9)</PresentationFormat>
  <Paragraphs>147</Paragraphs>
  <Slides>22</Slides>
  <Notes>21</Notes>
  <HiddenSlides>0</HiddenSlides>
  <MMClips>1</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22</vt:i4>
      </vt:variant>
    </vt:vector>
  </HeadingPairs>
  <TitlesOfParts>
    <vt:vector size="34" baseType="lpstr">
      <vt:lpstr>Roboto condensed</vt:lpstr>
      <vt:lpstr>黑体</vt:lpstr>
      <vt:lpstr>华文楷体</vt:lpstr>
      <vt:lpstr>华文新魏</vt:lpstr>
      <vt:lpstr>宋体</vt:lpstr>
      <vt:lpstr>微软雅黑</vt:lpstr>
      <vt:lpstr>Arial</vt:lpstr>
      <vt:lpstr>Calibri</vt:lpstr>
      <vt:lpstr>Impact</vt:lpstr>
      <vt:lpstr>Times New Roman</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哎呀小小草</dc:title>
  <dc:subject>哎呀小小草</dc:subject>
  <dc:creator>哎呀小小草</dc:creator>
  <cp:keywords>https:/800sucai.taobao.com</cp:keywords>
  <dc:description>https://800sucai.taobao.com/</dc:description>
  <cp:lastModifiedBy>meng</cp:lastModifiedBy>
  <cp:revision>101</cp:revision>
  <dcterms:created xsi:type="dcterms:W3CDTF">2015-12-27T15:42:20Z</dcterms:created>
  <dcterms:modified xsi:type="dcterms:W3CDTF">2019-10-24T02:18:04Z</dcterms:modified>
  <cp:category>https://800sucai.taobao.com/</cp:category>
</cp:coreProperties>
</file>