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1"/>
  </p:handoutMasterIdLst>
  <p:sldIdLst>
    <p:sldId id="256" r:id="rId3"/>
    <p:sldId id="257" r:id="rId5"/>
    <p:sldId id="260" r:id="rId6"/>
    <p:sldId id="262" r:id="rId7"/>
    <p:sldId id="263" r:id="rId8"/>
    <p:sldId id="261" r:id="rId9"/>
    <p:sldId id="258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CCEF"/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54"/>
      </p:cViewPr>
      <p:guideLst>
        <p:guide orient="horz" pos="214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4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5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6.xml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7.xml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8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9.xml"/><Relationship Id="rId2" Type="http://schemas.openxmlformats.org/officeDocument/2006/relationships/image" Target="../media/image2.jpeg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timg_b"/>
          <p:cNvPicPr>
            <a:picLocks noChangeAspect="1"/>
          </p:cNvPicPr>
          <p:nvPr/>
        </p:nvPicPr>
        <p:blipFill>
          <a:blip r:embed="rId1"/>
          <a:srcRect l="5605" t="26232" b="19119"/>
          <a:stretch>
            <a:fillRect/>
          </a:stretch>
        </p:blipFill>
        <p:spPr>
          <a:xfrm>
            <a:off x="4512945" y="4141470"/>
            <a:ext cx="7798435" cy="2461895"/>
          </a:xfrm>
          <a:prstGeom prst="rect">
            <a:avLst/>
          </a:prstGeom>
        </p:spPr>
      </p:pic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669925" y="3566160"/>
            <a:ext cx="10852150" cy="420370"/>
          </a:xfrm>
        </p:spPr>
        <p:txBody>
          <a:bodyPr/>
          <a:lstStyle/>
          <a:p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胡 越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二零一九年十月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标题 4"/>
          <p:cNvSpPr/>
          <p:nvPr>
            <p:ph type="ctrTitle"/>
          </p:nvPr>
        </p:nvSpPr>
        <p:spPr>
          <a:xfrm>
            <a:off x="669882" y="1976141"/>
            <a:ext cx="10852237" cy="899167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r>
              <a:rPr lang="zh-CN" altLang="en-US" sz="6000" b="1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科研工作汇报</a:t>
            </a:r>
            <a:endParaRPr lang="zh-CN" altLang="en-US" sz="6000" b="1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1" name="矩形 10"/>
          <p:cNvSpPr/>
          <p:nvPr/>
        </p:nvSpPr>
        <p:spPr>
          <a:xfrm>
            <a:off x="2109470" y="2262505"/>
            <a:ext cx="7803515" cy="1753235"/>
          </a:xfrm>
          <a:prstGeom prst="rect">
            <a:avLst/>
          </a:prstGeom>
          <a:noFill/>
          <a:ln>
            <a:noFill/>
          </a:ln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>
              <a:lnSpc>
                <a:spcPct val="150000"/>
              </a:lnSpc>
            </a:pPr>
            <a:r>
              <a:rPr lang="en-US" altLang="zh-CN" sz="4400" b="1">
                <a:ln/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4400" b="1">
                <a:ln/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大局着眼，小处着手</a:t>
            </a:r>
            <a:r>
              <a:rPr lang="en-US" altLang="zh-CN" sz="4400" b="1">
                <a:ln/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 </a:t>
            </a:r>
            <a:endParaRPr lang="en-US" altLang="zh-CN" sz="2800" b="1">
              <a:ln/>
              <a:solidFill>
                <a:srgbClr val="FF0000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>
                <a:ln/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继续努力提高服装学院科研工作水平！</a:t>
            </a:r>
            <a:endParaRPr lang="zh-CN" altLang="en-US" sz="2800" b="1">
              <a:ln/>
              <a:solidFill>
                <a:srgbClr val="FF0000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30250" y="889635"/>
            <a:ext cx="2731770" cy="2044700"/>
            <a:chOff x="15120" y="7583"/>
            <a:chExt cx="4017" cy="3006"/>
          </a:xfrm>
        </p:grpSpPr>
        <p:pic>
          <p:nvPicPr>
            <p:cNvPr id="4" name="图片 3" descr="25521152_111912243000_2"/>
            <p:cNvPicPr>
              <a:picLocks noChangeAspect="1"/>
            </p:cNvPicPr>
            <p:nvPr/>
          </p:nvPicPr>
          <p:blipFill>
            <a:blip r:embed="rId1"/>
            <a:srcRect l="22927" t="3379" r="23525" b="58434"/>
            <a:stretch>
              <a:fillRect/>
            </a:stretch>
          </p:blipFill>
          <p:spPr>
            <a:xfrm>
              <a:off x="15459" y="7583"/>
              <a:ext cx="3678" cy="2623"/>
            </a:xfrm>
            <a:prstGeom prst="rect">
              <a:avLst/>
            </a:prstGeom>
            <a:effectLst>
              <a:softEdge rad="38100"/>
            </a:effectLst>
          </p:spPr>
        </p:pic>
        <p:sp>
          <p:nvSpPr>
            <p:cNvPr id="5" name="矩形 4"/>
            <p:cNvSpPr/>
            <p:nvPr/>
          </p:nvSpPr>
          <p:spPr>
            <a:xfrm>
              <a:off x="15120" y="9823"/>
              <a:ext cx="1379" cy="7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北京中国国际大学生时装周活动"/>
          <p:cNvPicPr>
            <a:picLocks noChangeAspect="1"/>
          </p:cNvPicPr>
          <p:nvPr/>
        </p:nvPicPr>
        <p:blipFill>
          <a:blip r:embed="rId1"/>
          <a:srcRect l="9720" r="10550"/>
          <a:stretch>
            <a:fillRect/>
          </a:stretch>
        </p:blipFill>
        <p:spPr>
          <a:xfrm>
            <a:off x="4474845" y="2605405"/>
            <a:ext cx="3512185" cy="2445385"/>
          </a:xfrm>
          <a:prstGeom prst="rect">
            <a:avLst/>
          </a:prstGeom>
          <a:effectLst>
            <a:reflection blurRad="6350" stA="30000" endA="300" endPos="17000" dir="5400000" sy="-100000" algn="bl" rotWithShape="0"/>
          </a:effectLst>
        </p:spPr>
      </p:pic>
      <p:pic>
        <p:nvPicPr>
          <p:cNvPr id="12" name="图片 11" descr="北京大学生时装周"/>
          <p:cNvPicPr>
            <a:picLocks noChangeAspect="1"/>
          </p:cNvPicPr>
          <p:nvPr/>
        </p:nvPicPr>
        <p:blipFill>
          <a:blip r:embed="rId2"/>
          <a:srcRect b="20080"/>
          <a:stretch>
            <a:fillRect/>
          </a:stretch>
        </p:blipFill>
        <p:spPr>
          <a:xfrm>
            <a:off x="302260" y="2591435"/>
            <a:ext cx="4103370" cy="2459355"/>
          </a:xfrm>
          <a:prstGeom prst="rect">
            <a:avLst/>
          </a:prstGeom>
          <a:effectLst>
            <a:reflection blurRad="6350" stA="30000" endA="300" endPos="17000" dir="5400000" sy="-100000" algn="bl" rotWithShape="0"/>
          </a:effectLst>
        </p:spPr>
      </p:pic>
      <p:pic>
        <p:nvPicPr>
          <p:cNvPr id="17" name="图片 16" descr="4653474_142409026030_2"/>
          <p:cNvPicPr>
            <a:picLocks noChangeAspect="1"/>
          </p:cNvPicPr>
          <p:nvPr/>
        </p:nvPicPr>
        <p:blipFill>
          <a:blip r:embed="rId3"/>
          <a:srcRect l="3528" t="37941" r="3455" b="52148"/>
          <a:stretch>
            <a:fillRect/>
          </a:stretch>
        </p:blipFill>
        <p:spPr>
          <a:xfrm>
            <a:off x="-160655" y="-40005"/>
            <a:ext cx="12581890" cy="1340485"/>
          </a:xfrm>
          <a:prstGeom prst="rect">
            <a:avLst/>
          </a:prstGeom>
          <a:gradFill>
            <a:gsLst>
              <a:gs pos="28000">
                <a:srgbClr val="6E9BC2">
                  <a:alpha val="100000"/>
                </a:srgbClr>
              </a:gs>
              <a:gs pos="0">
                <a:schemeClr val="accent1">
                  <a:lumMod val="63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CACCEF"/>
            </a:solidFill>
          </a:ln>
          <a:effectLst>
            <a:softEdge rad="406400"/>
          </a:effectLst>
        </p:spPr>
      </p:pic>
      <p:sp>
        <p:nvSpPr>
          <p:cNvPr id="18" name="文本框 17"/>
          <p:cNvSpPr txBox="1"/>
          <p:nvPr/>
        </p:nvSpPr>
        <p:spPr>
          <a:xfrm>
            <a:off x="247015" y="1300480"/>
            <a:ext cx="9797415" cy="983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2800" b="1">
                <a:solidFill>
                  <a:srgbClr val="FF0000"/>
                </a:solidFill>
                <a:effectLst>
                  <a:glow rad="101600">
                    <a:srgbClr val="FFC000">
                      <a:alpha val="40000"/>
                    </a:srgbClr>
                  </a:glow>
                  <a:innerShdw blurRad="63500" dist="50800">
                    <a:srgbClr val="FF0000">
                      <a:alpha val="58000"/>
                    </a:srgbClr>
                  </a:inn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一、增强全局观</a:t>
            </a:r>
            <a:r>
              <a:rPr lang="en-US" altLang="zh-CN" sz="2800" b="1">
                <a:solidFill>
                  <a:srgbClr val="FF0000"/>
                </a:solidFill>
                <a:effectLst>
                  <a:glow rad="101600">
                    <a:srgbClr val="FFC000">
                      <a:alpha val="40000"/>
                    </a:srgbClr>
                  </a:glow>
                  <a:innerShdw blurRad="63500" dist="50800">
                    <a:srgbClr val="FF0000">
                      <a:alpha val="58000"/>
                    </a:srgbClr>
                  </a:inn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----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进一步提高科研管理的全局观，运用发展与长远的眼光分析科研形势。 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9" name="图片 18" descr="8655b3f9-61d1-4859-8945-9916470d157c"/>
          <p:cNvPicPr>
            <a:picLocks noChangeAspect="1"/>
          </p:cNvPicPr>
          <p:nvPr/>
        </p:nvPicPr>
        <p:blipFill>
          <a:blip r:embed="rId4"/>
          <a:srcRect l="9992" t="12254"/>
          <a:stretch>
            <a:fillRect/>
          </a:stretch>
        </p:blipFill>
        <p:spPr>
          <a:xfrm>
            <a:off x="8065770" y="2591435"/>
            <a:ext cx="3776980" cy="245491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stA="30000" endA="300" endPos="17000" dir="5400000" sy="-100000" algn="bl" rotWithShape="0"/>
          </a:effectLst>
        </p:spPr>
      </p:pic>
      <p:sp>
        <p:nvSpPr>
          <p:cNvPr id="16" name="文本框 15"/>
          <p:cNvSpPr txBox="1"/>
          <p:nvPr/>
        </p:nvSpPr>
        <p:spPr>
          <a:xfrm>
            <a:off x="370840" y="5410835"/>
            <a:ext cx="169037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/>
            <a:r>
              <a:rPr lang="en-US" altLang="zh-CN">
                <a:solidFill>
                  <a:srgbClr val="FF0000"/>
                </a:solidFill>
                <a:latin typeface="华文琥珀" panose="02010800040101010101" charset="-122"/>
                <a:ea typeface="华文琥珀" panose="02010800040101010101" charset="-122"/>
                <a:cs typeface="宋体" panose="02010600030101010101" pitchFamily="2" charset="-122"/>
                <a:sym typeface="+mn-ea"/>
              </a:rPr>
              <a:t>• </a:t>
            </a:r>
            <a:r>
              <a:rPr lang="zh-CN" altLang="en-US">
                <a:solidFill>
                  <a:srgbClr val="FF0000"/>
                </a:solidFill>
                <a:latin typeface="华文琥珀" panose="02010800040101010101" charset="-122"/>
                <a:ea typeface="华文琥珀" panose="02010800040101010101" charset="-122"/>
                <a:cs typeface="宋体" panose="02010600030101010101" pitchFamily="2" charset="-122"/>
                <a:sym typeface="+mn-ea"/>
              </a:rPr>
              <a:t>社会展演活动</a:t>
            </a:r>
            <a:endParaRPr lang="zh-CN" altLang="en-US" sz="1400">
              <a:solidFill>
                <a:srgbClr val="FF0000"/>
              </a:solidFill>
              <a:latin typeface="华文琥珀" panose="02010800040101010101" charset="-122"/>
              <a:ea typeface="华文琥珀" panose="02010800040101010101" charset="-122"/>
              <a:cs typeface="宋体" panose="02010600030101010101" pitchFamily="2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4653474_142409026030_2"/>
          <p:cNvPicPr>
            <a:picLocks noChangeAspect="1"/>
          </p:cNvPicPr>
          <p:nvPr/>
        </p:nvPicPr>
        <p:blipFill>
          <a:blip r:embed="rId1"/>
          <a:srcRect l="3528" t="37941" r="3455" b="52148"/>
          <a:stretch>
            <a:fillRect/>
          </a:stretch>
        </p:blipFill>
        <p:spPr>
          <a:xfrm>
            <a:off x="-153670" y="-40005"/>
            <a:ext cx="12581890" cy="1340485"/>
          </a:xfrm>
          <a:prstGeom prst="rect">
            <a:avLst/>
          </a:prstGeom>
          <a:gradFill>
            <a:gsLst>
              <a:gs pos="28000">
                <a:srgbClr val="6E9BC2">
                  <a:alpha val="100000"/>
                </a:srgbClr>
              </a:gs>
              <a:gs pos="0">
                <a:schemeClr val="accent1">
                  <a:lumMod val="63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CACCEF"/>
            </a:solidFill>
          </a:ln>
          <a:effectLst>
            <a:softEdge rad="317500"/>
          </a:effectLst>
        </p:spPr>
      </p:pic>
      <p:pic>
        <p:nvPicPr>
          <p:cNvPr id="7" name="图片 5" descr="微信图片_201910082202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3095" y="2526665"/>
            <a:ext cx="2979420" cy="223456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177800" stA="30000" endA="300" endPos="25000" dir="5400000" sy="-100000" algn="bl" rotWithShape="0"/>
          </a:effectLst>
        </p:spPr>
      </p:pic>
      <p:pic>
        <p:nvPicPr>
          <p:cNvPr id="8" name="图片 7" descr="c09aa968-c997-4c59-b9c9-d9ac08bc8eaa"/>
          <p:cNvPicPr>
            <a:picLocks noChangeAspect="1"/>
          </p:cNvPicPr>
          <p:nvPr/>
        </p:nvPicPr>
        <p:blipFill>
          <a:blip r:embed="rId3"/>
          <a:srcRect t="12355"/>
          <a:stretch>
            <a:fillRect/>
          </a:stretch>
        </p:blipFill>
        <p:spPr>
          <a:xfrm>
            <a:off x="4670425" y="2540000"/>
            <a:ext cx="3378835" cy="222123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30000" endA="300" endPos="22000" dir="5400000" sy="-100000" algn="bl" rotWithShape="0"/>
          </a:effectLst>
        </p:spPr>
      </p:pic>
      <p:sp>
        <p:nvSpPr>
          <p:cNvPr id="12" name="文本框 11"/>
          <p:cNvSpPr txBox="1"/>
          <p:nvPr/>
        </p:nvSpPr>
        <p:spPr>
          <a:xfrm>
            <a:off x="301625" y="1300480"/>
            <a:ext cx="10123805" cy="983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2800" b="1">
                <a:solidFill>
                  <a:srgbClr val="FF0000"/>
                </a:solidFill>
                <a:effectLst>
                  <a:glow rad="101600">
                    <a:srgbClr val="FFC000">
                      <a:alpha val="40000"/>
                    </a:srgbClr>
                  </a:glow>
                  <a:innerShdw blurRad="63500" dist="50800">
                    <a:srgbClr val="FF0000">
                      <a:alpha val="58000"/>
                    </a:srgbClr>
                  </a:inn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二、增加</a:t>
            </a:r>
            <a:r>
              <a:rPr lang="zh-CN" altLang="en-US" sz="2800" b="1">
                <a:solidFill>
                  <a:srgbClr val="FF0000"/>
                </a:solidFill>
                <a:effectLst>
                  <a:glow rad="101600">
                    <a:srgbClr val="FFC000">
                      <a:alpha val="40000"/>
                    </a:srgbClr>
                  </a:glow>
                  <a:innerShdw blurRad="63500" dist="50800">
                    <a:srgbClr val="FF0000">
                      <a:alpha val="58000"/>
                    </a:srgbClr>
                  </a:inn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征求意见座谈会</a:t>
            </a:r>
            <a:r>
              <a:rPr lang="en-US" altLang="zh-CN" sz="2800" b="1">
                <a:solidFill>
                  <a:srgbClr val="FF0000"/>
                </a:solidFill>
                <a:effectLst>
                  <a:glow rad="101600">
                    <a:srgbClr val="FFC000">
                      <a:alpha val="40000"/>
                    </a:srgbClr>
                  </a:glow>
                  <a:innerShdw blurRad="63500" dist="50800">
                    <a:srgbClr val="FF0000">
                      <a:alpha val="58000"/>
                    </a:srgbClr>
                  </a:inn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----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进一步广泛听取各方意见和建议，在共商共建原则下确保学院科研水平高质量发展。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4" name="图片 4" descr="a0637dabd56f281cd652f117fc893e4"/>
          <p:cNvPicPr>
            <a:picLocks noChangeAspect="1"/>
          </p:cNvPicPr>
          <p:nvPr/>
        </p:nvPicPr>
        <p:blipFill>
          <a:blip r:embed="rId4"/>
          <a:srcRect t="27687"/>
          <a:stretch>
            <a:fillRect/>
          </a:stretch>
        </p:blipFill>
        <p:spPr>
          <a:xfrm>
            <a:off x="437515" y="2540000"/>
            <a:ext cx="4095115" cy="222123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29000" endA="300" endPos="27000" dir="5400000" sy="-100000" algn="bl" rotWithShape="0"/>
          </a:effectLst>
        </p:spPr>
      </p:pic>
      <p:sp>
        <p:nvSpPr>
          <p:cNvPr id="16" name="文本框 15"/>
          <p:cNvSpPr txBox="1"/>
          <p:nvPr/>
        </p:nvSpPr>
        <p:spPr>
          <a:xfrm>
            <a:off x="370840" y="5410835"/>
            <a:ext cx="191897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/>
            <a:r>
              <a:rPr lang="en-US" altLang="zh-CN">
                <a:solidFill>
                  <a:srgbClr val="FF0000"/>
                </a:solidFill>
                <a:latin typeface="华文琥珀" panose="02010800040101010101" charset="-122"/>
                <a:ea typeface="华文琥珀" panose="02010800040101010101" charset="-122"/>
                <a:cs typeface="宋体" panose="02010600030101010101" pitchFamily="2" charset="-122"/>
                <a:sym typeface="+mn-ea"/>
              </a:rPr>
              <a:t>• </a:t>
            </a:r>
            <a:r>
              <a:rPr lang="zh-CN" altLang="en-US">
                <a:solidFill>
                  <a:srgbClr val="FF0000"/>
                </a:solidFill>
                <a:latin typeface="华文琥珀" panose="02010800040101010101" charset="-122"/>
                <a:ea typeface="华文琥珀" panose="02010800040101010101" charset="-122"/>
                <a:cs typeface="宋体" panose="02010600030101010101" pitchFamily="2" charset="-122"/>
                <a:sym typeface="+mn-ea"/>
              </a:rPr>
              <a:t>科研工作调研会</a:t>
            </a:r>
            <a:endParaRPr lang="zh-CN" altLang="en-US" sz="1400">
              <a:solidFill>
                <a:srgbClr val="FF0000"/>
              </a:solidFill>
              <a:latin typeface="华文琥珀" panose="02010800040101010101" charset="-122"/>
              <a:ea typeface="华文琥珀" panose="02010800040101010101" charset="-122"/>
              <a:cs typeface="宋体" panose="02010600030101010101" pitchFamily="2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4653474_142409026030_2"/>
          <p:cNvPicPr>
            <a:picLocks noChangeAspect="1"/>
          </p:cNvPicPr>
          <p:nvPr/>
        </p:nvPicPr>
        <p:blipFill>
          <a:blip r:embed="rId1"/>
          <a:srcRect l="3528" t="37941" r="3455" b="52148"/>
          <a:stretch>
            <a:fillRect/>
          </a:stretch>
        </p:blipFill>
        <p:spPr>
          <a:xfrm>
            <a:off x="-153670" y="-40005"/>
            <a:ext cx="12581890" cy="1340485"/>
          </a:xfrm>
          <a:prstGeom prst="rect">
            <a:avLst/>
          </a:prstGeom>
          <a:gradFill>
            <a:gsLst>
              <a:gs pos="28000">
                <a:srgbClr val="6E9BC2">
                  <a:alpha val="100000"/>
                </a:srgbClr>
              </a:gs>
              <a:gs pos="0">
                <a:schemeClr val="accent1">
                  <a:lumMod val="63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CACCEF"/>
            </a:solidFill>
          </a:ln>
          <a:effectLst>
            <a:softEdge rad="317500"/>
          </a:effectLst>
        </p:spPr>
      </p:pic>
      <p:sp>
        <p:nvSpPr>
          <p:cNvPr id="12" name="文本框 11"/>
          <p:cNvSpPr txBox="1"/>
          <p:nvPr/>
        </p:nvSpPr>
        <p:spPr>
          <a:xfrm>
            <a:off x="301625" y="1300480"/>
            <a:ext cx="10123805" cy="983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2800" b="1">
                <a:solidFill>
                  <a:srgbClr val="FF0000"/>
                </a:solidFill>
                <a:effectLst>
                  <a:glow rad="101600">
                    <a:srgbClr val="FFC000">
                      <a:alpha val="40000"/>
                    </a:srgbClr>
                  </a:glow>
                  <a:innerShdw blurRad="63500" dist="50800">
                    <a:srgbClr val="FF0000">
                      <a:alpha val="58000"/>
                    </a:srgbClr>
                  </a:inn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三、优化团队构架</a:t>
            </a:r>
            <a:r>
              <a:rPr lang="en-US" altLang="zh-CN" sz="2800" b="1">
                <a:solidFill>
                  <a:srgbClr val="FF0000"/>
                </a:solidFill>
                <a:effectLst>
                  <a:glow rad="101600">
                    <a:srgbClr val="FFC000">
                      <a:alpha val="40000"/>
                    </a:srgbClr>
                  </a:glow>
                  <a:innerShdw blurRad="63500" dist="50800">
                    <a:srgbClr val="FF0000">
                      <a:alpha val="58000"/>
                    </a:srgbClr>
                  </a:inn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----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进一步明确研究方向，增强团队意识，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凝炼研究思路。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lum bright="12000" contrast="12000"/>
          </a:blip>
          <a:srcRect t="14161"/>
          <a:stretch>
            <a:fillRect/>
          </a:stretch>
        </p:blipFill>
        <p:spPr>
          <a:xfrm>
            <a:off x="4515485" y="2755900"/>
            <a:ext cx="3850005" cy="2479040"/>
          </a:xfrm>
          <a:prstGeom prst="rect">
            <a:avLst/>
          </a:prstGeom>
          <a:effectLst>
            <a:reflection blurRad="6350" stA="30000" endA="300" endPos="17000" dir="5400000" sy="-100000" algn="bl" rotWithShape="0"/>
          </a:effectLst>
        </p:spPr>
      </p:pic>
      <p:pic>
        <p:nvPicPr>
          <p:cNvPr id="11" name="图片 10" descr="e3c9b7fc-d282-4766-84d0-de28f7db40ea"/>
          <p:cNvPicPr>
            <a:picLocks noChangeAspect="1"/>
          </p:cNvPicPr>
          <p:nvPr/>
        </p:nvPicPr>
        <p:blipFill>
          <a:blip r:embed="rId3"/>
          <a:srcRect l="11930" t="13798" r="8131"/>
          <a:stretch>
            <a:fillRect/>
          </a:stretch>
        </p:blipFill>
        <p:spPr>
          <a:xfrm>
            <a:off x="8519795" y="2759075"/>
            <a:ext cx="3368040" cy="2493645"/>
          </a:xfrm>
          <a:prstGeom prst="rect">
            <a:avLst/>
          </a:prstGeom>
          <a:effectLst>
            <a:reflection blurRad="6350" stA="50000" endA="300" endPos="17000" dir="5400000" sy="-100000" algn="bl" rotWithShape="0"/>
          </a:effectLst>
        </p:spPr>
      </p:pic>
      <p:pic>
        <p:nvPicPr>
          <p:cNvPr id="13" name="图片 12" descr="e773c18d-43c6-45a9-b1a4-56725b95442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10" y="2740660"/>
            <a:ext cx="4140200" cy="2512060"/>
          </a:xfrm>
          <a:prstGeom prst="rect">
            <a:avLst/>
          </a:prstGeom>
          <a:effectLst>
            <a:reflection blurRad="6350" stA="30000" endA="300" endPos="17000" dir="5400000" sy="-100000" algn="bl" rotWithShape="0"/>
          </a:effectLst>
        </p:spPr>
      </p:pic>
      <p:sp>
        <p:nvSpPr>
          <p:cNvPr id="16" name="文本框 15"/>
          <p:cNvSpPr txBox="1"/>
          <p:nvPr/>
        </p:nvSpPr>
        <p:spPr>
          <a:xfrm>
            <a:off x="370840" y="5410835"/>
            <a:ext cx="191897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/>
            <a:r>
              <a:rPr lang="en-US" altLang="zh-CN">
                <a:solidFill>
                  <a:srgbClr val="FF0000"/>
                </a:solidFill>
                <a:latin typeface="华文琥珀" panose="02010800040101010101" charset="-122"/>
                <a:ea typeface="华文琥珀" panose="02010800040101010101" charset="-122"/>
                <a:cs typeface="宋体" panose="02010600030101010101" pitchFamily="2" charset="-122"/>
                <a:sym typeface="+mn-ea"/>
              </a:rPr>
              <a:t>• </a:t>
            </a:r>
            <a:r>
              <a:rPr lang="zh-CN" altLang="en-US">
                <a:solidFill>
                  <a:srgbClr val="FF0000"/>
                </a:solidFill>
                <a:latin typeface="华文琥珀" panose="02010800040101010101" charset="-122"/>
                <a:ea typeface="华文琥珀" panose="02010800040101010101" charset="-122"/>
                <a:cs typeface="宋体" panose="02010600030101010101" pitchFamily="2" charset="-122"/>
                <a:sym typeface="+mn-ea"/>
              </a:rPr>
              <a:t>学科团队研讨会</a:t>
            </a:r>
            <a:endParaRPr lang="en-US" altLang="zh-CN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4653474_142409026030_2"/>
          <p:cNvPicPr>
            <a:picLocks noChangeAspect="1"/>
          </p:cNvPicPr>
          <p:nvPr/>
        </p:nvPicPr>
        <p:blipFill>
          <a:blip r:embed="rId1"/>
          <a:srcRect l="3528" t="37941" r="3455" b="52148"/>
          <a:stretch>
            <a:fillRect/>
          </a:stretch>
        </p:blipFill>
        <p:spPr>
          <a:xfrm>
            <a:off x="-153670" y="-40005"/>
            <a:ext cx="12581890" cy="1340485"/>
          </a:xfrm>
          <a:prstGeom prst="rect">
            <a:avLst/>
          </a:prstGeom>
          <a:gradFill>
            <a:gsLst>
              <a:gs pos="28000">
                <a:srgbClr val="6E9BC2">
                  <a:alpha val="100000"/>
                </a:srgbClr>
              </a:gs>
              <a:gs pos="0">
                <a:schemeClr val="accent1">
                  <a:lumMod val="63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CACCEF"/>
            </a:solidFill>
          </a:ln>
          <a:effectLst>
            <a:softEdge rad="317500"/>
          </a:effectLst>
        </p:spPr>
      </p:pic>
      <p:sp>
        <p:nvSpPr>
          <p:cNvPr id="14" name="文本框 13"/>
          <p:cNvSpPr txBox="1"/>
          <p:nvPr/>
        </p:nvSpPr>
        <p:spPr>
          <a:xfrm>
            <a:off x="225425" y="1187450"/>
            <a:ext cx="11868150" cy="19069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2800" b="1">
                <a:solidFill>
                  <a:srgbClr val="FF0000"/>
                </a:solidFill>
                <a:effectLst>
                  <a:glow rad="101600">
                    <a:srgbClr val="FFC000">
                      <a:alpha val="40000"/>
                    </a:srgbClr>
                  </a:glow>
                  <a:innerShdw blurRad="63500" dist="50800">
                    <a:srgbClr val="FF0000">
                      <a:alpha val="58000"/>
                    </a:srgbClr>
                  </a:inn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四、提高思想理论水平</a:t>
            </a:r>
            <a:r>
              <a:rPr lang="en-US" altLang="zh-CN" sz="2800" b="1">
                <a:solidFill>
                  <a:srgbClr val="FF0000"/>
                </a:solidFill>
                <a:effectLst>
                  <a:glow rad="101600">
                    <a:srgbClr val="FFC000">
                      <a:alpha val="40000"/>
                    </a:srgbClr>
                  </a:glow>
                  <a:innerShdw blurRad="63500" dist="50800">
                    <a:srgbClr val="FF0000">
                      <a:alpha val="58000"/>
                    </a:srgbClr>
                  </a:inn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----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继续持续学习，通读《习近平关于“不忘初心、牢记使命”重要论述选编》，认真学习党章、十九大报告、《习近平新时代中国特色社会主义思想学习纲要》，深入学习在</a:t>
            </a:r>
            <a:r>
              <a:rPr lang="en-US" altLang="zh-CN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不忘初心、牢记使命”主题教育工作会议、对上海工作的重要指示批示等精神，细致重温全国教育大会等精神。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16" name="图片 15" descr="b6b42700-fd80-40ee-b65b-2c4e303eb9d7"/>
          <p:cNvPicPr>
            <a:picLocks noChangeAspect="1"/>
          </p:cNvPicPr>
          <p:nvPr/>
        </p:nvPicPr>
        <p:blipFill>
          <a:blip r:embed="rId2">
            <a:lum bright="6000"/>
          </a:blip>
          <a:srcRect l="8219" t="6419"/>
          <a:stretch>
            <a:fillRect/>
          </a:stretch>
        </p:blipFill>
        <p:spPr>
          <a:xfrm>
            <a:off x="1626870" y="3264535"/>
            <a:ext cx="3949700" cy="27774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30000" endA="300" endPos="17000" dir="5400000" sy="-100000" algn="bl" rotWithShape="0"/>
          </a:effectLst>
        </p:spPr>
      </p:pic>
      <p:pic>
        <p:nvPicPr>
          <p:cNvPr id="17" name="图片 16" descr="ee77a357-206b-4d83-ab9f-8b18c7766c26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6153785" y="3264535"/>
            <a:ext cx="4236085" cy="27774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30000" endA="300" endPos="17000" dir="5400000" sy="-100000" algn="bl" rotWithShape="0"/>
          </a:effectLst>
        </p:spPr>
      </p:pic>
      <p:sp>
        <p:nvSpPr>
          <p:cNvPr id="18" name="文本框 17"/>
          <p:cNvSpPr txBox="1"/>
          <p:nvPr/>
        </p:nvSpPr>
        <p:spPr>
          <a:xfrm>
            <a:off x="6539230" y="6177915"/>
            <a:ext cx="346519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•  </a:t>
            </a:r>
            <a:r>
              <a:rPr lang="zh-CN" altLang="en-US" sz="1400">
                <a:latin typeface="+mj-ea"/>
                <a:ea typeface="+mj-ea"/>
                <a:cs typeface="+mj-ea"/>
              </a:rPr>
              <a:t>干部工作专项培训学习</a:t>
            </a:r>
            <a:endParaRPr lang="zh-CN" altLang="en-US" sz="1400">
              <a:latin typeface="+mj-ea"/>
              <a:ea typeface="+mj-ea"/>
              <a:cs typeface="+mj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706245" y="6150610"/>
            <a:ext cx="37915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•  </a:t>
            </a:r>
            <a:r>
              <a:rPr lang="zh-CN" altLang="en-US" sz="1400">
                <a:latin typeface="+mj-ea"/>
                <a:ea typeface="+mj-ea"/>
                <a:cs typeface="+mj-ea"/>
              </a:rPr>
              <a:t>“不忘初心、牢记使命”主题教育中心组（扩大）专题学习会</a:t>
            </a:r>
            <a:endParaRPr lang="zh-CN" altLang="en-US" sz="1400">
              <a:latin typeface="+mj-ea"/>
              <a:ea typeface="+mj-ea"/>
              <a:cs typeface="+mj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826000" y="-563880"/>
            <a:ext cx="254000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ym typeface="+mn-ea"/>
              </a:rPr>
              <a:t>  </a:t>
            </a:r>
            <a:endParaRPr lang="zh-CN" altLang="en-US"/>
          </a:p>
          <a:p>
            <a:pPr>
              <a:lnSpc>
                <a:spcPct val="150000"/>
              </a:lnSpc>
            </a:pPr>
            <a:endParaRPr lang="zh-CN" altLang="en-US"/>
          </a:p>
          <a:p>
            <a:pPr>
              <a:lnSpc>
                <a:spcPct val="150000"/>
              </a:lnSpc>
            </a:pP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035050" y="2270125"/>
            <a:ext cx="9451975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200000"/>
              </a:lnSpc>
            </a:pP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1、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对于“四个意识”中的大局意识，还需进一步从学校三大战略的角度开展科研推进工作。 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使命担当的能力仍需加强，争取高水平研究项目、成果和奖项的突破。 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科研管理规范仍需要加强，管理效率有待提高。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艺术类学科的发展仍需拓展思路，取得突破。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5</a:t>
            </a: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专业硕士的教师管理规范有待提高。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3" name="图片 12" descr="4653474_142409026030_2"/>
          <p:cNvPicPr>
            <a:picLocks noChangeAspect="1"/>
          </p:cNvPicPr>
          <p:nvPr/>
        </p:nvPicPr>
        <p:blipFill>
          <a:blip r:embed="rId1"/>
          <a:srcRect l="3528" t="37941" r="3455" b="52148"/>
          <a:stretch>
            <a:fillRect/>
          </a:stretch>
        </p:blipFill>
        <p:spPr>
          <a:xfrm>
            <a:off x="-153670" y="-40005"/>
            <a:ext cx="12581890" cy="1340485"/>
          </a:xfrm>
          <a:prstGeom prst="rect">
            <a:avLst/>
          </a:prstGeom>
          <a:gradFill>
            <a:gsLst>
              <a:gs pos="28000">
                <a:srgbClr val="6E9BC2">
                  <a:alpha val="100000"/>
                </a:srgbClr>
              </a:gs>
              <a:gs pos="0">
                <a:schemeClr val="accent1">
                  <a:lumMod val="63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CACCEF"/>
            </a:solidFill>
          </a:ln>
          <a:effectLst>
            <a:softEdge rad="317500"/>
          </a:effectLst>
        </p:spPr>
      </p:pic>
      <p:sp>
        <p:nvSpPr>
          <p:cNvPr id="18" name="文本框 17"/>
          <p:cNvSpPr txBox="1"/>
          <p:nvPr/>
        </p:nvSpPr>
        <p:spPr>
          <a:xfrm>
            <a:off x="875665" y="1368425"/>
            <a:ext cx="9797415" cy="768350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查找“</a:t>
            </a:r>
            <a:r>
              <a:rPr lang="en-US" altLang="zh-CN" sz="44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汉仪海韵体简" panose="02010600000101010101" charset="-122"/>
                <a:ea typeface="汉仪海韵体简" panose="02010600000101010101" charset="-122"/>
                <a:cs typeface="宋体" panose="02010600030101010101" pitchFamily="2" charset="-122"/>
                <a:sym typeface="+mn-ea"/>
              </a:rPr>
              <a:t>5</a:t>
            </a:r>
            <a:r>
              <a:rPr lang="zh-CN" altLang="en-US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个方面的差距”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9601200" y="4843780"/>
            <a:ext cx="2550795" cy="1908810"/>
            <a:chOff x="15120" y="7583"/>
            <a:chExt cx="4017" cy="3006"/>
          </a:xfrm>
        </p:grpSpPr>
        <p:pic>
          <p:nvPicPr>
            <p:cNvPr id="4" name="图片 3" descr="25521152_111912243000_2"/>
            <p:cNvPicPr>
              <a:picLocks noChangeAspect="1"/>
            </p:cNvPicPr>
            <p:nvPr/>
          </p:nvPicPr>
          <p:blipFill>
            <a:blip r:embed="rId2"/>
            <a:srcRect l="22927" t="3379" r="23525" b="58434"/>
            <a:stretch>
              <a:fillRect/>
            </a:stretch>
          </p:blipFill>
          <p:spPr>
            <a:xfrm>
              <a:off x="15459" y="7583"/>
              <a:ext cx="3678" cy="2623"/>
            </a:xfrm>
            <a:prstGeom prst="rect">
              <a:avLst/>
            </a:prstGeom>
            <a:effectLst>
              <a:softEdge rad="38100"/>
            </a:effectLst>
          </p:spPr>
        </p:pic>
        <p:sp>
          <p:nvSpPr>
            <p:cNvPr id="5" name="矩形 4"/>
            <p:cNvSpPr/>
            <p:nvPr/>
          </p:nvSpPr>
          <p:spPr>
            <a:xfrm>
              <a:off x="15120" y="9823"/>
              <a:ext cx="1379" cy="7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19"/>
  <p:tag name="KSO_WM_TEMPLATE_MASTER_TYPE" val="0"/>
  <p:tag name="KSO_WM_TEMPLATE_COLOR_TYPE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7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19"/>
  <p:tag name="KSO_WM_TEMPLATE_MASTER_TYPE" val="0"/>
  <p:tag name="KSO_WM_TEMPLATE_COLOR_TYPE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8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19"/>
  <p:tag name="KSO_WM_TEMPLATE_MASTER_TYPE" val="0"/>
  <p:tag name="KSO_WM_TEMPLATE_COLOR_TYPE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9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19"/>
  <p:tag name="KSO_WM_TEMPLATE_MASTER_TYPE" val="0"/>
  <p:tag name="KSO_WM_TEMPLATE_COLOR_TYPE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538</Words>
  <Application>WPS 演示</Application>
  <PresentationFormat>宽屏</PresentationFormat>
  <Paragraphs>42</Paragraphs>
  <Slides>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6" baseType="lpstr">
      <vt:lpstr>Arial</vt:lpstr>
      <vt:lpstr>宋体</vt:lpstr>
      <vt:lpstr>Wingdings</vt:lpstr>
      <vt:lpstr>微软雅黑</vt:lpstr>
      <vt:lpstr>黑体</vt:lpstr>
      <vt:lpstr>华文琥珀</vt:lpstr>
      <vt:lpstr>汉仪海韵体简</vt:lpstr>
      <vt:lpstr>Arial Unicode MS</vt:lpstr>
      <vt:lpstr>Office 主题​​</vt:lpstr>
      <vt:lpstr>科研工作汇报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York</cp:lastModifiedBy>
  <cp:revision>39</cp:revision>
  <dcterms:created xsi:type="dcterms:W3CDTF">2019-06-19T02:08:00Z</dcterms:created>
  <dcterms:modified xsi:type="dcterms:W3CDTF">2019-10-14T16:12:38Z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2052-11.1.0.9098</vt:lpwstr>
  </property>
</Properties>
</file>