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92" r:id="rId7"/>
    <p:sldId id="293" r:id="rId8"/>
    <p:sldId id="261" r:id="rId9"/>
    <p:sldId id="262" r:id="rId10"/>
    <p:sldId id="329" r:id="rId11"/>
    <p:sldId id="330" r:id="rId12"/>
    <p:sldId id="331" r:id="rId13"/>
    <p:sldId id="257" r:id="rId14"/>
    <p:sldId id="263" r:id="rId15"/>
    <p:sldId id="258" r:id="rId16"/>
    <p:sldId id="285" r:id="rId17"/>
    <p:sldId id="259" r:id="rId18"/>
    <p:sldId id="273" r:id="rId19"/>
    <p:sldId id="286" r:id="rId20"/>
    <p:sldId id="274" r:id="rId21"/>
    <p:sldId id="275" r:id="rId22"/>
    <p:sldId id="276" r:id="rId23"/>
    <p:sldId id="277" r:id="rId24"/>
    <p:sldId id="278" r:id="rId25"/>
    <p:sldId id="279" r:id="rId26"/>
    <p:sldId id="280" r:id="rId27"/>
    <p:sldId id="281" r:id="rId28"/>
    <p:sldId id="282" r:id="rId29"/>
    <p:sldId id="283" r:id="rId30"/>
    <p:sldId id="294" r:id="rId31"/>
    <p:sldId id="295" r:id="rId32"/>
    <p:sldId id="296" r:id="rId33"/>
    <p:sldId id="297" r:id="rId34"/>
    <p:sldId id="264" r:id="rId35"/>
    <p:sldId id="299" r:id="rId36"/>
    <p:sldId id="298" r:id="rId37"/>
    <p:sldId id="300" r:id="rId38"/>
    <p:sldId id="266" r:id="rId39"/>
    <p:sldId id="302" r:id="rId40"/>
    <p:sldId id="301" r:id="rId41"/>
    <p:sldId id="267" r:id="rId42"/>
    <p:sldId id="268" r:id="rId43"/>
    <p:sldId id="269" r:id="rId44"/>
    <p:sldId id="304" r:id="rId45"/>
    <p:sldId id="303" r:id="rId46"/>
    <p:sldId id="305" r:id="rId47"/>
    <p:sldId id="306" r:id="rId48"/>
    <p:sldId id="270" r:id="rId49"/>
    <p:sldId id="307" r:id="rId50"/>
    <p:sldId id="308" r:id="rId51"/>
    <p:sldId id="309" r:id="rId52"/>
    <p:sldId id="271" r:id="rId53"/>
    <p:sldId id="310" r:id="rId54"/>
    <p:sldId id="311" r:id="rId55"/>
    <p:sldId id="272" r:id="rId56"/>
    <p:sldId id="312" r:id="rId57"/>
    <p:sldId id="265" r:id="rId58"/>
    <p:sldId id="320" r:id="rId59"/>
    <p:sldId id="313" r:id="rId60"/>
    <p:sldId id="315" r:id="rId61"/>
    <p:sldId id="316" r:id="rId62"/>
    <p:sldId id="326" r:id="rId63"/>
    <p:sldId id="322" r:id="rId64"/>
    <p:sldId id="323" r:id="rId65"/>
    <p:sldId id="317" r:id="rId66"/>
    <p:sldId id="321" r:id="rId67"/>
    <p:sldId id="318" r:id="rId68"/>
    <p:sldId id="327" r:id="rId69"/>
    <p:sldId id="328" r:id="rId70"/>
    <p:sldId id="333" r:id="rId71"/>
    <p:sldId id="335" r:id="rId72"/>
    <p:sldId id="342" r:id="rId73"/>
    <p:sldId id="336" r:id="rId74"/>
    <p:sldId id="338" r:id="rId75"/>
    <p:sldId id="339" r:id="rId76"/>
    <p:sldId id="337" r:id="rId77"/>
    <p:sldId id="340" r:id="rId78"/>
    <p:sldId id="341" r:id="rId79"/>
    <p:sldId id="319" r:id="rId80"/>
  </p:sldIdLst>
  <p:sldSz cx="12961938" cy="7561263"/>
  <p:notesSz cx="6858000" cy="9144000"/>
  <p:defaultTextStyle>
    <a:defPPr>
      <a:defRPr lang="zh-CN"/>
    </a:defPPr>
    <a:lvl1pPr marL="0" algn="l" defTabSz="1172718" rtl="0" eaLnBrk="1" latinLnBrk="0" hangingPunct="1">
      <a:defRPr sz="2300" kern="1200">
        <a:solidFill>
          <a:schemeClr val="tx1"/>
        </a:solidFill>
        <a:latin typeface="+mn-lt"/>
        <a:ea typeface="+mn-ea"/>
        <a:cs typeface="+mn-cs"/>
      </a:defRPr>
    </a:lvl1pPr>
    <a:lvl2pPr marL="586359" algn="l" defTabSz="1172718" rtl="0" eaLnBrk="1" latinLnBrk="0" hangingPunct="1">
      <a:defRPr sz="2300" kern="1200">
        <a:solidFill>
          <a:schemeClr val="tx1"/>
        </a:solidFill>
        <a:latin typeface="+mn-lt"/>
        <a:ea typeface="+mn-ea"/>
        <a:cs typeface="+mn-cs"/>
      </a:defRPr>
    </a:lvl2pPr>
    <a:lvl3pPr marL="1172718" algn="l" defTabSz="1172718" rtl="0" eaLnBrk="1" latinLnBrk="0" hangingPunct="1">
      <a:defRPr sz="2300" kern="1200">
        <a:solidFill>
          <a:schemeClr val="tx1"/>
        </a:solidFill>
        <a:latin typeface="+mn-lt"/>
        <a:ea typeface="+mn-ea"/>
        <a:cs typeface="+mn-cs"/>
      </a:defRPr>
    </a:lvl3pPr>
    <a:lvl4pPr marL="1759077" algn="l" defTabSz="1172718" rtl="0" eaLnBrk="1" latinLnBrk="0" hangingPunct="1">
      <a:defRPr sz="2300" kern="1200">
        <a:solidFill>
          <a:schemeClr val="tx1"/>
        </a:solidFill>
        <a:latin typeface="+mn-lt"/>
        <a:ea typeface="+mn-ea"/>
        <a:cs typeface="+mn-cs"/>
      </a:defRPr>
    </a:lvl4pPr>
    <a:lvl5pPr marL="2345436" algn="l" defTabSz="1172718" rtl="0" eaLnBrk="1" latinLnBrk="0" hangingPunct="1">
      <a:defRPr sz="2300" kern="1200">
        <a:solidFill>
          <a:schemeClr val="tx1"/>
        </a:solidFill>
        <a:latin typeface="+mn-lt"/>
        <a:ea typeface="+mn-ea"/>
        <a:cs typeface="+mn-cs"/>
      </a:defRPr>
    </a:lvl5pPr>
    <a:lvl6pPr marL="2931795" algn="l" defTabSz="1172718" rtl="0" eaLnBrk="1" latinLnBrk="0" hangingPunct="1">
      <a:defRPr sz="2300" kern="1200">
        <a:solidFill>
          <a:schemeClr val="tx1"/>
        </a:solidFill>
        <a:latin typeface="+mn-lt"/>
        <a:ea typeface="+mn-ea"/>
        <a:cs typeface="+mn-cs"/>
      </a:defRPr>
    </a:lvl6pPr>
    <a:lvl7pPr marL="3518154" algn="l" defTabSz="1172718" rtl="0" eaLnBrk="1" latinLnBrk="0" hangingPunct="1">
      <a:defRPr sz="2300" kern="1200">
        <a:solidFill>
          <a:schemeClr val="tx1"/>
        </a:solidFill>
        <a:latin typeface="+mn-lt"/>
        <a:ea typeface="+mn-ea"/>
        <a:cs typeface="+mn-cs"/>
      </a:defRPr>
    </a:lvl7pPr>
    <a:lvl8pPr marL="4104513" algn="l" defTabSz="1172718" rtl="0" eaLnBrk="1" latinLnBrk="0" hangingPunct="1">
      <a:defRPr sz="2300" kern="1200">
        <a:solidFill>
          <a:schemeClr val="tx1"/>
        </a:solidFill>
        <a:latin typeface="+mn-lt"/>
        <a:ea typeface="+mn-ea"/>
        <a:cs typeface="+mn-cs"/>
      </a:defRPr>
    </a:lvl8pPr>
    <a:lvl9pPr marL="4690872" algn="l" defTabSz="1172718"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9" d="100"/>
          <a:sy n="59" d="100"/>
        </p:scale>
        <p:origin x="-972" y="-96"/>
      </p:cViewPr>
      <p:guideLst>
        <p:guide orient="horz" pos="2381"/>
        <p:guide pos="408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72146" y="2348893"/>
            <a:ext cx="11017647" cy="162077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44291" y="4284716"/>
            <a:ext cx="9073357" cy="1932323"/>
          </a:xfrm>
        </p:spPr>
        <p:txBody>
          <a:bodyPr/>
          <a:lstStyle>
            <a:lvl1pPr marL="0" indent="0" algn="ctr">
              <a:buNone/>
              <a:defRPr>
                <a:solidFill>
                  <a:schemeClr val="tx1">
                    <a:tint val="75000"/>
                  </a:schemeClr>
                </a:solidFill>
              </a:defRPr>
            </a:lvl1pPr>
            <a:lvl2pPr marL="586359" indent="0" algn="ctr">
              <a:buNone/>
              <a:defRPr>
                <a:solidFill>
                  <a:schemeClr val="tx1">
                    <a:tint val="75000"/>
                  </a:schemeClr>
                </a:solidFill>
              </a:defRPr>
            </a:lvl2pPr>
            <a:lvl3pPr marL="1172718" indent="0" algn="ctr">
              <a:buNone/>
              <a:defRPr>
                <a:solidFill>
                  <a:schemeClr val="tx1">
                    <a:tint val="75000"/>
                  </a:schemeClr>
                </a:solidFill>
              </a:defRPr>
            </a:lvl3pPr>
            <a:lvl4pPr marL="1759077" indent="0" algn="ctr">
              <a:buNone/>
              <a:defRPr>
                <a:solidFill>
                  <a:schemeClr val="tx1">
                    <a:tint val="75000"/>
                  </a:schemeClr>
                </a:solidFill>
              </a:defRPr>
            </a:lvl4pPr>
            <a:lvl5pPr marL="2345436" indent="0" algn="ctr">
              <a:buNone/>
              <a:defRPr>
                <a:solidFill>
                  <a:schemeClr val="tx1">
                    <a:tint val="75000"/>
                  </a:schemeClr>
                </a:solidFill>
              </a:defRPr>
            </a:lvl5pPr>
            <a:lvl6pPr marL="2931795" indent="0" algn="ctr">
              <a:buNone/>
              <a:defRPr>
                <a:solidFill>
                  <a:schemeClr val="tx1">
                    <a:tint val="75000"/>
                  </a:schemeClr>
                </a:solidFill>
              </a:defRPr>
            </a:lvl6pPr>
            <a:lvl7pPr marL="3518154" indent="0" algn="ctr">
              <a:buNone/>
              <a:defRPr>
                <a:solidFill>
                  <a:schemeClr val="tx1">
                    <a:tint val="75000"/>
                  </a:schemeClr>
                </a:solidFill>
              </a:defRPr>
            </a:lvl7pPr>
            <a:lvl8pPr marL="4104513" indent="0" algn="ctr">
              <a:buNone/>
              <a:defRPr>
                <a:solidFill>
                  <a:schemeClr val="tx1">
                    <a:tint val="75000"/>
                  </a:schemeClr>
                </a:solidFill>
              </a:defRPr>
            </a:lvl8pPr>
            <a:lvl9pPr marL="4690872"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92679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107867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321992" y="334306"/>
            <a:ext cx="4133869" cy="71131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918137" y="334306"/>
            <a:ext cx="12187822" cy="71131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324904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422079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23904" y="4858812"/>
            <a:ext cx="11017647" cy="1501751"/>
          </a:xfrm>
        </p:spPr>
        <p:txBody>
          <a:bodyPr anchor="t"/>
          <a:lstStyle>
            <a:lvl1pPr algn="l">
              <a:defRPr sz="51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23904" y="3204786"/>
            <a:ext cx="11017647" cy="1654026"/>
          </a:xfrm>
        </p:spPr>
        <p:txBody>
          <a:bodyPr anchor="b"/>
          <a:lstStyle>
            <a:lvl1pPr marL="0" indent="0">
              <a:buNone/>
              <a:defRPr sz="2600">
                <a:solidFill>
                  <a:schemeClr val="tx1">
                    <a:tint val="75000"/>
                  </a:schemeClr>
                </a:solidFill>
              </a:defRPr>
            </a:lvl1pPr>
            <a:lvl2pPr marL="586359" indent="0">
              <a:buNone/>
              <a:defRPr sz="2300">
                <a:solidFill>
                  <a:schemeClr val="tx1">
                    <a:tint val="75000"/>
                  </a:schemeClr>
                </a:solidFill>
              </a:defRPr>
            </a:lvl2pPr>
            <a:lvl3pPr marL="1172718" indent="0">
              <a:buNone/>
              <a:defRPr sz="2100">
                <a:solidFill>
                  <a:schemeClr val="tx1">
                    <a:tint val="75000"/>
                  </a:schemeClr>
                </a:solidFill>
              </a:defRPr>
            </a:lvl3pPr>
            <a:lvl4pPr marL="1759077" indent="0">
              <a:buNone/>
              <a:defRPr sz="1800">
                <a:solidFill>
                  <a:schemeClr val="tx1">
                    <a:tint val="75000"/>
                  </a:schemeClr>
                </a:solidFill>
              </a:defRPr>
            </a:lvl4pPr>
            <a:lvl5pPr marL="2345436" indent="0">
              <a:buNone/>
              <a:defRPr sz="1800">
                <a:solidFill>
                  <a:schemeClr val="tx1">
                    <a:tint val="75000"/>
                  </a:schemeClr>
                </a:solidFill>
              </a:defRPr>
            </a:lvl5pPr>
            <a:lvl6pPr marL="2931795" indent="0">
              <a:buNone/>
              <a:defRPr sz="1800">
                <a:solidFill>
                  <a:schemeClr val="tx1">
                    <a:tint val="75000"/>
                  </a:schemeClr>
                </a:solidFill>
              </a:defRPr>
            </a:lvl6pPr>
            <a:lvl7pPr marL="3518154" indent="0">
              <a:buNone/>
              <a:defRPr sz="1800">
                <a:solidFill>
                  <a:schemeClr val="tx1">
                    <a:tint val="75000"/>
                  </a:schemeClr>
                </a:solidFill>
              </a:defRPr>
            </a:lvl7pPr>
            <a:lvl8pPr marL="4104513" indent="0">
              <a:buNone/>
              <a:defRPr sz="1800">
                <a:solidFill>
                  <a:schemeClr val="tx1">
                    <a:tint val="75000"/>
                  </a:schemeClr>
                </a:solidFill>
              </a:defRPr>
            </a:lvl8pPr>
            <a:lvl9pPr marL="4690872" indent="0">
              <a:buNone/>
              <a:defRPr sz="18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38890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8138" y="1944575"/>
            <a:ext cx="8159720" cy="5502919"/>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9293890" y="1944575"/>
            <a:ext cx="8161971" cy="5502919"/>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281758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8097" y="302801"/>
            <a:ext cx="11665744" cy="1260211"/>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8097" y="1692533"/>
            <a:ext cx="5727107" cy="705367"/>
          </a:xfrm>
        </p:spPr>
        <p:txBody>
          <a:bodyPr anchor="b"/>
          <a:lstStyle>
            <a:lvl1pPr marL="0" indent="0">
              <a:buNone/>
              <a:defRPr sz="3100" b="1"/>
            </a:lvl1pPr>
            <a:lvl2pPr marL="586359" indent="0">
              <a:buNone/>
              <a:defRPr sz="2600" b="1"/>
            </a:lvl2pPr>
            <a:lvl3pPr marL="1172718" indent="0">
              <a:buNone/>
              <a:defRPr sz="2300" b="1"/>
            </a:lvl3pPr>
            <a:lvl4pPr marL="1759077" indent="0">
              <a:buNone/>
              <a:defRPr sz="2100" b="1"/>
            </a:lvl4pPr>
            <a:lvl5pPr marL="2345436" indent="0">
              <a:buNone/>
              <a:defRPr sz="2100" b="1"/>
            </a:lvl5pPr>
            <a:lvl6pPr marL="2931795" indent="0">
              <a:buNone/>
              <a:defRPr sz="2100" b="1"/>
            </a:lvl6pPr>
            <a:lvl7pPr marL="3518154" indent="0">
              <a:buNone/>
              <a:defRPr sz="2100" b="1"/>
            </a:lvl7pPr>
            <a:lvl8pPr marL="4104513" indent="0">
              <a:buNone/>
              <a:defRPr sz="2100" b="1"/>
            </a:lvl8pPr>
            <a:lvl9pPr marL="4690872"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648097" y="2397901"/>
            <a:ext cx="5727107" cy="435647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584485" y="1692533"/>
            <a:ext cx="5729357" cy="705367"/>
          </a:xfrm>
        </p:spPr>
        <p:txBody>
          <a:bodyPr anchor="b"/>
          <a:lstStyle>
            <a:lvl1pPr marL="0" indent="0">
              <a:buNone/>
              <a:defRPr sz="3100" b="1"/>
            </a:lvl1pPr>
            <a:lvl2pPr marL="586359" indent="0">
              <a:buNone/>
              <a:defRPr sz="2600" b="1"/>
            </a:lvl2pPr>
            <a:lvl3pPr marL="1172718" indent="0">
              <a:buNone/>
              <a:defRPr sz="2300" b="1"/>
            </a:lvl3pPr>
            <a:lvl4pPr marL="1759077" indent="0">
              <a:buNone/>
              <a:defRPr sz="2100" b="1"/>
            </a:lvl4pPr>
            <a:lvl5pPr marL="2345436" indent="0">
              <a:buNone/>
              <a:defRPr sz="2100" b="1"/>
            </a:lvl5pPr>
            <a:lvl6pPr marL="2931795" indent="0">
              <a:buNone/>
              <a:defRPr sz="2100" b="1"/>
            </a:lvl6pPr>
            <a:lvl7pPr marL="3518154" indent="0">
              <a:buNone/>
              <a:defRPr sz="2100" b="1"/>
            </a:lvl7pPr>
            <a:lvl8pPr marL="4104513" indent="0">
              <a:buNone/>
              <a:defRPr sz="2100" b="1"/>
            </a:lvl8pPr>
            <a:lvl9pPr marL="4690872"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6584485" y="2397901"/>
            <a:ext cx="5729357" cy="435647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223693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117744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271264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8098" y="301050"/>
            <a:ext cx="4264388" cy="1281214"/>
          </a:xfrm>
        </p:spPr>
        <p:txBody>
          <a:bodyPr anchor="b"/>
          <a:lstStyle>
            <a:lvl1pPr algn="l">
              <a:defRPr sz="26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67758" y="301051"/>
            <a:ext cx="7246083" cy="64533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48098" y="1582265"/>
            <a:ext cx="4264388" cy="5172114"/>
          </a:xfrm>
        </p:spPr>
        <p:txBody>
          <a:bodyPr/>
          <a:lstStyle>
            <a:lvl1pPr marL="0" indent="0">
              <a:buNone/>
              <a:defRPr sz="1800"/>
            </a:lvl1pPr>
            <a:lvl2pPr marL="586359" indent="0">
              <a:buNone/>
              <a:defRPr sz="1500"/>
            </a:lvl2pPr>
            <a:lvl3pPr marL="1172718" indent="0">
              <a:buNone/>
              <a:defRPr sz="1300"/>
            </a:lvl3pPr>
            <a:lvl4pPr marL="1759077" indent="0">
              <a:buNone/>
              <a:defRPr sz="1200"/>
            </a:lvl4pPr>
            <a:lvl5pPr marL="2345436" indent="0">
              <a:buNone/>
              <a:defRPr sz="1200"/>
            </a:lvl5pPr>
            <a:lvl6pPr marL="2931795" indent="0">
              <a:buNone/>
              <a:defRPr sz="1200"/>
            </a:lvl6pPr>
            <a:lvl7pPr marL="3518154" indent="0">
              <a:buNone/>
              <a:defRPr sz="1200"/>
            </a:lvl7pPr>
            <a:lvl8pPr marL="4104513" indent="0">
              <a:buNone/>
              <a:defRPr sz="1200"/>
            </a:lvl8pPr>
            <a:lvl9pPr marL="4690872"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15335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40630" y="5292884"/>
            <a:ext cx="7777163" cy="624855"/>
          </a:xfrm>
        </p:spPr>
        <p:txBody>
          <a:bodyPr anchor="b"/>
          <a:lstStyle>
            <a:lvl1pPr algn="l">
              <a:defRPr sz="26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40630" y="675613"/>
            <a:ext cx="7777163" cy="4536758"/>
          </a:xfrm>
        </p:spPr>
        <p:txBody>
          <a:bodyPr/>
          <a:lstStyle>
            <a:lvl1pPr marL="0" indent="0">
              <a:buNone/>
              <a:defRPr sz="4100"/>
            </a:lvl1pPr>
            <a:lvl2pPr marL="586359" indent="0">
              <a:buNone/>
              <a:defRPr sz="3600"/>
            </a:lvl2pPr>
            <a:lvl3pPr marL="1172718" indent="0">
              <a:buNone/>
              <a:defRPr sz="3100"/>
            </a:lvl3pPr>
            <a:lvl4pPr marL="1759077" indent="0">
              <a:buNone/>
              <a:defRPr sz="2600"/>
            </a:lvl4pPr>
            <a:lvl5pPr marL="2345436" indent="0">
              <a:buNone/>
              <a:defRPr sz="2600"/>
            </a:lvl5pPr>
            <a:lvl6pPr marL="2931795" indent="0">
              <a:buNone/>
              <a:defRPr sz="2600"/>
            </a:lvl6pPr>
            <a:lvl7pPr marL="3518154" indent="0">
              <a:buNone/>
              <a:defRPr sz="2600"/>
            </a:lvl7pPr>
            <a:lvl8pPr marL="4104513" indent="0">
              <a:buNone/>
              <a:defRPr sz="2600"/>
            </a:lvl8pPr>
            <a:lvl9pPr marL="4690872" indent="0">
              <a:buNone/>
              <a:defRPr sz="2600"/>
            </a:lvl9pPr>
          </a:lstStyle>
          <a:p>
            <a:endParaRPr lang="zh-CN" altLang="en-US"/>
          </a:p>
        </p:txBody>
      </p:sp>
      <p:sp>
        <p:nvSpPr>
          <p:cNvPr id="4" name="文本占位符 3"/>
          <p:cNvSpPr>
            <a:spLocks noGrp="1"/>
          </p:cNvSpPr>
          <p:nvPr>
            <p:ph type="body" sz="half" idx="2"/>
          </p:nvPr>
        </p:nvSpPr>
        <p:spPr>
          <a:xfrm>
            <a:off x="2540630" y="5917739"/>
            <a:ext cx="7777163" cy="887398"/>
          </a:xfrm>
        </p:spPr>
        <p:txBody>
          <a:bodyPr/>
          <a:lstStyle>
            <a:lvl1pPr marL="0" indent="0">
              <a:buNone/>
              <a:defRPr sz="1800"/>
            </a:lvl1pPr>
            <a:lvl2pPr marL="586359" indent="0">
              <a:buNone/>
              <a:defRPr sz="1500"/>
            </a:lvl2pPr>
            <a:lvl3pPr marL="1172718" indent="0">
              <a:buNone/>
              <a:defRPr sz="1300"/>
            </a:lvl3pPr>
            <a:lvl4pPr marL="1759077" indent="0">
              <a:buNone/>
              <a:defRPr sz="1200"/>
            </a:lvl4pPr>
            <a:lvl5pPr marL="2345436" indent="0">
              <a:buNone/>
              <a:defRPr sz="1200"/>
            </a:lvl5pPr>
            <a:lvl6pPr marL="2931795" indent="0">
              <a:buNone/>
              <a:defRPr sz="1200"/>
            </a:lvl6pPr>
            <a:lvl7pPr marL="3518154" indent="0">
              <a:buNone/>
              <a:defRPr sz="1200"/>
            </a:lvl7pPr>
            <a:lvl8pPr marL="4104513" indent="0">
              <a:buNone/>
              <a:defRPr sz="1200"/>
            </a:lvl8pPr>
            <a:lvl9pPr marL="4690872"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A2D27A-6D0E-4797-8100-559863B32601}" type="datetimeFigureOut">
              <a:rPr lang="zh-CN" altLang="en-US" smtClean="0"/>
              <a:pPr/>
              <a:t>2019/10/21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163149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8097" y="302801"/>
            <a:ext cx="11665744" cy="1260211"/>
          </a:xfrm>
          <a:prstGeom prst="rect">
            <a:avLst/>
          </a:prstGeom>
        </p:spPr>
        <p:txBody>
          <a:bodyPr vert="horz" lIns="117272" tIns="58636" rIns="117272" bIns="5863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8097" y="1764295"/>
            <a:ext cx="11665744" cy="4990084"/>
          </a:xfrm>
          <a:prstGeom prst="rect">
            <a:avLst/>
          </a:prstGeom>
        </p:spPr>
        <p:txBody>
          <a:bodyPr vert="horz" lIns="117272" tIns="58636" rIns="117272" bIns="5863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48097" y="7008171"/>
            <a:ext cx="3024452" cy="402567"/>
          </a:xfrm>
          <a:prstGeom prst="rect">
            <a:avLst/>
          </a:prstGeom>
        </p:spPr>
        <p:txBody>
          <a:bodyPr vert="horz" lIns="117272" tIns="58636" rIns="117272" bIns="58636" rtlCol="0" anchor="ctr"/>
          <a:lstStyle>
            <a:lvl1pPr algn="l">
              <a:defRPr sz="1500">
                <a:solidFill>
                  <a:schemeClr val="tx1">
                    <a:tint val="75000"/>
                  </a:schemeClr>
                </a:solidFill>
              </a:defRPr>
            </a:lvl1pPr>
          </a:lstStyle>
          <a:p>
            <a:fld id="{46A2D27A-6D0E-4797-8100-559863B32601}" type="datetimeFigureOut">
              <a:rPr lang="zh-CN" altLang="en-US" smtClean="0"/>
              <a:pPr/>
              <a:t>2019/10/21</a:t>
            </a:fld>
            <a:endParaRPr lang="zh-CN" altLang="en-US"/>
          </a:p>
        </p:txBody>
      </p:sp>
      <p:sp>
        <p:nvSpPr>
          <p:cNvPr id="5" name="页脚占位符 4"/>
          <p:cNvSpPr>
            <a:spLocks noGrp="1"/>
          </p:cNvSpPr>
          <p:nvPr>
            <p:ph type="ftr" sz="quarter" idx="3"/>
          </p:nvPr>
        </p:nvSpPr>
        <p:spPr>
          <a:xfrm>
            <a:off x="4428662" y="7008171"/>
            <a:ext cx="4104614" cy="402567"/>
          </a:xfrm>
          <a:prstGeom prst="rect">
            <a:avLst/>
          </a:prstGeom>
        </p:spPr>
        <p:txBody>
          <a:bodyPr vert="horz" lIns="117272" tIns="58636" rIns="117272" bIns="58636" rtlCol="0" anchor="ctr"/>
          <a:lstStyle>
            <a:lvl1pPr algn="ctr">
              <a:defRPr sz="1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289389" y="7008171"/>
            <a:ext cx="3024452" cy="402567"/>
          </a:xfrm>
          <a:prstGeom prst="rect">
            <a:avLst/>
          </a:prstGeom>
        </p:spPr>
        <p:txBody>
          <a:bodyPr vert="horz" lIns="117272" tIns="58636" rIns="117272" bIns="58636" rtlCol="0" anchor="ctr"/>
          <a:lstStyle>
            <a:lvl1pPr algn="r">
              <a:defRPr sz="1500">
                <a:solidFill>
                  <a:schemeClr val="tx1">
                    <a:tint val="75000"/>
                  </a:schemeClr>
                </a:solidFill>
              </a:defRPr>
            </a:lvl1pPr>
          </a:lstStyle>
          <a:p>
            <a:fld id="{0C9B9E6E-4BD6-4554-ADCD-F8CE409A6119}" type="slidenum">
              <a:rPr lang="zh-CN" altLang="en-US" smtClean="0"/>
              <a:pPr/>
              <a:t>‹#›</a:t>
            </a:fld>
            <a:endParaRPr lang="zh-CN" altLang="en-US"/>
          </a:p>
        </p:txBody>
      </p:sp>
    </p:spTree>
    <p:extLst>
      <p:ext uri="{BB962C8B-B14F-4D97-AF65-F5344CB8AC3E}">
        <p14:creationId xmlns:p14="http://schemas.microsoft.com/office/powerpoint/2010/main" xmlns="" val="275877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2718" rtl="0" eaLnBrk="1" latinLnBrk="0" hangingPunct="1">
        <a:spcBef>
          <a:spcPct val="0"/>
        </a:spcBef>
        <a:buNone/>
        <a:defRPr sz="5600" kern="1200">
          <a:solidFill>
            <a:schemeClr val="tx1"/>
          </a:solidFill>
          <a:latin typeface="+mj-lt"/>
          <a:ea typeface="+mj-ea"/>
          <a:cs typeface="+mj-cs"/>
        </a:defRPr>
      </a:lvl1pPr>
    </p:titleStyle>
    <p:bodyStyle>
      <a:lvl1pPr marL="439769" indent="-439769" algn="l" defTabSz="1172718"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833" indent="-366474" algn="l" defTabSz="117271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5898" indent="-293180" algn="l" defTabSz="117271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2257"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8616"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4975"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11334"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7693"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4052"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zh-CN"/>
      </a:defPPr>
      <a:lvl1pPr marL="0" algn="l" defTabSz="1172718" rtl="0" eaLnBrk="1" latinLnBrk="0" hangingPunct="1">
        <a:defRPr sz="2300" kern="1200">
          <a:solidFill>
            <a:schemeClr val="tx1"/>
          </a:solidFill>
          <a:latin typeface="+mn-lt"/>
          <a:ea typeface="+mn-ea"/>
          <a:cs typeface="+mn-cs"/>
        </a:defRPr>
      </a:lvl1pPr>
      <a:lvl2pPr marL="586359" algn="l" defTabSz="1172718" rtl="0" eaLnBrk="1" latinLnBrk="0" hangingPunct="1">
        <a:defRPr sz="2300" kern="1200">
          <a:solidFill>
            <a:schemeClr val="tx1"/>
          </a:solidFill>
          <a:latin typeface="+mn-lt"/>
          <a:ea typeface="+mn-ea"/>
          <a:cs typeface="+mn-cs"/>
        </a:defRPr>
      </a:lvl2pPr>
      <a:lvl3pPr marL="1172718" algn="l" defTabSz="1172718" rtl="0" eaLnBrk="1" latinLnBrk="0" hangingPunct="1">
        <a:defRPr sz="2300" kern="1200">
          <a:solidFill>
            <a:schemeClr val="tx1"/>
          </a:solidFill>
          <a:latin typeface="+mn-lt"/>
          <a:ea typeface="+mn-ea"/>
          <a:cs typeface="+mn-cs"/>
        </a:defRPr>
      </a:lvl3pPr>
      <a:lvl4pPr marL="1759077" algn="l" defTabSz="1172718" rtl="0" eaLnBrk="1" latinLnBrk="0" hangingPunct="1">
        <a:defRPr sz="2300" kern="1200">
          <a:solidFill>
            <a:schemeClr val="tx1"/>
          </a:solidFill>
          <a:latin typeface="+mn-lt"/>
          <a:ea typeface="+mn-ea"/>
          <a:cs typeface="+mn-cs"/>
        </a:defRPr>
      </a:lvl4pPr>
      <a:lvl5pPr marL="2345436" algn="l" defTabSz="1172718" rtl="0" eaLnBrk="1" latinLnBrk="0" hangingPunct="1">
        <a:defRPr sz="2300" kern="1200">
          <a:solidFill>
            <a:schemeClr val="tx1"/>
          </a:solidFill>
          <a:latin typeface="+mn-lt"/>
          <a:ea typeface="+mn-ea"/>
          <a:cs typeface="+mn-cs"/>
        </a:defRPr>
      </a:lvl5pPr>
      <a:lvl6pPr marL="2931795" algn="l" defTabSz="1172718" rtl="0" eaLnBrk="1" latinLnBrk="0" hangingPunct="1">
        <a:defRPr sz="2300" kern="1200">
          <a:solidFill>
            <a:schemeClr val="tx1"/>
          </a:solidFill>
          <a:latin typeface="+mn-lt"/>
          <a:ea typeface="+mn-ea"/>
          <a:cs typeface="+mn-cs"/>
        </a:defRPr>
      </a:lvl6pPr>
      <a:lvl7pPr marL="3518154" algn="l" defTabSz="1172718" rtl="0" eaLnBrk="1" latinLnBrk="0" hangingPunct="1">
        <a:defRPr sz="2300" kern="1200">
          <a:solidFill>
            <a:schemeClr val="tx1"/>
          </a:solidFill>
          <a:latin typeface="+mn-lt"/>
          <a:ea typeface="+mn-ea"/>
          <a:cs typeface="+mn-cs"/>
        </a:defRPr>
      </a:lvl7pPr>
      <a:lvl8pPr marL="4104513" algn="l" defTabSz="1172718" rtl="0" eaLnBrk="1" latinLnBrk="0" hangingPunct="1">
        <a:defRPr sz="2300" kern="1200">
          <a:solidFill>
            <a:schemeClr val="tx1"/>
          </a:solidFill>
          <a:latin typeface="+mn-lt"/>
          <a:ea typeface="+mn-ea"/>
          <a:cs typeface="+mn-cs"/>
        </a:defRPr>
      </a:lvl8pPr>
      <a:lvl9pPr marL="4690872" algn="l" defTabSz="1172718"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692399"/>
            <a:ext cx="12961938" cy="2277265"/>
          </a:xfrm>
          <a:solidFill>
            <a:srgbClr val="FF0000"/>
          </a:solidFill>
          <a:scene3d>
            <a:camera prst="orthographicFront"/>
            <a:lightRig rig="threePt" dir="t"/>
          </a:scene3d>
          <a:sp3d>
            <a:bevelT w="165100" prst="coolSlant"/>
          </a:sp3d>
        </p:spPr>
        <p:txBody>
          <a:bodyPr>
            <a:normAutofit/>
          </a:bodyPr>
          <a:lstStyle/>
          <a:p>
            <a:r>
              <a:rPr lang="zh-CN" altLang="zh-CN" sz="5400" b="1" dirty="0">
                <a:solidFill>
                  <a:schemeClr val="bg1"/>
                </a:solidFill>
                <a:latin typeface="方正小标宋简体" panose="03000509000000000000" pitchFamily="65" charset="-122"/>
                <a:ea typeface="方正小标宋简体" panose="03000509000000000000" pitchFamily="65" charset="-122"/>
              </a:rPr>
              <a:t>秉初心·守</a:t>
            </a:r>
            <a:r>
              <a:rPr lang="zh-CN" altLang="zh-CN" sz="5400" b="1" dirty="0" smtClean="0">
                <a:solidFill>
                  <a:schemeClr val="bg1"/>
                </a:solidFill>
                <a:latin typeface="方正小标宋简体" panose="03000509000000000000" pitchFamily="65" charset="-122"/>
                <a:ea typeface="方正小标宋简体" panose="03000509000000000000" pitchFamily="65" charset="-122"/>
              </a:rPr>
              <a:t>信仰</a:t>
            </a:r>
            <a:endParaRPr lang="zh-CN" altLang="en-US" sz="4400" b="1" dirty="0">
              <a:solidFill>
                <a:schemeClr val="bg1"/>
              </a:solidFill>
              <a:latin typeface="方正小标宋简体" panose="03000509000000000000" pitchFamily="65" charset="-122"/>
              <a:ea typeface="方正小标宋简体" panose="03000509000000000000" pitchFamily="65" charset="-122"/>
            </a:endParaRPr>
          </a:p>
        </p:txBody>
      </p:sp>
      <p:sp>
        <p:nvSpPr>
          <p:cNvPr id="3" name="副标题 2"/>
          <p:cNvSpPr>
            <a:spLocks noGrp="1"/>
          </p:cNvSpPr>
          <p:nvPr>
            <p:ph type="subTitle" idx="1"/>
          </p:nvPr>
        </p:nvSpPr>
        <p:spPr>
          <a:xfrm>
            <a:off x="1440409" y="4284716"/>
            <a:ext cx="10081120" cy="1932323"/>
          </a:xfrm>
          <a:solidFill>
            <a:srgbClr val="0000CC"/>
          </a:solidFill>
          <a:scene3d>
            <a:camera prst="orthographicFront"/>
            <a:lightRig rig="threePt" dir="t"/>
          </a:scene3d>
          <a:sp3d>
            <a:bevelT w="165100" prst="coolSlant"/>
          </a:sp3d>
        </p:spPr>
        <p:txBody>
          <a:bodyPr anchor="ctr">
            <a:normAutofit/>
          </a:bodyPr>
          <a:lstStyle/>
          <a:p>
            <a:r>
              <a:rPr lang="en-US" altLang="zh-CN" sz="2800" b="1" dirty="0" smtClean="0">
                <a:solidFill>
                  <a:schemeClr val="bg1"/>
                </a:solidFill>
                <a:latin typeface="+mj-ea"/>
                <a:ea typeface="+mj-ea"/>
              </a:rPr>
              <a:t>——“</a:t>
            </a:r>
            <a:r>
              <a:rPr lang="zh-CN" altLang="zh-CN" sz="2800" b="1" dirty="0">
                <a:solidFill>
                  <a:schemeClr val="bg1"/>
                </a:solidFill>
                <a:latin typeface="+mj-ea"/>
                <a:ea typeface="+mj-ea"/>
              </a:rPr>
              <a:t>不忘初心、牢记使命”主题教育专题</a:t>
            </a:r>
            <a:r>
              <a:rPr lang="zh-CN" altLang="zh-CN" sz="2800" b="1" dirty="0" smtClean="0">
                <a:solidFill>
                  <a:schemeClr val="bg1"/>
                </a:solidFill>
                <a:latin typeface="+mj-ea"/>
                <a:ea typeface="+mj-ea"/>
              </a:rPr>
              <a:t>党课</a:t>
            </a:r>
            <a:endParaRPr lang="en-US" altLang="zh-CN" sz="2800" b="1" dirty="0">
              <a:solidFill>
                <a:schemeClr val="bg1"/>
              </a:solidFill>
              <a:latin typeface="+mj-ea"/>
              <a:ea typeface="+mj-ea"/>
            </a:endParaRPr>
          </a:p>
          <a:p>
            <a:pPr>
              <a:lnSpc>
                <a:spcPct val="150000"/>
              </a:lnSpc>
            </a:pPr>
            <a:r>
              <a:rPr lang="zh-CN" altLang="en-US" sz="2800" b="1" dirty="0" smtClean="0">
                <a:solidFill>
                  <a:schemeClr val="bg1"/>
                </a:solidFill>
                <a:latin typeface="+mj-ea"/>
                <a:ea typeface="+mj-ea"/>
              </a:rPr>
              <a:t>艺术设计学院   高瞩</a:t>
            </a:r>
            <a:endParaRPr lang="en-US" altLang="zh-CN" sz="2800" b="1" dirty="0">
              <a:solidFill>
                <a:schemeClr val="bg1"/>
              </a:solidFill>
              <a:latin typeface="+mj-ea"/>
              <a:ea typeface="+mj-ea"/>
            </a:endParaRPr>
          </a:p>
        </p:txBody>
      </p:sp>
    </p:spTree>
    <p:extLst>
      <p:ext uri="{BB962C8B-B14F-4D97-AF65-F5344CB8AC3E}">
        <p14:creationId xmlns:p14="http://schemas.microsoft.com/office/powerpoint/2010/main" xmlns="" val="1365891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99119"/>
            <a:ext cx="12961937" cy="3023905"/>
          </a:xfrm>
          <a:prstGeom prst="rect">
            <a:avLst/>
          </a:prstGeom>
          <a:solidFill>
            <a:srgbClr val="FF0000"/>
          </a:solidFill>
          <a:scene3d>
            <a:camera prst="orthographicFront"/>
            <a:lightRig rig="threePt" dir="t"/>
          </a:scene3d>
          <a:sp3d>
            <a:bevelT w="165100" prst="coolSlant"/>
          </a:sp3d>
        </p:spPr>
        <p:txBody>
          <a:bodyPr wrap="square">
            <a:spAutoFit/>
          </a:bodyPr>
          <a:lstStyle/>
          <a:p>
            <a:pPr>
              <a:lnSpc>
                <a:spcPct val="150000"/>
              </a:lnSpc>
            </a:pPr>
            <a:r>
              <a:rPr lang="en-US" altLang="zh-CN" sz="3600" dirty="0" smtClean="0"/>
              <a:t>         </a:t>
            </a:r>
            <a:r>
              <a:rPr lang="zh-CN" altLang="zh-CN" sz="3200" b="1" dirty="0" smtClean="0">
                <a:latin typeface="仿宋" pitchFamily="49" charset="-122"/>
                <a:ea typeface="仿宋" pitchFamily="49" charset="-122"/>
              </a:rPr>
              <a:t>根据</a:t>
            </a:r>
            <a:r>
              <a:rPr lang="zh-CN" altLang="zh-CN" sz="3200" b="1" dirty="0">
                <a:latin typeface="仿宋" pitchFamily="49" charset="-122"/>
                <a:ea typeface="仿宋" pitchFamily="49" charset="-122"/>
              </a:rPr>
              <a:t>在“不忘初心、牢记使命”主题教育中讲好专题党课的要求，党课要聚焦“四个讲清楚”，重点讲清自己的学习体会、讲清存在的差距不足、讲清改进工作的思路举措、讲清对初心使命的感悟</a:t>
            </a:r>
            <a:r>
              <a:rPr lang="zh-CN" altLang="zh-CN" sz="3200" b="1" dirty="0" smtClean="0">
                <a:latin typeface="仿宋" pitchFamily="49" charset="-122"/>
                <a:ea typeface="仿宋" pitchFamily="49" charset="-122"/>
              </a:rPr>
              <a:t>。</a:t>
            </a:r>
            <a:r>
              <a:rPr lang="zh-CN" altLang="en-US" sz="3200" b="1" dirty="0" smtClean="0">
                <a:latin typeface="仿宋" pitchFamily="49" charset="-122"/>
                <a:ea typeface="仿宋" pitchFamily="49" charset="-122"/>
              </a:rPr>
              <a:t>本人将</a:t>
            </a:r>
            <a:r>
              <a:rPr lang="zh-CN" altLang="zh-CN" sz="3200" b="1" dirty="0" smtClean="0">
                <a:latin typeface="仿宋" pitchFamily="49" charset="-122"/>
                <a:ea typeface="仿宋" pitchFamily="49" charset="-122"/>
              </a:rPr>
              <a:t>围绕</a:t>
            </a:r>
            <a:r>
              <a:rPr lang="zh-CN" altLang="zh-CN" sz="3200" b="1" dirty="0">
                <a:latin typeface="仿宋" pitchFamily="49" charset="-122"/>
                <a:ea typeface="仿宋" pitchFamily="49" charset="-122"/>
              </a:rPr>
              <a:t>这四个方面，结合自己此次专题调研成果，与同志们做个思想交流。</a:t>
            </a:r>
            <a:endParaRPr lang="zh-CN" altLang="en-US" sz="3200" b="1" dirty="0">
              <a:solidFill>
                <a:schemeClr val="bg1"/>
              </a:solidFill>
              <a:latin typeface="仿宋" pitchFamily="49" charset="-122"/>
              <a:ea typeface="仿宋" pitchFamily="49" charset="-122"/>
            </a:endParaRPr>
          </a:p>
        </p:txBody>
      </p:sp>
    </p:spTree>
    <p:extLst>
      <p:ext uri="{BB962C8B-B14F-4D97-AF65-F5344CB8AC3E}">
        <p14:creationId xmlns:p14="http://schemas.microsoft.com/office/powerpoint/2010/main" xmlns="" val="765700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rPr>
              <a:t>提纲</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solidFill>
            <a:srgbClr val="002060"/>
          </a:solidFill>
          <a:scene3d>
            <a:camera prst="perspectiveAbove"/>
            <a:lightRig rig="threePt" dir="t"/>
          </a:scene3d>
          <a:sp3d>
            <a:bevelT w="165100" prst="coolSlant"/>
          </a:sp3d>
        </p:spPr>
        <p:txBody>
          <a:bodyPr anchor="ctr">
            <a:normAutofit lnSpcReduction="10000"/>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一</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对初心和使命的感悟</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nSpc>
                <a:spcPct val="150000"/>
              </a:lnSpc>
            </a:pP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二、</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对习近平总书记关于教育的重要论述的学习体会</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nSpc>
                <a:spcPct val="150000"/>
              </a:lnSpc>
            </a:pP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三、</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思想上、工作上、作风上存在的差距</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nSpc>
                <a:spcPct val="150000"/>
              </a:lnSpc>
            </a:pP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四、加强和改进的思路措施</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14658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lstStyle/>
          <a:p>
            <a:r>
              <a:rPr lang="zh-CN" altLang="en-US" sz="6000" b="1" dirty="0" smtClean="0">
                <a:solidFill>
                  <a:schemeClr val="bg1"/>
                </a:solidFill>
                <a:latin typeface="方正小标宋简体" panose="03000509000000000000" pitchFamily="65" charset="-122"/>
                <a:ea typeface="方正小标宋简体" panose="03000509000000000000" pitchFamily="65" charset="-122"/>
              </a:rPr>
              <a:t>一、对</a:t>
            </a:r>
            <a:r>
              <a:rPr lang="zh-CN" altLang="en-US" sz="6000" b="1" dirty="0">
                <a:solidFill>
                  <a:schemeClr val="bg1"/>
                </a:solidFill>
                <a:latin typeface="方正小标宋简体" panose="03000509000000000000" pitchFamily="65" charset="-122"/>
                <a:ea typeface="方正小标宋简体" panose="03000509000000000000" pitchFamily="65" charset="-122"/>
              </a:rPr>
              <a:t>初心和使命的感悟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内容占位符 4"/>
          <p:cNvSpPr>
            <a:spLocks noGrp="1"/>
          </p:cNvSpPr>
          <p:nvPr>
            <p:ph idx="1"/>
          </p:nvPr>
        </p:nvSpPr>
        <p:spPr>
          <a:xfrm>
            <a:off x="648321" y="2196455"/>
            <a:ext cx="11665744" cy="4993598"/>
          </a:xfrm>
          <a:prstGeom prst="rect">
            <a:avLst/>
          </a:prstGeom>
          <a:solidFill>
            <a:srgbClr val="FF0000"/>
          </a:solidFill>
          <a:scene3d>
            <a:camera prst="orthographicFront"/>
            <a:lightRig rig="threePt" dir="t"/>
          </a:scene3d>
          <a:sp3d>
            <a:bevelT w="165100" prst="coolSlant"/>
          </a:sp3d>
        </p:spPr>
        <p:txBody>
          <a:bodyPr wrap="square">
            <a:spAutoFit/>
          </a:bodyPr>
          <a:lstStyle/>
          <a:p>
            <a:r>
              <a:rPr lang="en-US" altLang="zh-CN" sz="2400" b="1" dirty="0" smtClean="0">
                <a:latin typeface="华文仿宋" pitchFamily="2" charset="-122"/>
                <a:ea typeface="华文仿宋" pitchFamily="2" charset="-122"/>
              </a:rPr>
              <a:t>        </a:t>
            </a:r>
            <a:r>
              <a:rPr lang="zh-CN" altLang="zh-CN" sz="2400" b="1" dirty="0" smtClean="0">
                <a:latin typeface="华文仿宋" pitchFamily="2" charset="-122"/>
                <a:ea typeface="华文仿宋" pitchFamily="2" charset="-122"/>
              </a:rPr>
              <a:t>中国共产党</a:t>
            </a:r>
            <a:r>
              <a:rPr lang="zh-CN" altLang="zh-CN" sz="2400" b="1" dirty="0">
                <a:latin typeface="华文仿宋" pitchFamily="2" charset="-122"/>
                <a:ea typeface="华文仿宋" pitchFamily="2" charset="-122"/>
              </a:rPr>
              <a:t>人的初心和使命，是为中国人民谋幸福，为中华民族谋复兴。这个初心和使命是激励中国共产党人不断前进的根本动力。初心是出发者的心，也是初学者的心，它需要在岁月中继续锤炼充实，需要在时间中不停磨砺升华，需要在考验挑战中不断精进成熟。革命前辈确立了初心与使命，就将自己的一生与中国革命、建设和改革历史进程紧密相连，与中国人民追求独立、富强、幸福的奋斗岁月紧紧相依</a:t>
            </a:r>
            <a:r>
              <a:rPr lang="zh-CN" altLang="zh-CN" sz="2400" b="1" dirty="0" smtClean="0">
                <a:latin typeface="华文仿宋" pitchFamily="2" charset="-122"/>
                <a:ea typeface="华文仿宋" pitchFamily="2" charset="-122"/>
              </a:rPr>
              <a:t>。</a:t>
            </a:r>
            <a:endParaRPr lang="en-US" altLang="zh-CN" sz="2400" b="1" dirty="0" smtClean="0">
              <a:latin typeface="华文仿宋" pitchFamily="2" charset="-122"/>
              <a:ea typeface="华文仿宋" pitchFamily="2" charset="-122"/>
            </a:endParaRPr>
          </a:p>
          <a:p>
            <a:r>
              <a:rPr lang="en-US" altLang="zh-CN" sz="2400" b="1" dirty="0">
                <a:latin typeface="华文仿宋" pitchFamily="2" charset="-122"/>
                <a:ea typeface="华文仿宋" pitchFamily="2" charset="-122"/>
              </a:rPr>
              <a:t> </a:t>
            </a:r>
            <a:r>
              <a:rPr lang="en-US" altLang="zh-CN" sz="2400" b="1" dirty="0" smtClean="0">
                <a:latin typeface="华文仿宋" pitchFamily="2" charset="-122"/>
                <a:ea typeface="华文仿宋" pitchFamily="2" charset="-122"/>
              </a:rPr>
              <a:t>        </a:t>
            </a:r>
            <a:r>
              <a:rPr lang="zh-CN" altLang="zh-CN" sz="2400" b="1" dirty="0" smtClean="0">
                <a:latin typeface="华文仿宋" pitchFamily="2" charset="-122"/>
                <a:ea typeface="华文仿宋" pitchFamily="2" charset="-122"/>
              </a:rPr>
              <a:t>围绕</a:t>
            </a:r>
            <a:r>
              <a:rPr lang="en-US" altLang="zh-CN"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不忘初心、牢记使命</a:t>
            </a:r>
            <a:r>
              <a:rPr lang="en-US" altLang="zh-CN"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主题教育</a:t>
            </a:r>
            <a:r>
              <a:rPr lang="zh-CN" altLang="zh-CN" sz="2400" b="1" dirty="0" smtClean="0">
                <a:latin typeface="华文仿宋" pitchFamily="2" charset="-122"/>
                <a:ea typeface="华文仿宋" pitchFamily="2" charset="-122"/>
              </a:rPr>
              <a:t>，作为</a:t>
            </a:r>
            <a:r>
              <a:rPr lang="zh-CN" altLang="zh-CN" sz="2400" b="1" dirty="0">
                <a:latin typeface="华文仿宋" pitchFamily="2" charset="-122"/>
                <a:ea typeface="华文仿宋" pitchFamily="2" charset="-122"/>
              </a:rPr>
              <a:t>一名高校二级学院院长，坚定践行初心，为使命将终生奋斗。来到工程大</a:t>
            </a:r>
            <a:r>
              <a:rPr lang="en-US" altLang="zh-CN" sz="2400" b="1" dirty="0">
                <a:latin typeface="华文仿宋" pitchFamily="2" charset="-122"/>
                <a:ea typeface="华文仿宋" pitchFamily="2" charset="-122"/>
              </a:rPr>
              <a:t>42</a:t>
            </a:r>
            <a:r>
              <a:rPr lang="zh-CN" altLang="zh-CN" sz="2400" b="1" dirty="0">
                <a:latin typeface="华文仿宋" pitchFamily="2" charset="-122"/>
                <a:ea typeface="华文仿宋" pitchFamily="2" charset="-122"/>
              </a:rPr>
              <a:t>个月，我的初心就是要建设一个工科大学的现代设计教育体系，并积极实践，实现自己的人生价值。确立初心不易、坚守初心更不易。在当前设计学学科建设过程中，人才培养、科学研究、服务社会，文化传承等发面，虽然有了一定的起色，但离我们要建立的国内一流的应用型设计学科目标还有很长的路要走，我们只有坚定初心，牢记使命，只争朝夕，坚忍不拔，砥砺前行，才能实现我们的梦想。</a:t>
            </a:r>
            <a:endParaRPr lang="zh-CN" altLang="en-US" sz="2400" b="1" dirty="0">
              <a:solidFill>
                <a:schemeClr val="bg1"/>
              </a:solidFill>
              <a:latin typeface="华文仿宋" pitchFamily="2" charset="-122"/>
              <a:ea typeface="华文仿宋" pitchFamily="2" charset="-122"/>
            </a:endParaRPr>
          </a:p>
        </p:txBody>
      </p:sp>
    </p:spTree>
    <p:extLst>
      <p:ext uri="{BB962C8B-B14F-4D97-AF65-F5344CB8AC3E}">
        <p14:creationId xmlns:p14="http://schemas.microsoft.com/office/powerpoint/2010/main" xmlns="" val="3595149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lstStyle/>
          <a:p>
            <a:r>
              <a:rPr lang="zh-CN" altLang="en-US" sz="5400" b="1" dirty="0">
                <a:solidFill>
                  <a:schemeClr val="bg1"/>
                </a:solidFill>
                <a:latin typeface="方正小标宋简体" panose="03000509000000000000" pitchFamily="65" charset="-122"/>
                <a:ea typeface="方正小标宋简体" panose="03000509000000000000" pitchFamily="65" charset="-122"/>
              </a:rPr>
              <a:t>一、对初心和使命的感悟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solidFill>
            <a:srgbClr val="002060"/>
          </a:solidFill>
          <a:scene3d>
            <a:camera prst="perspectiveAbove"/>
            <a:lightRig rig="threePt" dir="t"/>
          </a:scene3d>
          <a:sp3d>
            <a:bevelT w="165100" prst="coolSlant"/>
          </a:sp3d>
        </p:spPr>
        <p:txBody>
          <a:bodyPr anchor="ctr">
            <a:norm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一</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、多思多想，为什么要编写和学习《纲要》</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nSpc>
                <a:spcPct val="150000"/>
              </a:lnSpc>
            </a:pP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二、学深悟透，搞清楚</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总书记</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思想的科学体系</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nSpc>
                <a:spcPct val="150000"/>
              </a:lnSpc>
            </a:pP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三</a:t>
            </a:r>
            <a:r>
              <a:rPr lang="zh-CN" altLang="zh-CN" sz="4000" b="1" dirty="0">
                <a:solidFill>
                  <a:schemeClr val="bg1"/>
                </a:solidFill>
                <a:latin typeface="方正小标宋简体" panose="03000509000000000000" pitchFamily="65" charset="-122"/>
                <a:ea typeface="方正小标宋简体" panose="03000509000000000000" pitchFamily="65" charset="-122"/>
              </a:rPr>
              <a:t>、学以致用，努力推动高质量发展走在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238991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ln>
            <a:solidFill>
              <a:srgbClr val="FF0000"/>
            </a:solidFill>
          </a:ln>
          <a:scene3d>
            <a:camera prst="orthographicFront"/>
            <a:lightRig rig="threePt" dir="t"/>
          </a:scene3d>
          <a:sp3d>
            <a:bevelT w="165100" prst="coolSlant"/>
          </a:sp3d>
        </p:spPr>
        <p:txBody>
          <a:bodyPr>
            <a:norm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rPr>
              <a:t>中央要求</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solidFill>
            <a:srgbClr val="0000CC"/>
          </a:solidFill>
          <a:ln>
            <a:solidFill>
              <a:srgbClr val="FF0000"/>
            </a:solidFill>
          </a:ln>
          <a:scene3d>
            <a:camera prst="perspectiveAbove"/>
            <a:lightRig rig="threePt" dir="t"/>
          </a:scene3d>
          <a:sp3d>
            <a:bevelT w="165100" prst="coolSlant"/>
          </a:sp3d>
        </p:spPr>
        <p:txBody>
          <a:bodyPr anchor="ctr">
            <a:normAutofit/>
          </a:bodyPr>
          <a:lstStyle/>
          <a:p>
            <a:pPr algn="ctr">
              <a:lnSpc>
                <a:spcPct val="150000"/>
              </a:lnSpc>
            </a:pP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一</a:t>
            </a:r>
            <a:r>
              <a:rPr lang="zh-CN" altLang="zh-CN" sz="3600" b="1" dirty="0">
                <a:solidFill>
                  <a:schemeClr val="bg1"/>
                </a:solidFill>
                <a:latin typeface="方正小标宋简体" panose="03000509000000000000" pitchFamily="65" charset="-122"/>
                <a:ea typeface="方正小标宋简体" panose="03000509000000000000" pitchFamily="65" charset="-122"/>
              </a:rPr>
              <a:t>是在多思多想、学深悟透上</a:t>
            </a: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下功夫</a:t>
            </a:r>
            <a:endParaRPr lang="en-US" altLang="zh-CN" sz="36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二</a:t>
            </a:r>
            <a:r>
              <a:rPr lang="zh-CN" altLang="zh-CN" sz="3600" b="1" dirty="0">
                <a:solidFill>
                  <a:schemeClr val="bg1"/>
                </a:solidFill>
                <a:latin typeface="方正小标宋简体" panose="03000509000000000000" pitchFamily="65" charset="-122"/>
                <a:ea typeface="方正小标宋简体" panose="03000509000000000000" pitchFamily="65" charset="-122"/>
              </a:rPr>
              <a:t>是在全面系统、融会贯通上</a:t>
            </a: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下功夫</a:t>
            </a:r>
            <a:endParaRPr lang="en-US" altLang="zh-CN" sz="36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三</a:t>
            </a:r>
            <a:r>
              <a:rPr lang="zh-CN" altLang="zh-CN" sz="3600" b="1" dirty="0">
                <a:solidFill>
                  <a:schemeClr val="bg1"/>
                </a:solidFill>
                <a:latin typeface="方正小标宋简体" panose="03000509000000000000" pitchFamily="65" charset="-122"/>
                <a:ea typeface="方正小标宋简体" panose="03000509000000000000" pitchFamily="65" charset="-122"/>
              </a:rPr>
              <a:t>是在知行合一、学以致用上下功夫</a:t>
            </a:r>
            <a:endParaRPr lang="zh-CN" altLang="en-US" sz="36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1547181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4032448"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好时代</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536753" y="3935581"/>
            <a:ext cx="7200800" cy="2221314"/>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zh-CN" sz="3200" b="1" dirty="0">
                <a:solidFill>
                  <a:schemeClr val="bg1"/>
                </a:solidFill>
                <a:latin typeface="微软雅黑" panose="020B0503020204020204" pitchFamily="34" charset="-122"/>
                <a:ea typeface="微软雅黑" panose="020B0503020204020204" pitchFamily="34" charset="-122"/>
              </a:rPr>
              <a:t>这个时代是一个需要理论而且一定能够产生理论的时代，是一个需要思想而且一定能够产生思想的时代</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9139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solidFill>
              <a:srgbClr val="FF0000"/>
            </a:solidFill>
          </a:ln>
        </p:spPr>
        <p:txBody>
          <a:bodyPr/>
          <a:lstStyle/>
          <a:p>
            <a:r>
              <a:rPr lang="zh-CN" altLang="en-US" b="1" dirty="0" smtClean="0">
                <a:solidFill>
                  <a:schemeClr val="bg1"/>
                </a:solidFill>
                <a:latin typeface="微软雅黑" panose="020B0503020204020204" pitchFamily="34" charset="-122"/>
                <a:ea typeface="微软雅黑" panose="020B0503020204020204" pitchFamily="34" charset="-122"/>
              </a:rPr>
              <a:t>重要读物</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5" name="内容占位符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52377" y="1908423"/>
            <a:ext cx="3168352" cy="4680438"/>
          </a:xfrm>
          <a:scene3d>
            <a:camera prst="orthographicFront"/>
            <a:lightRig rig="threePt" dir="t"/>
          </a:scene3d>
          <a:sp3d>
            <a:bevelT w="165100" prst="coolSlant"/>
          </a:sp3d>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8307" y="1908861"/>
            <a:ext cx="3054830" cy="4680000"/>
          </a:xfrm>
          <a:prstGeom prst="rect">
            <a:avLst/>
          </a:prstGeom>
          <a:scene3d>
            <a:camera prst="orthographicFront"/>
            <a:lightRig rig="threePt" dir="t"/>
          </a:scene3d>
          <a:sp3d>
            <a:bevelT w="165100" prst="coolSlant"/>
          </a:sp3d>
        </p:spPr>
      </p:pic>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71089" y="1908943"/>
            <a:ext cx="3210480" cy="468000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xmlns="" val="28298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4032448"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好传统</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536753" y="3924647"/>
            <a:ext cx="7200800" cy="2221314"/>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zh-CN" sz="3200" b="1" dirty="0">
                <a:solidFill>
                  <a:schemeClr val="bg1"/>
                </a:solidFill>
                <a:latin typeface="微软雅黑" panose="020B0503020204020204" pitchFamily="34" charset="-122"/>
                <a:ea typeface="微软雅黑" panose="020B0503020204020204" pitchFamily="34" charset="-122"/>
              </a:rPr>
              <a:t>改革开放以来我们党一以贯之的重要举措，是被实践证明了的、推进党的理论创新成果深入人心的有效办法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506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4032448"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好读物</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176713" y="3582263"/>
            <a:ext cx="8136904" cy="3323987"/>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zh-CN" sz="2800" b="1" dirty="0">
                <a:solidFill>
                  <a:schemeClr val="bg1"/>
                </a:solidFill>
                <a:latin typeface="微软雅黑" panose="020B0503020204020204" pitchFamily="34" charset="-122"/>
                <a:ea typeface="微软雅黑" panose="020B0503020204020204" pitchFamily="34" charset="-122"/>
              </a:rPr>
              <a:t>开展“不忘初心、牢记使命”主题教育的重要学习材料，是干部群众深入学习领会习近平新时代中国特色社会主义思想的重要辅助读物，是加强新时代党的理论建设的基础性工作，是推动思想建党、理论强党的内在要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85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p:spPr>
        <p:txBody>
          <a:bodyPr>
            <a:normAutofit/>
          </a:bodyPr>
          <a:lstStyle/>
          <a:p>
            <a:r>
              <a:rPr lang="zh-CN" altLang="zh-CN" sz="5400" b="1" dirty="0">
                <a:solidFill>
                  <a:schemeClr val="bg1"/>
                </a:solidFill>
                <a:latin typeface="微软雅黑" panose="020B0503020204020204" pitchFamily="34" charset="-122"/>
                <a:ea typeface="微软雅黑" panose="020B0503020204020204" pitchFamily="34" charset="-122"/>
              </a:rPr>
              <a:t>科学体系</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59249" y="1763713"/>
            <a:ext cx="3443439" cy="4991100"/>
          </a:xfrm>
          <a:scene3d>
            <a:camera prst="orthographicFront"/>
            <a:lightRig rig="threePt" dir="t"/>
          </a:scene3d>
          <a:sp3d>
            <a:bevelT w="165100" prst="coolSlant"/>
          </a:sp3d>
        </p:spPr>
      </p:pic>
    </p:spTree>
    <p:extLst>
      <p:ext uri="{BB962C8B-B14F-4D97-AF65-F5344CB8AC3E}">
        <p14:creationId xmlns:p14="http://schemas.microsoft.com/office/powerpoint/2010/main" xmlns="" val="204087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4719" y="1485106"/>
            <a:ext cx="8572500" cy="4591050"/>
          </a:xfrm>
          <a:prstGeom prst="rect">
            <a:avLst/>
          </a:prstGeom>
        </p:spPr>
      </p:pic>
    </p:spTree>
    <p:extLst>
      <p:ext uri="{BB962C8B-B14F-4D97-AF65-F5344CB8AC3E}">
        <p14:creationId xmlns:p14="http://schemas.microsoft.com/office/powerpoint/2010/main" xmlns="" val="426546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5328592"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solidFill>
                  <a:schemeClr val="bg1"/>
                </a:solidFill>
                <a:latin typeface="微软雅黑" panose="020B0503020204020204" pitchFamily="34" charset="-122"/>
                <a:ea typeface="微软雅黑" panose="020B0503020204020204" pitchFamily="34" charset="-122"/>
              </a:rPr>
              <a:t>核心命题</a:t>
            </a:r>
          </a:p>
        </p:txBody>
      </p:sp>
      <p:sp>
        <p:nvSpPr>
          <p:cNvPr id="5" name="矩形 4"/>
          <p:cNvSpPr/>
          <p:nvPr/>
        </p:nvSpPr>
        <p:spPr>
          <a:xfrm>
            <a:off x="6236453" y="3234063"/>
            <a:ext cx="5984858" cy="646331"/>
          </a:xfrm>
          <a:prstGeom prst="rect">
            <a:avLst/>
          </a:prstGeom>
          <a:solidFill>
            <a:srgbClr val="FF0000"/>
          </a:solidFill>
          <a:ln>
            <a:solidFill>
              <a:srgbClr val="FF0000"/>
            </a:solidFill>
          </a:ln>
          <a:scene3d>
            <a:camera prst="perspectiveLeft"/>
            <a:lightRig rig="threePt" dir="t"/>
          </a:scene3d>
          <a:sp3d>
            <a:bevelT w="165100" prst="coolSlant"/>
          </a:sp3d>
        </p:spPr>
        <p:txBody>
          <a:bodyPr wrap="square" anchor="ctr">
            <a:spAutoFit/>
          </a:bodyPr>
          <a:lstStyle/>
          <a:p>
            <a:pPr algn="ctr">
              <a:lnSpc>
                <a:spcPct val="150000"/>
              </a:lnSpc>
            </a:pPr>
            <a:r>
              <a:rPr lang="zh-CN" altLang="zh-CN" sz="2400" b="1" dirty="0">
                <a:solidFill>
                  <a:schemeClr val="bg1"/>
                </a:solidFill>
              </a:rPr>
              <a:t>对应《纲要》第一、第二和第十九章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64345" y="4208102"/>
            <a:ext cx="10953600" cy="2596865"/>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zh-CN" sz="2800" b="1" dirty="0">
                <a:solidFill>
                  <a:schemeClr val="bg1"/>
                </a:solidFill>
              </a:rPr>
              <a:t>第一章的关键词是“新时代”，这是我国发展的新的“历史方位”。第二章的关键词是“中国特色社会主义”，是我国发展和进步的“根本方向”。第十九章的关键词是“能力建设”，强调党员干部的看家本领，就是掌握马克思主义的思想方法和工作方法</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85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5328592"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6000" b="1" dirty="0">
                <a:latin typeface="微软雅黑" panose="020B0503020204020204" pitchFamily="34" charset="-122"/>
                <a:ea typeface="微软雅黑" panose="020B0503020204020204" pitchFamily="34" charset="-122"/>
              </a:rPr>
              <a:t>基本理论命题</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236453" y="3268689"/>
            <a:ext cx="5984858" cy="577081"/>
          </a:xfrm>
          <a:prstGeom prst="rect">
            <a:avLst/>
          </a:prstGeom>
          <a:solidFill>
            <a:srgbClr val="FF0000"/>
          </a:solidFill>
          <a:ln>
            <a:solidFill>
              <a:srgbClr val="FF0000"/>
            </a:solidFill>
          </a:ln>
          <a:scene3d>
            <a:camera prst="perspectiveLeft"/>
            <a:lightRig rig="threePt" dir="t"/>
          </a:scene3d>
          <a:sp3d>
            <a:bevelT w="165100" prst="coolSlant"/>
          </a:sp3d>
        </p:spPr>
        <p:txBody>
          <a:bodyPr wrap="square" anchor="ctr">
            <a:spAutoFit/>
          </a:bodyPr>
          <a:lstStyle/>
          <a:p>
            <a:pPr algn="ctr">
              <a:lnSpc>
                <a:spcPct val="150000"/>
              </a:lnSpc>
            </a:pPr>
            <a:r>
              <a:rPr lang="zh-CN" altLang="zh-CN" sz="2400" b="1" dirty="0">
                <a:solidFill>
                  <a:schemeClr val="bg1"/>
                </a:solidFill>
              </a:rPr>
              <a:t>对应《纲要》第三到第八章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64345" y="4156928"/>
            <a:ext cx="10953600" cy="2215991"/>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zh-CN" sz="3200" b="1" dirty="0" smtClean="0">
                <a:solidFill>
                  <a:schemeClr val="bg1"/>
                </a:solidFill>
              </a:rPr>
              <a:t>新时代</a:t>
            </a:r>
            <a:r>
              <a:rPr lang="zh-CN" altLang="zh-CN" sz="3200" b="1" dirty="0">
                <a:solidFill>
                  <a:schemeClr val="bg1"/>
                </a:solidFill>
              </a:rPr>
              <a:t>坚持和发展中国特色社会主义的根本立场、奋斗目标、战略安排、领导力量、根本动力、本质</a:t>
            </a:r>
            <a:r>
              <a:rPr lang="zh-CN" altLang="zh-CN" sz="3200" b="1" dirty="0" smtClean="0">
                <a:solidFill>
                  <a:schemeClr val="bg1"/>
                </a:solidFill>
              </a:rPr>
              <a:t>要求</a:t>
            </a:r>
            <a:r>
              <a:rPr lang="zh-CN" altLang="en-US" sz="3200" b="1" dirty="0" smtClean="0">
                <a:solidFill>
                  <a:schemeClr val="bg1"/>
                </a:solidFill>
              </a:rPr>
              <a:t>，</a:t>
            </a:r>
            <a:r>
              <a:rPr lang="zh-CN" altLang="zh-CN" sz="3200" b="1" dirty="0" smtClean="0">
                <a:solidFill>
                  <a:schemeClr val="bg1"/>
                </a:solidFill>
              </a:rPr>
              <a:t>体现</a:t>
            </a:r>
            <a:r>
              <a:rPr lang="zh-CN" altLang="zh-CN" sz="3200" b="1" dirty="0">
                <a:solidFill>
                  <a:schemeClr val="bg1"/>
                </a:solidFill>
              </a:rPr>
              <a:t>对马克思主义的基本遵循，又体现鲜明的中国特色</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2348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5328592"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latin typeface="微软雅黑" panose="020B0503020204020204" pitchFamily="34" charset="-122"/>
                <a:ea typeface="微软雅黑" panose="020B0503020204020204" pitchFamily="34" charset="-122"/>
              </a:rPr>
              <a:t>具体</a:t>
            </a:r>
            <a:r>
              <a:rPr lang="zh-CN" altLang="zh-CN" sz="6000" b="1" dirty="0" smtClean="0">
                <a:latin typeface="微软雅黑" panose="020B0503020204020204" pitchFamily="34" charset="-122"/>
                <a:ea typeface="微软雅黑" panose="020B0503020204020204" pitchFamily="34" charset="-122"/>
              </a:rPr>
              <a:t>理论</a:t>
            </a:r>
            <a:r>
              <a:rPr lang="zh-CN" altLang="zh-CN" sz="6000" b="1" dirty="0">
                <a:latin typeface="微软雅黑" panose="020B0503020204020204" pitchFamily="34" charset="-122"/>
                <a:ea typeface="微软雅黑" panose="020B0503020204020204" pitchFamily="34" charset="-122"/>
              </a:rPr>
              <a:t>命题</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236453" y="3268690"/>
            <a:ext cx="5984858" cy="577081"/>
          </a:xfrm>
          <a:prstGeom prst="rect">
            <a:avLst/>
          </a:prstGeom>
          <a:solidFill>
            <a:srgbClr val="FF0000"/>
          </a:solidFill>
          <a:ln>
            <a:solidFill>
              <a:srgbClr val="FF0000"/>
            </a:solidFill>
          </a:ln>
          <a:scene3d>
            <a:camera prst="perspectiveLeft"/>
            <a:lightRig rig="threePt" dir="t"/>
          </a:scene3d>
          <a:sp3d>
            <a:bevelT w="165100" prst="coolSlant"/>
          </a:sp3d>
        </p:spPr>
        <p:txBody>
          <a:bodyPr wrap="square" anchor="ctr">
            <a:spAutoFit/>
          </a:bodyPr>
          <a:lstStyle/>
          <a:p>
            <a:pPr algn="ctr">
              <a:lnSpc>
                <a:spcPct val="150000"/>
              </a:lnSpc>
            </a:pPr>
            <a:r>
              <a:rPr lang="zh-CN" altLang="zh-CN" sz="2400" b="1" dirty="0">
                <a:solidFill>
                  <a:schemeClr val="bg1"/>
                </a:solidFill>
              </a:rPr>
              <a:t>总体布局对应《纲要》第九到第十三章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64345" y="4156928"/>
            <a:ext cx="10953600" cy="2215991"/>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en-US" sz="3200" b="1" dirty="0" smtClean="0">
                <a:solidFill>
                  <a:schemeClr val="bg1"/>
                </a:solidFill>
              </a:rPr>
              <a:t>关于</a:t>
            </a:r>
            <a:r>
              <a:rPr lang="zh-CN" altLang="zh-CN" sz="3200" b="1" dirty="0" smtClean="0">
                <a:solidFill>
                  <a:schemeClr val="bg1"/>
                </a:solidFill>
              </a:rPr>
              <a:t>经济</a:t>
            </a:r>
            <a:r>
              <a:rPr lang="zh-CN" altLang="zh-CN" sz="3200" b="1" dirty="0">
                <a:solidFill>
                  <a:schemeClr val="bg1"/>
                </a:solidFill>
              </a:rPr>
              <a:t>建设、政治建设、文化建设、社会建设和生态文明建设，为实现“两个一百年”奋斗目标和中国梦明确了还要努力的领域和方向</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193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5328592"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latin typeface="微软雅黑" panose="020B0503020204020204" pitchFamily="34" charset="-122"/>
                <a:ea typeface="微软雅黑" panose="020B0503020204020204" pitchFamily="34" charset="-122"/>
              </a:rPr>
              <a:t>具体</a:t>
            </a:r>
            <a:r>
              <a:rPr lang="zh-CN" altLang="zh-CN" sz="6000" b="1" dirty="0" smtClean="0">
                <a:latin typeface="微软雅黑" panose="020B0503020204020204" pitchFamily="34" charset="-122"/>
                <a:ea typeface="微软雅黑" panose="020B0503020204020204" pitchFamily="34" charset="-122"/>
              </a:rPr>
              <a:t>理论</a:t>
            </a:r>
            <a:r>
              <a:rPr lang="zh-CN" altLang="zh-CN" sz="6000" b="1" dirty="0">
                <a:latin typeface="微软雅黑" panose="020B0503020204020204" pitchFamily="34" charset="-122"/>
                <a:ea typeface="微软雅黑" panose="020B0503020204020204" pitchFamily="34" charset="-122"/>
              </a:rPr>
              <a:t>命题</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236453" y="3268691"/>
            <a:ext cx="5984858" cy="577081"/>
          </a:xfrm>
          <a:prstGeom prst="rect">
            <a:avLst/>
          </a:prstGeom>
          <a:solidFill>
            <a:srgbClr val="FF0000"/>
          </a:solidFill>
          <a:ln>
            <a:solidFill>
              <a:srgbClr val="FF0000"/>
            </a:solidFill>
          </a:ln>
          <a:scene3d>
            <a:camera prst="perspectiveLeft"/>
            <a:lightRig rig="threePt" dir="t"/>
          </a:scene3d>
          <a:sp3d>
            <a:bevelT w="165100" prst="coolSlant"/>
          </a:sp3d>
        </p:spPr>
        <p:txBody>
          <a:bodyPr wrap="square" anchor="ctr">
            <a:spAutoFit/>
          </a:bodyPr>
          <a:lstStyle/>
          <a:p>
            <a:pPr algn="ctr">
              <a:lnSpc>
                <a:spcPct val="150000"/>
              </a:lnSpc>
            </a:pPr>
            <a:r>
              <a:rPr lang="zh-CN" altLang="zh-CN" sz="2400" b="1" dirty="0">
                <a:solidFill>
                  <a:schemeClr val="bg1"/>
                </a:solidFill>
              </a:rPr>
              <a:t>条件保障对应《纲要》第十四到第十八章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64345" y="4103503"/>
            <a:ext cx="10953600" cy="1477328"/>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nSpc>
                <a:spcPct val="150000"/>
              </a:lnSpc>
            </a:pPr>
            <a:r>
              <a:rPr lang="zh-CN" altLang="zh-CN" sz="3200" b="1" dirty="0">
                <a:solidFill>
                  <a:schemeClr val="bg1"/>
                </a:solidFill>
              </a:rPr>
              <a:t>基本理论在经济、政治、文化、社会、生态文明、外部条件、政治保证等方面的具体展开</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3300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5328592"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6000" b="1" dirty="0">
                <a:latin typeface="微软雅黑" panose="020B0503020204020204" pitchFamily="34" charset="-122"/>
                <a:ea typeface="微软雅黑" panose="020B0503020204020204" pitchFamily="34" charset="-122"/>
              </a:rPr>
              <a:t>行文风格通俗易懂</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4236486"/>
            <a:ext cx="10953600" cy="1200329"/>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gn="ctr">
              <a:lnSpc>
                <a:spcPct val="150000"/>
              </a:lnSpc>
            </a:pPr>
            <a:r>
              <a:rPr lang="zh-CN" altLang="zh-CN" sz="4800" b="1" dirty="0">
                <a:solidFill>
                  <a:schemeClr val="bg1"/>
                </a:solidFill>
                <a:latin typeface="方正黑体_GBK" panose="03000509000000000000" pitchFamily="65" charset="-122"/>
                <a:ea typeface="方正黑体_GBK" panose="03000509000000000000" pitchFamily="65" charset="-122"/>
              </a:rPr>
              <a:t>鞋子合不合脚，自己穿了才知道</a:t>
            </a:r>
            <a:endParaRPr lang="zh-CN" altLang="en-US" sz="4800" b="1" dirty="0">
              <a:solidFill>
                <a:schemeClr val="bg1"/>
              </a:solidFill>
              <a:latin typeface="方正黑体_GBK" panose="03000509000000000000" pitchFamily="65" charset="-122"/>
              <a:ea typeface="方正黑体_GBK" panose="03000509000000000000" pitchFamily="65" charset="-122"/>
            </a:endParaRPr>
          </a:p>
        </p:txBody>
      </p:sp>
    </p:spTree>
    <p:extLst>
      <p:ext uri="{BB962C8B-B14F-4D97-AF65-F5344CB8AC3E}">
        <p14:creationId xmlns:p14="http://schemas.microsoft.com/office/powerpoint/2010/main" xmlns="" val="36939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6" name="矩形 5"/>
          <p:cNvSpPr/>
          <p:nvPr/>
        </p:nvSpPr>
        <p:spPr>
          <a:xfrm>
            <a:off x="999977" y="3132559"/>
            <a:ext cx="10953600" cy="2171557"/>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gn="ctr">
              <a:lnSpc>
                <a:spcPct val="150000"/>
              </a:lnSpc>
            </a:pPr>
            <a:r>
              <a:rPr lang="zh-CN" altLang="zh-CN" sz="4800" b="1" dirty="0">
                <a:solidFill>
                  <a:schemeClr val="bg1"/>
                </a:solidFill>
                <a:latin typeface="方正黑体_GBK" panose="03000509000000000000" pitchFamily="65" charset="-122"/>
                <a:ea typeface="方正黑体_GBK" panose="03000509000000000000" pitchFamily="65" charset="-122"/>
              </a:rPr>
              <a:t>不能做快餐，而是要做佛跳墙这样</a:t>
            </a:r>
            <a:r>
              <a:rPr lang="zh-CN" altLang="zh-CN" sz="4800" b="1" dirty="0" smtClean="0">
                <a:solidFill>
                  <a:schemeClr val="bg1"/>
                </a:solidFill>
                <a:latin typeface="方正黑体_GBK" panose="03000509000000000000" pitchFamily="65" charset="-122"/>
                <a:ea typeface="方正黑体_GBK" panose="03000509000000000000" pitchFamily="65" charset="-122"/>
              </a:rPr>
              <a:t>的</a:t>
            </a:r>
            <a:endParaRPr lang="en-US" altLang="zh-CN" sz="4800" b="1" dirty="0" smtClean="0">
              <a:solidFill>
                <a:schemeClr val="bg1"/>
              </a:solidFill>
              <a:latin typeface="方正黑体_GBK" panose="03000509000000000000" pitchFamily="65" charset="-122"/>
              <a:ea typeface="方正黑体_GBK" panose="03000509000000000000" pitchFamily="65" charset="-122"/>
            </a:endParaRPr>
          </a:p>
          <a:p>
            <a:pPr algn="ctr">
              <a:lnSpc>
                <a:spcPct val="150000"/>
              </a:lnSpc>
            </a:pPr>
            <a:r>
              <a:rPr lang="zh-CN" altLang="zh-CN" sz="4800" b="1" dirty="0" smtClean="0">
                <a:solidFill>
                  <a:schemeClr val="bg1"/>
                </a:solidFill>
                <a:latin typeface="方正黑体_GBK" panose="03000509000000000000" pitchFamily="65" charset="-122"/>
                <a:ea typeface="方正黑体_GBK" panose="03000509000000000000" pitchFamily="65" charset="-122"/>
              </a:rPr>
              <a:t>功夫</a:t>
            </a:r>
            <a:r>
              <a:rPr lang="zh-CN" altLang="zh-CN" sz="4800" b="1" dirty="0">
                <a:solidFill>
                  <a:schemeClr val="bg1"/>
                </a:solidFill>
                <a:latin typeface="方正黑体_GBK" panose="03000509000000000000" pitchFamily="65" charset="-122"/>
                <a:ea typeface="方正黑体_GBK" panose="03000509000000000000" pitchFamily="65" charset="-122"/>
              </a:rPr>
              <a:t>菜</a:t>
            </a:r>
            <a:endParaRPr lang="zh-CN" altLang="en-US" sz="4800" b="1" dirty="0">
              <a:solidFill>
                <a:schemeClr val="bg1"/>
              </a:solidFill>
              <a:latin typeface="方正黑体_GBK" panose="03000509000000000000" pitchFamily="65" charset="-122"/>
              <a:ea typeface="方正黑体_GBK" panose="03000509000000000000" pitchFamily="65" charset="-122"/>
            </a:endParaRPr>
          </a:p>
        </p:txBody>
      </p:sp>
      <p:sp>
        <p:nvSpPr>
          <p:cNvPr id="5" name="椭圆 4"/>
          <p:cNvSpPr/>
          <p:nvPr/>
        </p:nvSpPr>
        <p:spPr>
          <a:xfrm>
            <a:off x="936353" y="1764407"/>
            <a:ext cx="3888432"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4400" b="1" dirty="0" smtClean="0">
                <a:latin typeface="微软雅黑" panose="020B0503020204020204" pitchFamily="34" charset="-122"/>
                <a:ea typeface="微软雅黑" panose="020B0503020204020204" pitchFamily="34" charset="-122"/>
              </a:rPr>
              <a:t>通俗易懂</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196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764407"/>
            <a:ext cx="3888432"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4400" b="1" dirty="0" smtClean="0">
                <a:latin typeface="微软雅黑" panose="020B0503020204020204" pitchFamily="34" charset="-122"/>
                <a:ea typeface="微软雅黑" panose="020B0503020204020204" pitchFamily="34" charset="-122"/>
              </a:rPr>
              <a:t>通俗易懂</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3293134"/>
            <a:ext cx="10953600" cy="1063561"/>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gn="ctr">
              <a:lnSpc>
                <a:spcPct val="150000"/>
              </a:lnSpc>
            </a:pPr>
            <a:r>
              <a:rPr lang="zh-CN" altLang="zh-CN" sz="4800" b="1" dirty="0">
                <a:solidFill>
                  <a:schemeClr val="bg1"/>
                </a:solidFill>
                <a:latin typeface="方正黑体_GBK" panose="03000509000000000000" pitchFamily="65" charset="-122"/>
                <a:ea typeface="方正黑体_GBK" panose="03000509000000000000" pitchFamily="65" charset="-122"/>
              </a:rPr>
              <a:t>打造覆盖全球的“朋友圈”</a:t>
            </a:r>
            <a:endParaRPr lang="zh-CN" altLang="en-US" sz="4800" b="1" dirty="0">
              <a:solidFill>
                <a:schemeClr val="bg1"/>
              </a:solidFill>
              <a:latin typeface="方正黑体_GBK" panose="03000509000000000000" pitchFamily="65" charset="-122"/>
              <a:ea typeface="方正黑体_GBK" panose="03000509000000000000" pitchFamily="65" charset="-122"/>
            </a:endParaRPr>
          </a:p>
        </p:txBody>
      </p:sp>
    </p:spTree>
    <p:extLst>
      <p:ext uri="{BB962C8B-B14F-4D97-AF65-F5344CB8AC3E}">
        <p14:creationId xmlns:p14="http://schemas.microsoft.com/office/powerpoint/2010/main" xmlns="" val="1196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908423"/>
            <a:ext cx="5328592" cy="2088232"/>
          </a:xfrm>
          <a:prstGeom prst="ellipse">
            <a:avLst/>
          </a:prstGeom>
          <a:solidFill>
            <a:srgbClr val="FF0000"/>
          </a:solidFill>
          <a:ln>
            <a:solidFill>
              <a:srgbClr val="FF0000"/>
            </a:solidFill>
          </a:ln>
          <a:scene3d>
            <a:camera prst="perspectiveRelaxed"/>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chemeClr val="bg1"/>
                </a:solidFill>
                <a:latin typeface="微软雅黑" panose="020B0503020204020204" pitchFamily="34" charset="-122"/>
                <a:ea typeface="微软雅黑" panose="020B0503020204020204" pitchFamily="34" charset="-122"/>
              </a:rPr>
              <a:t>不回避</a:t>
            </a:r>
            <a:endParaRPr lang="en-US" altLang="zh-CN" sz="6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6000" b="1" dirty="0">
                <a:solidFill>
                  <a:schemeClr val="bg1"/>
                </a:solidFill>
                <a:latin typeface="微软雅黑" panose="020B0503020204020204" pitchFamily="34" charset="-122"/>
                <a:ea typeface="微软雅黑" panose="020B0503020204020204" pitchFamily="34" charset="-122"/>
              </a:rPr>
              <a:t>敏感问题</a:t>
            </a:r>
          </a:p>
        </p:txBody>
      </p:sp>
      <p:sp>
        <p:nvSpPr>
          <p:cNvPr id="6" name="矩形 5"/>
          <p:cNvSpPr/>
          <p:nvPr/>
        </p:nvSpPr>
        <p:spPr>
          <a:xfrm>
            <a:off x="999977" y="4236486"/>
            <a:ext cx="10953600" cy="1200329"/>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gn="ctr">
              <a:lnSpc>
                <a:spcPct val="150000"/>
              </a:lnSpc>
            </a:pPr>
            <a:r>
              <a:rPr lang="zh-CN" altLang="zh-CN" sz="4800" b="1" dirty="0">
                <a:solidFill>
                  <a:schemeClr val="bg1"/>
                </a:solidFill>
                <a:latin typeface="隶书" panose="02010509060101010101" pitchFamily="49" charset="-122"/>
                <a:ea typeface="隶书" panose="02010509060101010101" pitchFamily="49" charset="-122"/>
              </a:rPr>
              <a:t>中国现在搞的究竟还是不是社会主义</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3" name="矩形 2"/>
          <p:cNvSpPr/>
          <p:nvPr/>
        </p:nvSpPr>
        <p:spPr>
          <a:xfrm>
            <a:off x="3096593" y="5796855"/>
            <a:ext cx="6781824" cy="954107"/>
          </a:xfrm>
          <a:prstGeom prst="rect">
            <a:avLst/>
          </a:prstGeom>
          <a:solidFill>
            <a:srgbClr val="002060"/>
          </a:solidFill>
          <a:scene3d>
            <a:camera prst="perspectiveRelaxed"/>
            <a:lightRig rig="threePt" dir="t"/>
          </a:scene3d>
          <a:sp3d>
            <a:bevelT w="165100" prst="coolSlant"/>
          </a:sp3d>
        </p:spPr>
        <p:txBody>
          <a:bodyPr wrap="square">
            <a:spAutoFit/>
          </a:bodyPr>
          <a:lstStyle/>
          <a:p>
            <a:r>
              <a:rPr lang="zh-CN" altLang="zh-CN" sz="2800" b="1" dirty="0">
                <a:solidFill>
                  <a:schemeClr val="bg1"/>
                </a:solidFill>
              </a:rPr>
              <a:t>没有可以奉为金科玉律的教科书，也没有可以对中国人民颐指气使的教师爷</a:t>
            </a:r>
            <a:endParaRPr lang="zh-CN" altLang="en-US" sz="2800" b="1" dirty="0">
              <a:solidFill>
                <a:schemeClr val="bg1"/>
              </a:solidFill>
            </a:endParaRPr>
          </a:p>
        </p:txBody>
      </p:sp>
    </p:spTree>
    <p:extLst>
      <p:ext uri="{BB962C8B-B14F-4D97-AF65-F5344CB8AC3E}">
        <p14:creationId xmlns:p14="http://schemas.microsoft.com/office/powerpoint/2010/main" xmlns="" val="22461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6" name="矩形 5"/>
          <p:cNvSpPr/>
          <p:nvPr/>
        </p:nvSpPr>
        <p:spPr>
          <a:xfrm>
            <a:off x="999977" y="3176549"/>
            <a:ext cx="10953600" cy="1200329"/>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t">
            <a:spAutoFit/>
          </a:bodyPr>
          <a:lstStyle/>
          <a:p>
            <a:pPr algn="ctr">
              <a:lnSpc>
                <a:spcPct val="150000"/>
              </a:lnSpc>
            </a:pPr>
            <a:r>
              <a:rPr lang="zh-CN" altLang="zh-CN" sz="4800" b="1" dirty="0">
                <a:solidFill>
                  <a:schemeClr val="bg1"/>
                </a:solidFill>
                <a:latin typeface="隶书" panose="02010509060101010101" pitchFamily="49" charset="-122"/>
                <a:ea typeface="隶书" panose="02010509060101010101" pitchFamily="49" charset="-122"/>
              </a:rPr>
              <a:t>党大还是法大</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3" name="矩形 2"/>
          <p:cNvSpPr/>
          <p:nvPr/>
        </p:nvSpPr>
        <p:spPr>
          <a:xfrm>
            <a:off x="3024857" y="4524518"/>
            <a:ext cx="6480175" cy="1200329"/>
          </a:xfrm>
          <a:prstGeom prst="rect">
            <a:avLst/>
          </a:prstGeom>
          <a:solidFill>
            <a:srgbClr val="002060"/>
          </a:solidFill>
          <a:scene3d>
            <a:camera prst="perspectiveRelaxed"/>
            <a:lightRig rig="threePt" dir="t"/>
          </a:scene3d>
          <a:sp3d>
            <a:bevelT w="165100" prst="coolSlant"/>
          </a:sp3d>
        </p:spPr>
        <p:txBody>
          <a:bodyPr>
            <a:spAutoFit/>
          </a:bodyPr>
          <a:lstStyle/>
          <a:p>
            <a:pPr algn="ctr">
              <a:lnSpc>
                <a:spcPct val="150000"/>
              </a:lnSpc>
            </a:pPr>
            <a:r>
              <a:rPr lang="zh-CN" altLang="zh-CN" sz="2400" b="1" dirty="0">
                <a:solidFill>
                  <a:schemeClr val="bg1"/>
                </a:solidFill>
              </a:rPr>
              <a:t>不能以党自居，不能把党的领导作为个人以言代法、以权压法、徇私枉法的挡箭牌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936353" y="1764407"/>
            <a:ext cx="3672408"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不回避</a:t>
            </a:r>
            <a:endParaRPr lang="en-US" altLang="zh-CN" sz="4400" b="1"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164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764407"/>
            <a:ext cx="3672408"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不回避</a:t>
            </a:r>
            <a:endParaRPr lang="en-US" altLang="zh-CN" sz="44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3204567"/>
            <a:ext cx="10953600" cy="1200329"/>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t">
            <a:spAutoFit/>
          </a:bodyPr>
          <a:lstStyle/>
          <a:p>
            <a:pPr algn="ctr">
              <a:lnSpc>
                <a:spcPct val="150000"/>
              </a:lnSpc>
            </a:pPr>
            <a:r>
              <a:rPr lang="zh-CN" altLang="zh-CN" sz="4800" b="1" dirty="0">
                <a:solidFill>
                  <a:schemeClr val="bg1"/>
                </a:solidFill>
                <a:latin typeface="隶书" panose="02010509060101010101" pitchFamily="49" charset="-122"/>
                <a:ea typeface="隶书" panose="02010509060101010101" pitchFamily="49" charset="-122"/>
              </a:rPr>
              <a:t>权大还是法大</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3" name="矩形 2"/>
          <p:cNvSpPr/>
          <p:nvPr/>
        </p:nvSpPr>
        <p:spPr>
          <a:xfrm>
            <a:off x="2448521" y="4624544"/>
            <a:ext cx="8064896" cy="1200329"/>
          </a:xfrm>
          <a:prstGeom prst="rect">
            <a:avLst/>
          </a:prstGeom>
          <a:solidFill>
            <a:srgbClr val="002060"/>
          </a:solidFill>
          <a:scene3d>
            <a:camera prst="perspectiveRelaxed"/>
            <a:lightRig rig="threePt" dir="t"/>
          </a:scene3d>
          <a:sp3d>
            <a:bevelT w="165100" prst="coolSlant"/>
          </a:sp3d>
        </p:spPr>
        <p:txBody>
          <a:bodyPr wrap="square">
            <a:spAutoFit/>
          </a:bodyPr>
          <a:lstStyle/>
          <a:p>
            <a:pPr>
              <a:lnSpc>
                <a:spcPct val="150000"/>
              </a:lnSpc>
            </a:pPr>
            <a:r>
              <a:rPr lang="zh-CN" altLang="zh-CN" sz="2400" b="1" dirty="0">
                <a:solidFill>
                  <a:schemeClr val="bg1"/>
                </a:solidFill>
              </a:rPr>
              <a:t>权力是党和人民赋予的，不是可以为所欲为、随心所欲的。谁把法律当儿戏，谁就必然要受到法律的惩罚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1645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4719" y="937419"/>
            <a:ext cx="8572500" cy="5686425"/>
          </a:xfrm>
          <a:prstGeom prst="rect">
            <a:avLst/>
          </a:prstGeom>
        </p:spPr>
      </p:pic>
    </p:spTree>
    <p:extLst>
      <p:ext uri="{BB962C8B-B14F-4D97-AF65-F5344CB8AC3E}">
        <p14:creationId xmlns:p14="http://schemas.microsoft.com/office/powerpoint/2010/main" xmlns="" val="4158476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一、多思多想，为什么要编写和学习《纲要》</a:t>
            </a:r>
            <a:endParaRPr lang="zh-CN" altLang="en-US" sz="4000" dirty="0"/>
          </a:p>
        </p:txBody>
      </p:sp>
      <p:sp>
        <p:nvSpPr>
          <p:cNvPr id="4" name="椭圆 3"/>
          <p:cNvSpPr/>
          <p:nvPr/>
        </p:nvSpPr>
        <p:spPr>
          <a:xfrm>
            <a:off x="936353" y="1764407"/>
            <a:ext cx="3672408"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不回避</a:t>
            </a:r>
            <a:endParaRPr lang="en-US" altLang="zh-CN" sz="44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3118005"/>
            <a:ext cx="10953600" cy="1200329"/>
          </a:xfrm>
          <a:prstGeom prst="rect">
            <a:avLst/>
          </a:prstGeom>
          <a:solidFill>
            <a:srgbClr val="0000CC"/>
          </a:solidFill>
          <a:ln>
            <a:solidFill>
              <a:srgbClr val="FF0000"/>
            </a:solidFill>
          </a:ln>
          <a:scene3d>
            <a:camera prst="perspectiveRelaxedModerately"/>
            <a:lightRig rig="threePt" dir="t"/>
          </a:scene3d>
          <a:sp3d>
            <a:bevelT w="165100" prst="coolSlant"/>
          </a:sp3d>
        </p:spPr>
        <p:txBody>
          <a:bodyPr wrap="square" anchor="ctr">
            <a:spAutoFit/>
          </a:bodyPr>
          <a:lstStyle/>
          <a:p>
            <a:pPr algn="ctr">
              <a:lnSpc>
                <a:spcPct val="150000"/>
              </a:lnSpc>
            </a:pPr>
            <a:r>
              <a:rPr lang="zh-CN" altLang="zh-CN" sz="4800" dirty="0">
                <a:solidFill>
                  <a:schemeClr val="bg1"/>
                </a:solidFill>
                <a:latin typeface="隶书" panose="02010509060101010101" pitchFamily="49" charset="-122"/>
                <a:ea typeface="隶书" panose="02010509060101010101" pitchFamily="49" charset="-122"/>
              </a:rPr>
              <a:t>搞保护主义如同把自己关进黑屋子</a:t>
            </a:r>
            <a:endParaRPr lang="zh-CN" altLang="en-US" sz="4800" b="1" dirty="0">
              <a:solidFill>
                <a:schemeClr val="bg1"/>
              </a:solidFill>
              <a:latin typeface="隶书" panose="02010509060101010101" pitchFamily="49" charset="-122"/>
              <a:ea typeface="隶书" panose="02010509060101010101" pitchFamily="49" charset="-122"/>
            </a:endParaRPr>
          </a:p>
        </p:txBody>
      </p:sp>
      <p:sp>
        <p:nvSpPr>
          <p:cNvPr id="3" name="矩形 2"/>
          <p:cNvSpPr/>
          <p:nvPr/>
        </p:nvSpPr>
        <p:spPr>
          <a:xfrm>
            <a:off x="2448521" y="4624544"/>
            <a:ext cx="8064896" cy="577081"/>
          </a:xfrm>
          <a:prstGeom prst="rect">
            <a:avLst/>
          </a:prstGeom>
          <a:solidFill>
            <a:srgbClr val="002060"/>
          </a:solidFill>
          <a:scene3d>
            <a:camera prst="perspectiveRelaxed"/>
            <a:lightRig rig="threePt" dir="t"/>
          </a:scene3d>
          <a:sp3d>
            <a:bevelT w="165100" prst="coolSlant"/>
          </a:sp3d>
        </p:spPr>
        <p:txBody>
          <a:bodyPr wrap="square">
            <a:spAutoFit/>
          </a:bodyPr>
          <a:lstStyle/>
          <a:p>
            <a:pPr algn="ctr">
              <a:lnSpc>
                <a:spcPct val="150000"/>
              </a:lnSpc>
            </a:pPr>
            <a:r>
              <a:rPr lang="zh-CN" altLang="zh-CN" sz="2400" b="1" dirty="0">
                <a:solidFill>
                  <a:schemeClr val="bg1"/>
                </a:solidFill>
              </a:rPr>
              <a:t>打贸易战的结果只能是两败俱伤</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126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en-US" sz="4000" b="1" dirty="0">
                <a:solidFill>
                  <a:schemeClr val="bg1"/>
                </a:solidFill>
                <a:latin typeface="方正小标宋简体" panose="03000509000000000000" pitchFamily="65" charset="-122"/>
                <a:ea typeface="方正小标宋简体" panose="03000509000000000000" pitchFamily="65" charset="-122"/>
              </a:rPr>
              <a:t>中美关系</a:t>
            </a:r>
            <a:endParaRPr lang="zh-CN" altLang="en-US" sz="4000" dirty="0"/>
          </a:p>
        </p:txBody>
      </p:sp>
      <p:sp>
        <p:nvSpPr>
          <p:cNvPr id="4" name="椭圆 3"/>
          <p:cNvSpPr/>
          <p:nvPr/>
        </p:nvSpPr>
        <p:spPr>
          <a:xfrm>
            <a:off x="936353" y="1764407"/>
            <a:ext cx="3672408"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崔天凯</a:t>
            </a:r>
            <a:endParaRPr lang="en-US" altLang="zh-CN" sz="44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3232427"/>
            <a:ext cx="10953600" cy="2780889"/>
          </a:xfrm>
          <a:prstGeom prst="rect">
            <a:avLst/>
          </a:prstGeom>
          <a:solidFill>
            <a:srgbClr val="0000CC"/>
          </a:solidFill>
          <a:ln>
            <a:solidFill>
              <a:srgbClr val="FF0000"/>
            </a:solidFill>
          </a:ln>
          <a:scene3d>
            <a:camera prst="perspectiveRelaxed"/>
            <a:lightRig rig="threePt" dir="t"/>
          </a:scene3d>
          <a:sp3d>
            <a:bevelT w="165100" prst="coolSlant"/>
          </a:sp3d>
        </p:spPr>
        <p:txBody>
          <a:bodyPr wrap="square" anchor="ctr">
            <a:sp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人们不应忽视中美建交的“初心”，中美建交是为了促进世界和平，中美关系发展在相当程度上确实也直接促成了世界和平</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28023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en-US" sz="4000" b="1" dirty="0">
                <a:solidFill>
                  <a:schemeClr val="bg1"/>
                </a:solidFill>
                <a:latin typeface="方正小标宋简体" panose="03000509000000000000" pitchFamily="65" charset="-122"/>
                <a:ea typeface="方正小标宋简体" panose="03000509000000000000" pitchFamily="65" charset="-122"/>
              </a:rPr>
              <a:t>中美关系</a:t>
            </a:r>
            <a:endParaRPr lang="zh-CN" altLang="en-US" sz="4000" dirty="0"/>
          </a:p>
        </p:txBody>
      </p:sp>
      <p:sp>
        <p:nvSpPr>
          <p:cNvPr id="4" name="椭圆 3"/>
          <p:cNvSpPr/>
          <p:nvPr/>
        </p:nvSpPr>
        <p:spPr>
          <a:xfrm>
            <a:off x="936353" y="1764407"/>
            <a:ext cx="3672408"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王毅</a:t>
            </a:r>
            <a:endParaRPr lang="en-US" altLang="zh-CN" sz="44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3348583"/>
            <a:ext cx="10953600" cy="934230"/>
          </a:xfrm>
          <a:prstGeom prst="rect">
            <a:avLst/>
          </a:prstGeom>
          <a:solidFill>
            <a:srgbClr val="0000CC"/>
          </a:solidFill>
          <a:ln>
            <a:solidFill>
              <a:srgbClr val="FF0000"/>
            </a:solidFill>
          </a:ln>
          <a:scene3d>
            <a:camera prst="perspectiveAbove"/>
            <a:lightRig rig="threePt" dir="t"/>
          </a:scene3d>
          <a:sp3d>
            <a:bevelT w="165100" prst="coolSlant"/>
          </a:sp3d>
        </p:spPr>
        <p:txBody>
          <a:bodyPr wrap="square" anchor="ctr">
            <a:spAutoFit/>
          </a:bodyPr>
          <a:lstStyle/>
          <a:p>
            <a:pPr algn="ct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中美关系是世界上最重要的双边关系</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
        <p:nvSpPr>
          <p:cNvPr id="5" name="矩形 4"/>
          <p:cNvSpPr/>
          <p:nvPr/>
        </p:nvSpPr>
        <p:spPr>
          <a:xfrm>
            <a:off x="1008361" y="4358570"/>
            <a:ext cx="10953600" cy="934230"/>
          </a:xfrm>
          <a:prstGeom prst="rect">
            <a:avLst/>
          </a:prstGeom>
          <a:solidFill>
            <a:srgbClr val="0000CC"/>
          </a:solidFill>
          <a:ln>
            <a:solidFill>
              <a:srgbClr val="FF0000"/>
            </a:solidFill>
          </a:ln>
          <a:scene3d>
            <a:camera prst="perspectiveAbove"/>
            <a:lightRig rig="threePt" dir="t"/>
          </a:scene3d>
          <a:sp3d>
            <a:bevelT w="165100" prst="coolSlant"/>
          </a:sp3d>
        </p:spPr>
        <p:txBody>
          <a:bodyPr wrap="square" anchor="ctr">
            <a:spAutoFit/>
          </a:bodyPr>
          <a:lstStyle/>
          <a:p>
            <a:pPr algn="ct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共同推进以协调、合作、稳定为基调的中美关系</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37817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14300" prst="artDeco"/>
          </a:sp3d>
        </p:spPr>
        <p:txBody>
          <a:bodyPr>
            <a:noAutofit/>
          </a:bodyPr>
          <a:lstStyle/>
          <a:p>
            <a:r>
              <a:rPr lang="zh-CN" altLang="en-US" sz="4000" b="1" dirty="0">
                <a:solidFill>
                  <a:schemeClr val="bg1"/>
                </a:solidFill>
                <a:latin typeface="方正小标宋简体" panose="03000509000000000000" pitchFamily="65" charset="-122"/>
                <a:ea typeface="方正小标宋简体" panose="03000509000000000000" pitchFamily="65" charset="-122"/>
              </a:rPr>
              <a:t>中美关系</a:t>
            </a:r>
            <a:endParaRPr lang="zh-CN" altLang="en-US" sz="4000" dirty="0"/>
          </a:p>
        </p:txBody>
      </p:sp>
      <p:sp>
        <p:nvSpPr>
          <p:cNvPr id="4" name="椭圆 3"/>
          <p:cNvSpPr/>
          <p:nvPr/>
        </p:nvSpPr>
        <p:spPr>
          <a:xfrm>
            <a:off x="936353" y="1764407"/>
            <a:ext cx="3672408" cy="1440160"/>
          </a:xfrm>
          <a:prstGeom prst="ellipse">
            <a:avLst/>
          </a:prstGeom>
          <a:solidFill>
            <a:srgbClr val="FF0000"/>
          </a:solidFill>
          <a:ln>
            <a:solidFill>
              <a:srgbClr val="FF0000"/>
            </a:solidFill>
          </a:ln>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王毅</a:t>
            </a:r>
            <a:endParaRPr lang="en-US" altLang="zh-CN" sz="4400" b="1" dirty="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99977" y="3354034"/>
            <a:ext cx="10953600" cy="923330"/>
          </a:xfrm>
          <a:prstGeom prst="rect">
            <a:avLst/>
          </a:prstGeom>
          <a:solidFill>
            <a:srgbClr val="0000CC"/>
          </a:solidFill>
          <a:ln>
            <a:solidFill>
              <a:srgbClr val="FF0000"/>
            </a:solidFill>
          </a:ln>
          <a:scene3d>
            <a:camera prst="perspectiveRelaxed"/>
            <a:lightRig rig="threePt" dir="t"/>
          </a:scene3d>
          <a:sp3d>
            <a:bevelT w="165100" prst="coolSlant"/>
          </a:sp3d>
        </p:spPr>
        <p:txBody>
          <a:bodyPr wrap="square" anchor="ctr">
            <a:spAutoFit/>
          </a:bodyPr>
          <a:lstStyle/>
          <a:p>
            <a:pPr algn="ctr">
              <a:lnSpc>
                <a:spcPct val="150000"/>
              </a:lnSpc>
            </a:pPr>
            <a:r>
              <a:rPr lang="zh-CN" altLang="zh-CN" sz="3600" b="1" dirty="0">
                <a:solidFill>
                  <a:schemeClr val="bg1"/>
                </a:solidFill>
                <a:latin typeface="方正小标宋简体" panose="03000509000000000000" pitchFamily="65" charset="-122"/>
                <a:ea typeface="方正小标宋简体" panose="03000509000000000000" pitchFamily="65" charset="-122"/>
              </a:rPr>
              <a:t>互利合作是唯一选择，中美双方谁也没有占谁便宜</a:t>
            </a:r>
            <a:endParaRPr lang="zh-CN" altLang="en-US" sz="3600" b="1" dirty="0">
              <a:solidFill>
                <a:schemeClr val="bg1"/>
              </a:solidFill>
              <a:latin typeface="方正小标宋简体" panose="03000509000000000000" pitchFamily="65" charset="-122"/>
              <a:ea typeface="方正小标宋简体" panose="03000509000000000000" pitchFamily="65" charset="-122"/>
            </a:endParaRPr>
          </a:p>
        </p:txBody>
      </p:sp>
      <p:sp>
        <p:nvSpPr>
          <p:cNvPr id="5" name="矩形 4"/>
          <p:cNvSpPr/>
          <p:nvPr/>
        </p:nvSpPr>
        <p:spPr>
          <a:xfrm>
            <a:off x="1008361" y="4317855"/>
            <a:ext cx="10953600" cy="1015663"/>
          </a:xfrm>
          <a:prstGeom prst="rect">
            <a:avLst/>
          </a:prstGeom>
          <a:solidFill>
            <a:srgbClr val="0000CC"/>
          </a:solidFill>
          <a:ln>
            <a:solidFill>
              <a:srgbClr val="FF0000"/>
            </a:solidFill>
          </a:ln>
          <a:scene3d>
            <a:camera prst="perspectiveRelaxed"/>
            <a:lightRig rig="threePt" dir="t"/>
          </a:scene3d>
          <a:sp3d>
            <a:bevelT w="165100" prst="coolSlant"/>
          </a:sp3d>
        </p:spPr>
        <p:txBody>
          <a:bodyPr wrap="square" anchor="ctr">
            <a:spAutoFit/>
          </a:bodyPr>
          <a:lstStyle/>
          <a:p>
            <a:pPr algn="ct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开放融合是正确方向，中美双方谁也离不开谁</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
        <p:nvSpPr>
          <p:cNvPr id="7" name="矩形 6"/>
          <p:cNvSpPr/>
          <p:nvPr/>
        </p:nvSpPr>
        <p:spPr>
          <a:xfrm>
            <a:off x="1008361" y="5364807"/>
            <a:ext cx="10953600" cy="934230"/>
          </a:xfrm>
          <a:prstGeom prst="rect">
            <a:avLst/>
          </a:prstGeom>
          <a:solidFill>
            <a:srgbClr val="0000CC"/>
          </a:solidFill>
          <a:ln>
            <a:solidFill>
              <a:srgbClr val="FF0000"/>
            </a:solidFill>
          </a:ln>
          <a:scene3d>
            <a:camera prst="perspectiveRelaxed"/>
            <a:lightRig rig="threePt" dir="t"/>
          </a:scene3d>
          <a:sp3d>
            <a:bevelT w="165100" prst="coolSlant"/>
          </a:sp3d>
        </p:spPr>
        <p:txBody>
          <a:bodyPr wrap="square" anchor="ctr">
            <a:spAutoFit/>
          </a:bodyPr>
          <a:lstStyle/>
          <a:p>
            <a:pPr algn="ct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冲突对抗没有出路，中美双方谁也改变不了谁</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
        <p:nvSpPr>
          <p:cNvPr id="8" name="矩形 7"/>
          <p:cNvSpPr/>
          <p:nvPr/>
        </p:nvSpPr>
        <p:spPr>
          <a:xfrm>
            <a:off x="1016745" y="6374794"/>
            <a:ext cx="10953600" cy="934230"/>
          </a:xfrm>
          <a:prstGeom prst="rect">
            <a:avLst/>
          </a:prstGeom>
          <a:solidFill>
            <a:srgbClr val="0000CC"/>
          </a:solidFill>
          <a:ln>
            <a:solidFill>
              <a:srgbClr val="FF0000"/>
            </a:solidFill>
          </a:ln>
          <a:scene3d>
            <a:camera prst="perspectiveRelaxed"/>
            <a:lightRig rig="threePt" dir="t"/>
          </a:scene3d>
          <a:sp3d>
            <a:bevelT w="165100" prst="coolSlant"/>
          </a:sp3d>
        </p:spPr>
        <p:txBody>
          <a:bodyPr wrap="square" anchor="ctr">
            <a:spAutoFit/>
          </a:bodyPr>
          <a:lstStyle/>
          <a:p>
            <a:pPr algn="ct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共担责任是历史潮流，中美双方谁也不必取代谁</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108215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圆角矩形 3"/>
          <p:cNvSpPr/>
          <p:nvPr/>
        </p:nvSpPr>
        <p:spPr>
          <a:xfrm>
            <a:off x="792337" y="1980431"/>
            <a:ext cx="5472608" cy="1584176"/>
          </a:xfrm>
          <a:prstGeom prst="roundRect">
            <a:avLst/>
          </a:prstGeom>
          <a:solidFill>
            <a:srgbClr val="0000CC"/>
          </a:solidFill>
          <a:scene3d>
            <a:camera prst="perspective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latin typeface="方正小标宋简体" panose="03000509000000000000" pitchFamily="65" charset="-122"/>
                <a:ea typeface="方正小标宋简体" panose="03000509000000000000" pitchFamily="65" charset="-122"/>
              </a:rPr>
              <a:t>明确一个主题</a:t>
            </a:r>
            <a:endParaRPr lang="zh-CN" altLang="en-US" sz="4800" b="1" dirty="0">
              <a:latin typeface="方正小标宋简体" panose="03000509000000000000" pitchFamily="65" charset="-122"/>
              <a:ea typeface="方正小标宋简体" panose="03000509000000000000" pitchFamily="65" charset="-122"/>
            </a:endParaRPr>
          </a:p>
        </p:txBody>
      </p:sp>
      <p:sp>
        <p:nvSpPr>
          <p:cNvPr id="5" name="剪去单角的矩形 4"/>
          <p:cNvSpPr/>
          <p:nvPr/>
        </p:nvSpPr>
        <p:spPr>
          <a:xfrm>
            <a:off x="2016473" y="3780631"/>
            <a:ext cx="8928992" cy="2376264"/>
          </a:xfrm>
          <a:prstGeom prst="snip1Rect">
            <a:avLst/>
          </a:prstGeom>
          <a:solidFill>
            <a:srgbClr val="FF0000"/>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4000" b="1" dirty="0">
                <a:latin typeface="微软雅黑" panose="020B0503020204020204" pitchFamily="34" charset="-122"/>
                <a:ea typeface="微软雅黑" panose="020B0503020204020204" pitchFamily="34" charset="-122"/>
              </a:rPr>
              <a:t>习近平新时代中国特色社会主义思想是党和国家必须长期坚持的指导思想</a:t>
            </a:r>
            <a:endParaRPr lang="zh-CN"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332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单角的矩形 1"/>
          <p:cNvSpPr/>
          <p:nvPr/>
        </p:nvSpPr>
        <p:spPr>
          <a:xfrm>
            <a:off x="792337" y="1980431"/>
            <a:ext cx="11377264" cy="3672408"/>
          </a:xfrm>
          <a:prstGeom prst="snip1Rect">
            <a:avLst/>
          </a:prstGeom>
          <a:solidFill>
            <a:srgbClr val="0000CC"/>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zh-CN" altLang="en-US" sz="4000" b="1" dirty="0" smtClean="0">
                <a:latin typeface="微软雅黑" panose="020B0503020204020204" pitchFamily="34" charset="-122"/>
                <a:ea typeface="微软雅黑" panose="020B0503020204020204" pitchFamily="34" charset="-122"/>
              </a:rPr>
              <a:t>在</a:t>
            </a:r>
            <a:r>
              <a:rPr lang="zh-CN" altLang="zh-CN" sz="4000" b="1" dirty="0" smtClean="0">
                <a:latin typeface="微软雅黑" panose="020B0503020204020204" pitchFamily="34" charset="-122"/>
                <a:ea typeface="微软雅黑" panose="020B0503020204020204" pitchFamily="34" charset="-122"/>
              </a:rPr>
              <a:t>当代</a:t>
            </a:r>
            <a:r>
              <a:rPr lang="zh-CN" altLang="zh-CN" sz="4000" b="1" dirty="0">
                <a:latin typeface="微软雅黑" panose="020B0503020204020204" pitchFamily="34" charset="-122"/>
                <a:ea typeface="微软雅黑" panose="020B0503020204020204" pitchFamily="34" charset="-122"/>
              </a:rPr>
              <a:t>中国，坚持和发展习近平新时代中国特色社会主义思想，就是真正坚持和发展马克思主义，就是真正坚持和发展科学社会主义</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166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圆角矩形 3"/>
          <p:cNvSpPr/>
          <p:nvPr/>
        </p:nvSpPr>
        <p:spPr>
          <a:xfrm>
            <a:off x="792337" y="1980431"/>
            <a:ext cx="5472608" cy="1584176"/>
          </a:xfrm>
          <a:prstGeom prst="roundRect">
            <a:avLst/>
          </a:prstGeom>
          <a:solidFill>
            <a:srgbClr val="0000CC"/>
          </a:solidFill>
          <a:scene3d>
            <a:camera prst="perspective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latin typeface="方正小标宋简体" panose="03000509000000000000" pitchFamily="65" charset="-122"/>
                <a:ea typeface="方正小标宋简体" panose="03000509000000000000" pitchFamily="65" charset="-122"/>
              </a:rPr>
              <a:t>把握一条主线</a:t>
            </a:r>
            <a:endParaRPr lang="zh-CN" altLang="en-US" sz="4800" b="1" dirty="0">
              <a:latin typeface="方正小标宋简体" panose="03000509000000000000" pitchFamily="65" charset="-122"/>
              <a:ea typeface="方正小标宋简体" panose="03000509000000000000" pitchFamily="65" charset="-122"/>
            </a:endParaRPr>
          </a:p>
        </p:txBody>
      </p:sp>
      <p:sp>
        <p:nvSpPr>
          <p:cNvPr id="5" name="剪去单角的矩形 4"/>
          <p:cNvSpPr/>
          <p:nvPr/>
        </p:nvSpPr>
        <p:spPr>
          <a:xfrm>
            <a:off x="2016473" y="3780631"/>
            <a:ext cx="9361040" cy="2376264"/>
          </a:xfrm>
          <a:prstGeom prst="snip1Rect">
            <a:avLst/>
          </a:prstGeom>
          <a:solidFill>
            <a:srgbClr val="FF0000"/>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sz="4000" b="1" dirty="0">
                <a:latin typeface="微软雅黑" panose="020B0503020204020204" pitchFamily="34" charset="-122"/>
                <a:ea typeface="微软雅黑" panose="020B0503020204020204" pitchFamily="34" charset="-122"/>
              </a:rPr>
              <a:t>什么是新时代中国特色社会主义、如何坚持和发展新时代中国特色社会主义</a:t>
            </a:r>
            <a:endParaRPr lang="zh-CN"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28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单角的矩形 1"/>
          <p:cNvSpPr/>
          <p:nvPr/>
        </p:nvSpPr>
        <p:spPr>
          <a:xfrm>
            <a:off x="792337" y="1980431"/>
            <a:ext cx="11377264" cy="3672408"/>
          </a:xfrm>
          <a:prstGeom prst="snip1Rect">
            <a:avLst/>
          </a:prstGeom>
          <a:solidFill>
            <a:srgbClr val="0000CC"/>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zh-CN" altLang="zh-CN" sz="4000" b="1" dirty="0">
                <a:latin typeface="微软雅黑" panose="020B0503020204020204" pitchFamily="34" charset="-122"/>
                <a:ea typeface="微软雅黑" panose="020B0503020204020204" pitchFamily="34" charset="-122"/>
              </a:rPr>
              <a:t>把握习近平新时代中国特色社会主义思想的核心</a:t>
            </a:r>
            <a:r>
              <a:rPr lang="zh-CN" altLang="zh-CN" sz="4000" b="1" dirty="0" smtClean="0">
                <a:latin typeface="微软雅黑" panose="020B0503020204020204" pitchFamily="34" charset="-122"/>
                <a:ea typeface="微软雅黑" panose="020B0503020204020204" pitchFamily="34" charset="-122"/>
              </a:rPr>
              <a:t>内容“八个明确”</a:t>
            </a:r>
            <a:r>
              <a:rPr lang="zh-CN" altLang="zh-CN" sz="4000" b="1" dirty="0">
                <a:latin typeface="微软雅黑" panose="020B0503020204020204" pitchFamily="34" charset="-122"/>
                <a:ea typeface="微软雅黑" panose="020B0503020204020204" pitchFamily="34" charset="-122"/>
              </a:rPr>
              <a:t>和“十四个坚持”</a:t>
            </a:r>
            <a:r>
              <a:rPr lang="zh-CN" altLang="zh-CN" sz="4000" b="1" dirty="0" smtClean="0">
                <a:latin typeface="微软雅黑" panose="020B0503020204020204" pitchFamily="34" charset="-122"/>
                <a:ea typeface="微软雅黑" panose="020B0503020204020204" pitchFamily="34" charset="-122"/>
              </a:rPr>
              <a:t>，进一步</a:t>
            </a:r>
            <a:r>
              <a:rPr lang="zh-CN" altLang="zh-CN" sz="4000" b="1" dirty="0">
                <a:latin typeface="微软雅黑" panose="020B0503020204020204" pitchFamily="34" charset="-122"/>
                <a:ea typeface="微软雅黑" panose="020B0503020204020204" pitchFamily="34" charset="-122"/>
              </a:rPr>
              <a:t>理解习近平新时代中国特色社会主义思想科学体系的基本精神、基本内容、基本要求</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913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648321" y="2140928"/>
            <a:ext cx="11665295" cy="3961662"/>
          </a:xfrm>
          <a:prstGeom prst="rect">
            <a:avLst/>
          </a:prstGeom>
          <a:solidFill>
            <a:srgbClr val="0000CC"/>
          </a:solidFill>
          <a:ln>
            <a:solidFill>
              <a:srgbClr val="FF0000"/>
            </a:solidFill>
          </a:ln>
          <a:scene3d>
            <a:camera prst="perspectiveAbove"/>
            <a:lightRig rig="threePt" dir="t"/>
          </a:scene3d>
        </p:spPr>
        <p:txBody>
          <a:bodyPr wrap="square">
            <a:spAutoFit/>
          </a:bodyPr>
          <a:lstStyle/>
          <a:p>
            <a:pPr>
              <a:lnSpc>
                <a:spcPct val="150000"/>
              </a:lnSpc>
            </a:pPr>
            <a:r>
              <a:rPr lang="zh-CN" altLang="en-US" sz="3200" b="1" dirty="0" smtClean="0">
                <a:solidFill>
                  <a:schemeClr val="bg1"/>
                </a:solidFill>
                <a:latin typeface="楷体" panose="02010609060101010101" pitchFamily="49" charset="-122"/>
                <a:ea typeface="楷体" panose="02010609060101010101" pitchFamily="49" charset="-122"/>
              </a:rPr>
              <a:t>“八个明确”</a:t>
            </a:r>
            <a:r>
              <a:rPr lang="zh-CN" altLang="zh-CN" sz="2800" dirty="0" smtClean="0">
                <a:solidFill>
                  <a:schemeClr val="bg1"/>
                </a:solidFill>
                <a:latin typeface="+mn-ea"/>
              </a:rPr>
              <a:t>贯穿</a:t>
            </a:r>
            <a:r>
              <a:rPr lang="zh-CN" altLang="zh-CN" sz="2800" dirty="0">
                <a:solidFill>
                  <a:schemeClr val="bg1"/>
                </a:solidFill>
                <a:latin typeface="+mn-ea"/>
              </a:rPr>
              <a:t>在《纲要》“奋斗目标”（第四章）、“战略安排”（第五章）、“主要矛盾”（第一章）、“总体布局”（第九章至第十三章）、“推进国家治理体系和治理能力现代化”（第七章）、“全面依法治国”（第八章）、“把人民军队建设成为世界一流军队”（第十五章）、“推动构建人类命运共同体”（第十七章）、“中国特色社会主义最本质的特征是中国共产党领导”（第六章）</a:t>
            </a:r>
            <a:endParaRPr lang="zh-CN" altLang="en-US" sz="2800" dirty="0">
              <a:solidFill>
                <a:schemeClr val="bg1"/>
              </a:solidFill>
              <a:latin typeface="+mn-ea"/>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648321" y="2140928"/>
            <a:ext cx="11665295" cy="3961662"/>
          </a:xfrm>
          <a:prstGeom prst="rect">
            <a:avLst/>
          </a:prstGeom>
          <a:solidFill>
            <a:srgbClr val="0000CC"/>
          </a:solidFill>
          <a:ln>
            <a:solidFill>
              <a:srgbClr val="FF0000"/>
            </a:solidFill>
          </a:ln>
          <a:scene3d>
            <a:camera prst="perspectiveAbove"/>
            <a:lightRig rig="threePt" dir="t"/>
          </a:scene3d>
        </p:spPr>
        <p:txBody>
          <a:bodyPr wrap="square">
            <a:spAutoFit/>
          </a:bodyPr>
          <a:lstStyle/>
          <a:p>
            <a:pPr>
              <a:lnSpc>
                <a:spcPct val="150000"/>
              </a:lnSpc>
            </a:pPr>
            <a:r>
              <a:rPr lang="zh-CN" altLang="en-US" sz="3200" b="1" dirty="0" smtClean="0">
                <a:solidFill>
                  <a:schemeClr val="bg1"/>
                </a:solidFill>
                <a:latin typeface="楷体" panose="02010609060101010101" pitchFamily="49" charset="-122"/>
                <a:ea typeface="楷体" panose="02010609060101010101" pitchFamily="49" charset="-122"/>
              </a:rPr>
              <a:t>“十四个坚持”</a:t>
            </a:r>
            <a:r>
              <a:rPr lang="zh-CN" altLang="zh-CN" sz="2800" dirty="0">
                <a:solidFill>
                  <a:schemeClr val="bg1"/>
                </a:solidFill>
              </a:rPr>
              <a:t>贯穿在《纲要》第六章（领导力量）、第三章（根本立场）、第七章（根本动力）、第九章（经济建设）、第十章（政治建设）、第八章（本质要求）、第十一章（文化建设）、第十二章（社会建设）、第十三章（生态文明建设）、第十四章（总体国家安全观）、第十五章（国防和军队建设）、第十六章（祖国完全统一）、第十七章（特色大国外交）、第十八章（政治保证）</a:t>
            </a:r>
            <a:endParaRPr lang="zh-CN" altLang="en-US" sz="28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6447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4461" y="0"/>
            <a:ext cx="7813016" cy="7561263"/>
          </a:xfrm>
          <a:prstGeom prst="rect">
            <a:avLst/>
          </a:prstGeom>
        </p:spPr>
      </p:pic>
    </p:spTree>
    <p:extLst>
      <p:ext uri="{BB962C8B-B14F-4D97-AF65-F5344CB8AC3E}">
        <p14:creationId xmlns:p14="http://schemas.microsoft.com/office/powerpoint/2010/main" xmlns="" val="1188721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圆角矩形 3"/>
          <p:cNvSpPr/>
          <p:nvPr/>
        </p:nvSpPr>
        <p:spPr>
          <a:xfrm>
            <a:off x="792337" y="1980431"/>
            <a:ext cx="5472608" cy="1584176"/>
          </a:xfrm>
          <a:prstGeom prst="roundRect">
            <a:avLst/>
          </a:prstGeom>
          <a:solidFill>
            <a:srgbClr val="0000CC"/>
          </a:solidFill>
          <a:scene3d>
            <a:camera prst="perspective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latin typeface="方正小标宋简体" panose="03000509000000000000" pitchFamily="65" charset="-122"/>
                <a:ea typeface="方正小标宋简体" panose="03000509000000000000" pitchFamily="65" charset="-122"/>
              </a:rPr>
              <a:t>认清一个新时代</a:t>
            </a:r>
            <a:endParaRPr lang="zh-CN" altLang="en-US" sz="4800" b="1" dirty="0">
              <a:latin typeface="方正小标宋简体" panose="03000509000000000000" pitchFamily="65" charset="-122"/>
              <a:ea typeface="方正小标宋简体" panose="03000509000000000000" pitchFamily="65" charset="-122"/>
            </a:endParaRPr>
          </a:p>
        </p:txBody>
      </p:sp>
      <p:sp>
        <p:nvSpPr>
          <p:cNvPr id="5" name="剪去单角的矩形 4"/>
          <p:cNvSpPr/>
          <p:nvPr/>
        </p:nvSpPr>
        <p:spPr>
          <a:xfrm>
            <a:off x="2016473" y="3780631"/>
            <a:ext cx="9361040" cy="2376264"/>
          </a:xfrm>
          <a:prstGeom prst="snip1Rect">
            <a:avLst/>
          </a:prstGeom>
          <a:solidFill>
            <a:srgbClr val="FF0000"/>
          </a:solidFill>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sz="4000" b="1" dirty="0">
                <a:latin typeface="微软雅黑" panose="020B0503020204020204" pitchFamily="34" charset="-122"/>
                <a:ea typeface="微软雅黑" panose="020B0503020204020204" pitchFamily="34" charset="-122"/>
              </a:rPr>
              <a:t>新时代是中国特色社会主义</a:t>
            </a:r>
            <a:r>
              <a:rPr lang="zh-CN" altLang="zh-CN" sz="4000" b="1" dirty="0" smtClean="0">
                <a:latin typeface="微软雅黑" panose="020B0503020204020204" pitchFamily="34" charset="-122"/>
                <a:ea typeface="微软雅黑" panose="020B0503020204020204" pitchFamily="34" charset="-122"/>
              </a:rPr>
              <a:t>新时代</a:t>
            </a:r>
            <a:endParaRPr lang="en-US" altLang="zh-CN" sz="4000" b="1" dirty="0" smtClean="0">
              <a:latin typeface="微软雅黑" panose="020B0503020204020204" pitchFamily="34" charset="-122"/>
              <a:ea typeface="微软雅黑" panose="020B0503020204020204" pitchFamily="34" charset="-122"/>
            </a:endParaRPr>
          </a:p>
          <a:p>
            <a:pPr algn="just"/>
            <a:r>
              <a:rPr lang="zh-CN" altLang="zh-CN" sz="4000" b="1" dirty="0" smtClean="0">
                <a:latin typeface="微软雅黑" panose="020B0503020204020204" pitchFamily="34" charset="-122"/>
                <a:ea typeface="微软雅黑" panose="020B0503020204020204" pitchFamily="34" charset="-122"/>
              </a:rPr>
              <a:t>不是</a:t>
            </a:r>
            <a:r>
              <a:rPr lang="zh-CN" altLang="zh-CN" sz="4000" b="1" dirty="0">
                <a:latin typeface="微软雅黑" panose="020B0503020204020204" pitchFamily="34" charset="-122"/>
                <a:ea typeface="微软雅黑" panose="020B0503020204020204" pitchFamily="34" charset="-122"/>
              </a:rPr>
              <a:t>什么别的新时代</a:t>
            </a:r>
            <a:endParaRPr lang="zh-CN" altLang="en-US" sz="4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6227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1080370" y="1764407"/>
            <a:ext cx="10801199" cy="4035335"/>
          </a:xfrm>
          <a:prstGeom prst="rect">
            <a:avLst/>
          </a:prstGeom>
          <a:solidFill>
            <a:srgbClr val="0000CC"/>
          </a:solidFill>
          <a:scene3d>
            <a:camera prst="perspectiveRelaxed"/>
            <a:lightRig rig="threePt" dir="t"/>
          </a:scene3d>
        </p:spPr>
        <p:txBody>
          <a:bodyPr wrap="square">
            <a:spAutoFit/>
          </a:bodyPr>
          <a:lstStyle/>
          <a:p>
            <a:pPr>
              <a:lnSpc>
                <a:spcPct val="150000"/>
              </a:lnSpc>
            </a:pPr>
            <a:r>
              <a:rPr lang="zh-CN" altLang="zh-CN" sz="4400" b="1" dirty="0">
                <a:solidFill>
                  <a:schemeClr val="bg1"/>
                </a:solidFill>
                <a:latin typeface="微软雅黑" panose="020B0503020204020204" pitchFamily="34" charset="-122"/>
                <a:ea typeface="微软雅黑" panose="020B0503020204020204" pitchFamily="34" charset="-122"/>
              </a:rPr>
              <a:t>尽管我们所处的时代同马克思所处的时代相比发生了巨大而深刻的变化，但从世界社会主义</a:t>
            </a:r>
            <a:r>
              <a:rPr lang="en-US" altLang="zh-CN" sz="4400" b="1" dirty="0">
                <a:solidFill>
                  <a:schemeClr val="bg1"/>
                </a:solidFill>
                <a:latin typeface="微软雅黑" panose="020B0503020204020204" pitchFamily="34" charset="-122"/>
                <a:ea typeface="微软雅黑" panose="020B0503020204020204" pitchFamily="34" charset="-122"/>
              </a:rPr>
              <a:t>500</a:t>
            </a:r>
            <a:r>
              <a:rPr lang="zh-CN" altLang="zh-CN" sz="4400" b="1" dirty="0">
                <a:solidFill>
                  <a:schemeClr val="bg1"/>
                </a:solidFill>
                <a:latin typeface="微软雅黑" panose="020B0503020204020204" pitchFamily="34" charset="-122"/>
                <a:ea typeface="微软雅黑" panose="020B0503020204020204" pitchFamily="34" charset="-122"/>
              </a:rPr>
              <a:t>年的大视野来看，我们依然处在马克思主义所指明的历史时代</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5" name="矩形 4"/>
          <p:cNvSpPr/>
          <p:nvPr/>
        </p:nvSpPr>
        <p:spPr>
          <a:xfrm>
            <a:off x="1835659" y="2124447"/>
            <a:ext cx="9253822" cy="1754326"/>
          </a:xfrm>
          <a:prstGeom prst="rect">
            <a:avLst/>
          </a:prstGeom>
          <a:solidFill>
            <a:srgbClr val="0000CC"/>
          </a:solidFill>
          <a:scene3d>
            <a:camera prst="perspectiveRight"/>
            <a:lightRig rig="threePt" dir="t"/>
          </a:scene3d>
          <a:sp3d>
            <a:bevelT/>
          </a:sp3d>
        </p:spPr>
        <p:txBody>
          <a:bodyPr wrap="square">
            <a:spAutoFit/>
          </a:bodyPr>
          <a:lstStyle/>
          <a:p>
            <a:pPr algn="ctr"/>
            <a:r>
              <a:rPr lang="zh-CN" altLang="zh-CN" sz="5400" b="1" dirty="0">
                <a:solidFill>
                  <a:schemeClr val="bg1"/>
                </a:solidFill>
                <a:latin typeface="微软雅黑" panose="020B0503020204020204" pitchFamily="34" charset="-122"/>
                <a:ea typeface="微软雅黑" panose="020B0503020204020204" pitchFamily="34" charset="-122"/>
              </a:rPr>
              <a:t>当今世界正在经历百年未有之大变</a:t>
            </a:r>
            <a:r>
              <a:rPr lang="zh-CN" altLang="zh-CN" sz="5400" b="1" dirty="0" smtClean="0">
                <a:solidFill>
                  <a:schemeClr val="bg1"/>
                </a:solidFill>
                <a:latin typeface="微软雅黑" panose="020B0503020204020204" pitchFamily="34" charset="-122"/>
                <a:ea typeface="微软雅黑" panose="020B0503020204020204" pitchFamily="34" charset="-122"/>
              </a:rPr>
              <a:t>局</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368401" y="4140671"/>
            <a:ext cx="9865095" cy="1754326"/>
          </a:xfrm>
          <a:prstGeom prst="rect">
            <a:avLst/>
          </a:prstGeom>
          <a:solidFill>
            <a:srgbClr val="FF0000"/>
          </a:solidFill>
          <a:scene3d>
            <a:camera prst="perspectiveLeft"/>
            <a:lightRig rig="threePt" dir="t"/>
          </a:scene3d>
          <a:sp3d>
            <a:bevelT/>
          </a:sp3d>
        </p:spPr>
        <p:txBody>
          <a:bodyPr wrap="square">
            <a:spAutoFit/>
          </a:bodyPr>
          <a:lstStyle/>
          <a:p>
            <a:pPr algn="ctr"/>
            <a:r>
              <a:rPr lang="zh-CN" altLang="zh-CN" sz="5400" b="1" dirty="0" smtClean="0">
                <a:solidFill>
                  <a:schemeClr val="bg1"/>
                </a:solidFill>
                <a:latin typeface="微软雅黑" panose="020B0503020204020204" pitchFamily="34" charset="-122"/>
                <a:ea typeface="微软雅黑" panose="020B0503020204020204" pitchFamily="34" charset="-122"/>
              </a:rPr>
              <a:t>当代</a:t>
            </a:r>
            <a:r>
              <a:rPr lang="zh-CN" altLang="zh-CN" sz="5400" b="1" dirty="0">
                <a:solidFill>
                  <a:schemeClr val="bg1"/>
                </a:solidFill>
                <a:latin typeface="微软雅黑" panose="020B0503020204020204" pitchFamily="34" charset="-122"/>
                <a:ea typeface="微软雅黑" panose="020B0503020204020204" pitchFamily="34" charset="-122"/>
              </a:rPr>
              <a:t>中国正处在近代以来最好的发展时期</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1196652" y="2700511"/>
            <a:ext cx="10572125" cy="923330"/>
          </a:xfrm>
          <a:prstGeom prst="rect">
            <a:avLst/>
          </a:prstGeom>
          <a:solidFill>
            <a:srgbClr val="FF0000"/>
          </a:solidFill>
          <a:scene3d>
            <a:camera prst="perspectiveRight"/>
            <a:lightRig rig="threePt" dir="t"/>
          </a:scene3d>
        </p:spPr>
        <p:txBody>
          <a:bodyPr wrap="none">
            <a:spAutoFit/>
          </a:bodyPr>
          <a:lstStyle/>
          <a:p>
            <a:r>
              <a:rPr lang="zh-CN" altLang="zh-CN" sz="5400" b="1" dirty="0">
                <a:solidFill>
                  <a:schemeClr val="bg1"/>
                </a:solidFill>
                <a:latin typeface="微软雅黑" panose="020B0503020204020204" pitchFamily="34" charset="-122"/>
                <a:ea typeface="微软雅黑" panose="020B0503020204020204" pitchFamily="34" charset="-122"/>
              </a:rPr>
              <a:t>新时代是中国特色社会主义新时代</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312617" y="3957746"/>
            <a:ext cx="8648521" cy="1107996"/>
          </a:xfrm>
          <a:prstGeom prst="rect">
            <a:avLst/>
          </a:prstGeom>
          <a:solidFill>
            <a:srgbClr val="FF0000"/>
          </a:solidFill>
          <a:scene3d>
            <a:camera prst="perspectiveLeft"/>
            <a:lightRig rig="threePt" dir="t"/>
          </a:scene3d>
        </p:spPr>
        <p:txBody>
          <a:bodyPr wrap="none">
            <a:spAutoFit/>
          </a:bodyPr>
          <a:lstStyle/>
          <a:p>
            <a:r>
              <a:rPr lang="zh-CN" altLang="zh-CN" sz="6600" b="1" dirty="0">
                <a:solidFill>
                  <a:schemeClr val="bg1"/>
                </a:solidFill>
                <a:latin typeface="微软雅黑" panose="020B0503020204020204" pitchFamily="34" charset="-122"/>
                <a:ea typeface="微软雅黑" panose="020B0503020204020204" pitchFamily="34" charset="-122"/>
              </a:rPr>
              <a:t>新时代</a:t>
            </a:r>
            <a:r>
              <a:rPr lang="zh-CN" altLang="zh-CN" sz="6600" b="1" dirty="0" smtClean="0">
                <a:solidFill>
                  <a:schemeClr val="bg1"/>
                </a:solidFill>
                <a:latin typeface="微软雅黑" panose="020B0503020204020204" pitchFamily="34" charset="-122"/>
                <a:ea typeface="微软雅黑" panose="020B0503020204020204" pitchFamily="34" charset="-122"/>
              </a:rPr>
              <a:t>是</a:t>
            </a:r>
            <a:r>
              <a:rPr lang="zh-CN" altLang="en-US" sz="6600" b="1" dirty="0">
                <a:solidFill>
                  <a:schemeClr val="bg1"/>
                </a:solidFill>
                <a:latin typeface="微软雅黑" panose="020B0503020204020204" pitchFamily="34" charset="-122"/>
                <a:ea typeface="微软雅黑" panose="020B0503020204020204" pitchFamily="34" charset="-122"/>
              </a:rPr>
              <a:t>奋斗</a:t>
            </a:r>
            <a:r>
              <a:rPr lang="zh-CN" altLang="en-US" sz="6600" b="1" dirty="0" smtClean="0">
                <a:solidFill>
                  <a:schemeClr val="bg1"/>
                </a:solidFill>
                <a:latin typeface="微软雅黑" panose="020B0503020204020204" pitchFamily="34" charset="-122"/>
                <a:ea typeface="微软雅黑" panose="020B0503020204020204" pitchFamily="34" charset="-122"/>
              </a:rPr>
              <a:t>者的时代</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圆角矩形 3"/>
          <p:cNvSpPr/>
          <p:nvPr/>
        </p:nvSpPr>
        <p:spPr>
          <a:xfrm>
            <a:off x="792337" y="1980431"/>
            <a:ext cx="5472608" cy="1584176"/>
          </a:xfrm>
          <a:prstGeom prst="roundRect">
            <a:avLst/>
          </a:prstGeom>
          <a:solidFill>
            <a:srgbClr val="0000CC"/>
          </a:solidFill>
          <a:scene3d>
            <a:camera prst="perspective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latin typeface="方正小标宋简体" panose="03000509000000000000" pitchFamily="65" charset="-122"/>
                <a:ea typeface="方正小标宋简体" panose="03000509000000000000" pitchFamily="65" charset="-122"/>
              </a:rPr>
              <a:t>掌握一把金钥匙</a:t>
            </a:r>
            <a:endParaRPr lang="zh-CN" altLang="en-US" sz="4800" b="1" dirty="0">
              <a:latin typeface="方正小标宋简体" panose="03000509000000000000" pitchFamily="65" charset="-122"/>
              <a:ea typeface="方正小标宋简体" panose="03000509000000000000" pitchFamily="65" charset="-122"/>
            </a:endParaRPr>
          </a:p>
        </p:txBody>
      </p:sp>
      <p:sp>
        <p:nvSpPr>
          <p:cNvPr id="5" name="剪去单角的矩形 4"/>
          <p:cNvSpPr/>
          <p:nvPr/>
        </p:nvSpPr>
        <p:spPr>
          <a:xfrm>
            <a:off x="2016473" y="3780631"/>
            <a:ext cx="9361040" cy="2376264"/>
          </a:xfrm>
          <a:prstGeom prst="snip1Rect">
            <a:avLst/>
          </a:prstGeom>
          <a:solidFill>
            <a:srgbClr val="FF0000"/>
          </a:solidFill>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zh-CN" sz="6000" b="1" dirty="0">
                <a:latin typeface="微软雅黑" panose="020B0503020204020204" pitchFamily="34" charset="-122"/>
                <a:ea typeface="微软雅黑" panose="020B0503020204020204" pitchFamily="34" charset="-122"/>
              </a:rPr>
              <a:t>为人民谋幸福、为民族谋复兴、为世界谋大同</a:t>
            </a:r>
            <a:endParaRPr lang="zh-CN" altLang="en-US" sz="6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85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矩形 2"/>
          <p:cNvSpPr/>
          <p:nvPr/>
        </p:nvSpPr>
        <p:spPr>
          <a:xfrm>
            <a:off x="1008361" y="2196455"/>
            <a:ext cx="5474576" cy="830997"/>
          </a:xfrm>
          <a:prstGeom prst="rect">
            <a:avLst/>
          </a:prstGeom>
          <a:solidFill>
            <a:srgbClr val="FF0000"/>
          </a:solidFill>
          <a:scene3d>
            <a:camera prst="orthographicFront"/>
            <a:lightRig rig="threePt" dir="t"/>
          </a:scene3d>
          <a:sp3d>
            <a:bevelT/>
          </a:sp3d>
        </p:spPr>
        <p:txBody>
          <a:bodyPr wrap="none">
            <a:spAutoFit/>
          </a:bodyPr>
          <a:lstStyle/>
          <a:p>
            <a:r>
              <a:rPr lang="zh-CN" altLang="zh-CN" sz="4800" b="1" dirty="0" smtClean="0">
                <a:solidFill>
                  <a:schemeClr val="bg1"/>
                </a:solidFill>
                <a:latin typeface="微软雅黑" panose="020B0503020204020204" pitchFamily="34" charset="-122"/>
                <a:ea typeface="微软雅黑" panose="020B0503020204020204" pitchFamily="34" charset="-122"/>
              </a:rPr>
              <a:t>天下为公</a:t>
            </a:r>
            <a:r>
              <a:rPr lang="en-US" altLang="zh-CN" sz="4800" b="1" dirty="0" smtClean="0">
                <a:solidFill>
                  <a:schemeClr val="bg1"/>
                </a:solidFill>
                <a:latin typeface="微软雅黑" panose="020B0503020204020204" pitchFamily="34" charset="-122"/>
                <a:ea typeface="微软雅黑" panose="020B0503020204020204" pitchFamily="34" charset="-122"/>
              </a:rPr>
              <a:t>  </a:t>
            </a:r>
            <a:r>
              <a:rPr lang="zh-CN" altLang="zh-CN" sz="4800" b="1" dirty="0" smtClean="0">
                <a:solidFill>
                  <a:schemeClr val="bg1"/>
                </a:solidFill>
                <a:latin typeface="微软雅黑" panose="020B0503020204020204" pitchFamily="34" charset="-122"/>
                <a:ea typeface="微软雅黑" panose="020B0503020204020204" pitchFamily="34" charset="-122"/>
              </a:rPr>
              <a:t>世界大同</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160490" y="3276575"/>
            <a:ext cx="9870966" cy="3250185"/>
          </a:xfrm>
          <a:prstGeom prst="rect">
            <a:avLst/>
          </a:prstGeom>
          <a:solidFill>
            <a:srgbClr val="002060"/>
          </a:solidFill>
          <a:scene3d>
            <a:camera prst="perspectiveRelaxedModerately"/>
            <a:lightRig rig="threePt" dir="t"/>
          </a:scene3d>
        </p:spPr>
        <p:txBody>
          <a:bodyPr wrap="square">
            <a:spAutoFit/>
          </a:bodyPr>
          <a:lstStyle/>
          <a:p>
            <a:pPr>
              <a:lnSpc>
                <a:spcPct val="150000"/>
              </a:lnSpc>
            </a:pPr>
            <a:r>
              <a:rPr lang="zh-CN" altLang="zh-CN" sz="2800" b="1" dirty="0">
                <a:solidFill>
                  <a:schemeClr val="bg1"/>
                </a:solidFill>
                <a:latin typeface="楷体" panose="02010609060101010101" pitchFamily="49" charset="-122"/>
                <a:ea typeface="楷体" panose="02010609060101010101" pitchFamily="49" charset="-122"/>
              </a:rPr>
              <a:t>大道之行也，天下为公。选贤与能，讲信修睦。故人不独亲其亲，不独子其子，使老有所终，壮有所用，幼有所长，鳏、寡、孤、独、废疾者皆有所养；男有分，女有归。货，恶其弃于地也，不必藏于己；力，恶其不出于身也，不必为己。是故谋闭而不兴，盗窃乱贼而不作，故外户而不闭。是谓大同。</a:t>
            </a:r>
            <a:endParaRPr lang="zh-CN" altLang="en-US" sz="28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491620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矩形 2"/>
          <p:cNvSpPr/>
          <p:nvPr/>
        </p:nvSpPr>
        <p:spPr>
          <a:xfrm>
            <a:off x="1008361" y="2196455"/>
            <a:ext cx="5109091" cy="830997"/>
          </a:xfrm>
          <a:prstGeom prst="rect">
            <a:avLst/>
          </a:prstGeom>
          <a:solidFill>
            <a:srgbClr val="FF0000"/>
          </a:solidFill>
          <a:scene3d>
            <a:camera prst="orthographicFront"/>
            <a:lightRig rig="threePt" dir="t"/>
          </a:scene3d>
          <a:sp3d>
            <a:bevelT/>
          </a:sp3d>
        </p:spPr>
        <p:txBody>
          <a:bodyPr wrap="none">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中华民族伟大复兴</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160490" y="3414014"/>
            <a:ext cx="9870966" cy="2308324"/>
          </a:xfrm>
          <a:prstGeom prst="rect">
            <a:avLst/>
          </a:prstGeom>
          <a:solidFill>
            <a:srgbClr val="002060"/>
          </a:solidFill>
          <a:scene3d>
            <a:camera prst="perspectiveRelaxedModerately"/>
            <a:lightRig rig="threePt" dir="t"/>
          </a:scene3d>
        </p:spPr>
        <p:txBody>
          <a:bodyPr wrap="square">
            <a:spAutoFit/>
          </a:bodyPr>
          <a:lstStyle/>
          <a:p>
            <a:pPr>
              <a:lnSpc>
                <a:spcPct val="150000"/>
              </a:lnSpc>
            </a:pPr>
            <a:r>
              <a:rPr lang="zh-CN" altLang="zh-CN" sz="3200" b="1" dirty="0">
                <a:solidFill>
                  <a:schemeClr val="bg1"/>
                </a:solidFill>
                <a:latin typeface="楷体" panose="02010609060101010101" pitchFamily="49" charset="-122"/>
                <a:ea typeface="楷体" panose="02010609060101010101" pitchFamily="49" charset="-122"/>
              </a:rPr>
              <a:t>首次提出“中华民族伟大复兴”是</a:t>
            </a:r>
            <a:r>
              <a:rPr lang="en-US" altLang="zh-CN" sz="3200" b="1" dirty="0">
                <a:solidFill>
                  <a:schemeClr val="bg1"/>
                </a:solidFill>
                <a:latin typeface="楷体" panose="02010609060101010101" pitchFamily="49" charset="-122"/>
                <a:ea typeface="楷体" panose="02010609060101010101" pitchFamily="49" charset="-122"/>
              </a:rPr>
              <a:t>1987</a:t>
            </a:r>
            <a:r>
              <a:rPr lang="zh-CN" altLang="zh-CN" sz="3200" b="1" dirty="0">
                <a:solidFill>
                  <a:schemeClr val="bg1"/>
                </a:solidFill>
                <a:latin typeface="楷体" panose="02010609060101010101" pitchFamily="49" charset="-122"/>
                <a:ea typeface="楷体" panose="02010609060101010101" pitchFamily="49" charset="-122"/>
              </a:rPr>
              <a:t>年党的十三大报告——“社会主义初级阶段是全民奋起，艰苦创业，实现中华民族伟大复兴的阶段。”</a:t>
            </a:r>
            <a:endParaRPr lang="zh-CN" altLang="en-US" sz="32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032171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矩形 2"/>
          <p:cNvSpPr/>
          <p:nvPr/>
        </p:nvSpPr>
        <p:spPr>
          <a:xfrm>
            <a:off x="1008361" y="2196455"/>
            <a:ext cx="3877985" cy="830997"/>
          </a:xfrm>
          <a:prstGeom prst="rect">
            <a:avLst/>
          </a:prstGeom>
          <a:solidFill>
            <a:srgbClr val="FF0000"/>
          </a:solidFill>
          <a:scene3d>
            <a:camera prst="orthographicFront"/>
            <a:lightRig rig="threePt" dir="t"/>
          </a:scene3d>
          <a:sp3d>
            <a:bevelT/>
          </a:sp3d>
        </p:spPr>
        <p:txBody>
          <a:bodyPr wrap="none">
            <a:spAutoFit/>
          </a:bodyPr>
          <a:lstStyle/>
          <a:p>
            <a:r>
              <a:rPr lang="zh-CN" altLang="en-US" sz="4800" b="1" dirty="0" smtClean="0">
                <a:solidFill>
                  <a:schemeClr val="bg1"/>
                </a:solidFill>
                <a:latin typeface="微软雅黑" panose="020B0503020204020204" pitchFamily="34" charset="-122"/>
                <a:ea typeface="微软雅黑" panose="020B0503020204020204" pitchFamily="34" charset="-122"/>
              </a:rPr>
              <a:t>为人民谋幸福</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160490" y="3414014"/>
            <a:ext cx="9870966" cy="1311193"/>
          </a:xfrm>
          <a:prstGeom prst="rect">
            <a:avLst/>
          </a:prstGeom>
          <a:solidFill>
            <a:srgbClr val="002060"/>
          </a:solidFill>
          <a:scene3d>
            <a:camera prst="perspectiveRelaxedModerately"/>
            <a:lightRig rig="threePt" dir="t"/>
          </a:scene3d>
        </p:spPr>
        <p:txBody>
          <a:bodyPr wrap="square">
            <a:spAutoFit/>
          </a:bodyPr>
          <a:lstStyle/>
          <a:p>
            <a:pPr>
              <a:lnSpc>
                <a:spcPct val="150000"/>
              </a:lnSpc>
            </a:pPr>
            <a:r>
              <a:rPr lang="zh-CN" altLang="zh-CN" sz="2800" b="1" dirty="0">
                <a:solidFill>
                  <a:schemeClr val="bg1"/>
                </a:solidFill>
                <a:latin typeface="楷体" panose="02010609060101010101" pitchFamily="49" charset="-122"/>
                <a:ea typeface="楷体" panose="02010609060101010101" pitchFamily="49" charset="-122"/>
              </a:rPr>
              <a:t>最早唱出“为人民谋幸福”是《东方红》这首歌，由李有源、公木词，李涣之编曲，是</a:t>
            </a:r>
            <a:r>
              <a:rPr lang="en-US" altLang="zh-CN" sz="2800" b="1" dirty="0">
                <a:solidFill>
                  <a:schemeClr val="bg1"/>
                </a:solidFill>
                <a:latin typeface="楷体" panose="02010609060101010101" pitchFamily="49" charset="-122"/>
                <a:ea typeface="楷体" panose="02010609060101010101" pitchFamily="49" charset="-122"/>
              </a:rPr>
              <a:t>1944</a:t>
            </a:r>
            <a:r>
              <a:rPr lang="zh-CN" altLang="zh-CN" sz="2800" b="1" dirty="0">
                <a:solidFill>
                  <a:schemeClr val="bg1"/>
                </a:solidFill>
                <a:latin typeface="楷体" panose="02010609060101010101" pitchFamily="49" charset="-122"/>
                <a:ea typeface="楷体" panose="02010609060101010101" pitchFamily="49" charset="-122"/>
              </a:rPr>
              <a:t>年陕甘宁边区新民歌代表作</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4" name="矩形 3"/>
          <p:cNvSpPr/>
          <p:nvPr/>
        </p:nvSpPr>
        <p:spPr>
          <a:xfrm>
            <a:off x="1008361" y="4884210"/>
            <a:ext cx="11023095" cy="1815882"/>
          </a:xfrm>
          <a:prstGeom prst="rect">
            <a:avLst/>
          </a:prstGeom>
          <a:solidFill>
            <a:srgbClr val="002060"/>
          </a:solidFill>
          <a:scene3d>
            <a:camera prst="perspectiveRight"/>
            <a:lightRig rig="threePt" dir="t"/>
          </a:scene3d>
        </p:spPr>
        <p:txBody>
          <a:bodyPr wrap="square">
            <a:spAutoFit/>
          </a:bodyPr>
          <a:lstStyle/>
          <a:p>
            <a:r>
              <a:rPr lang="zh-CN" altLang="zh-CN" sz="2800" dirty="0">
                <a:solidFill>
                  <a:schemeClr val="bg1"/>
                </a:solidFill>
                <a:latin typeface="楷体" panose="02010609060101010101" pitchFamily="49" charset="-122"/>
                <a:ea typeface="楷体" panose="02010609060101010101" pitchFamily="49" charset="-122"/>
              </a:rPr>
              <a:t>东方红，太阳升，中国出了个毛泽东。他为人民谋幸福，呼儿咳呀，他是人民的大救星。毛主席，爱人民，他是我们的带路人。为了建设新中国，呼儿咳呀，领导我们向前进。共产党，像太阳，照到哪里哪里亮。哪里有了共产党，呼儿咳呀，哪里人民得解放。</a:t>
            </a:r>
            <a:endParaRPr lang="zh-CN" altLang="en-US" sz="2800"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495516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内容占位符 2"/>
          <p:cNvSpPr>
            <a:spLocks noGrp="1"/>
          </p:cNvSpPr>
          <p:nvPr>
            <p:ph idx="1"/>
          </p:nvPr>
        </p:nvSpPr>
        <p:spPr>
          <a:solidFill>
            <a:srgbClr val="0000CC"/>
          </a:solidFill>
          <a:ln>
            <a:solidFill>
              <a:srgbClr val="FF0000"/>
            </a:solidFill>
          </a:ln>
          <a:scene3d>
            <a:camera prst="perspectiveRelaxed"/>
            <a:lightRig rig="threePt" dir="t"/>
          </a:scene3d>
          <a:sp3d>
            <a:bevelT w="165100" prst="coolSlant"/>
          </a:sp3d>
        </p:spPr>
        <p:txBody>
          <a:bodyPr anchor="ctr">
            <a:normAutofit/>
          </a:bodyPr>
          <a:lstStyle/>
          <a:p>
            <a:pPr>
              <a:lnSpc>
                <a:spcPct val="150000"/>
              </a:lnSpc>
            </a:pPr>
            <a:r>
              <a:rPr lang="zh-CN" altLang="zh-CN" sz="4000" b="1" dirty="0">
                <a:solidFill>
                  <a:schemeClr val="bg1"/>
                </a:solidFill>
                <a:latin typeface="楷体" panose="02010609060101010101" pitchFamily="49" charset="-122"/>
                <a:ea typeface="楷体" panose="02010609060101010101" pitchFamily="49" charset="-122"/>
              </a:rPr>
              <a:t>我们党作为百年大党，如何永葆先进性和纯洁性、永葆青春活力，如何永远得到人民拥护和支持，如何实现长期执政，是我们必须回答好、解决好的一个根本性</a:t>
            </a:r>
            <a:r>
              <a:rPr lang="zh-CN" altLang="zh-CN" sz="4000" b="1" dirty="0" smtClean="0">
                <a:solidFill>
                  <a:schemeClr val="bg1"/>
                </a:solidFill>
                <a:latin typeface="楷体" panose="02010609060101010101" pitchFamily="49" charset="-122"/>
                <a:ea typeface="楷体" panose="02010609060101010101" pitchFamily="49" charset="-122"/>
              </a:rPr>
              <a:t>问题</a:t>
            </a:r>
            <a:endParaRPr lang="zh-CN" altLang="en-US" sz="40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内容占位符 2"/>
          <p:cNvSpPr>
            <a:spLocks noGrp="1"/>
          </p:cNvSpPr>
          <p:nvPr>
            <p:ph idx="1"/>
          </p:nvPr>
        </p:nvSpPr>
        <p:spPr>
          <a:solidFill>
            <a:srgbClr val="0000CC"/>
          </a:solidFill>
          <a:ln>
            <a:solidFill>
              <a:srgbClr val="FF0000"/>
            </a:solidFill>
          </a:ln>
          <a:scene3d>
            <a:camera prst="perspectiveRelaxed"/>
            <a:lightRig rig="threePt" dir="t"/>
          </a:scene3d>
          <a:sp3d>
            <a:bevelT w="165100" prst="coolSlant"/>
          </a:sp3d>
        </p:spPr>
        <p:txBody>
          <a:bodyPr anchor="ctr">
            <a:normAutofit/>
          </a:bodyPr>
          <a:lstStyle/>
          <a:p>
            <a:pPr>
              <a:lnSpc>
                <a:spcPct val="150000"/>
              </a:lnSpc>
            </a:pPr>
            <a:r>
              <a:rPr lang="zh-CN" altLang="zh-CN" sz="4000" b="1" dirty="0">
                <a:solidFill>
                  <a:schemeClr val="bg1"/>
                </a:solidFill>
                <a:latin typeface="楷体" panose="02010609060101010101" pitchFamily="49" charset="-122"/>
                <a:ea typeface="楷体" panose="02010609060101010101" pitchFamily="49" charset="-122"/>
              </a:rPr>
              <a:t>党的初心和使命是党的性质宗旨、理想信念、奋斗目标的集中体现，越是长期执政，越不能忘记党的初心使命，越不能丧失自我革命精神</a:t>
            </a:r>
            <a:endParaRPr lang="zh-CN" altLang="en-US" sz="40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43445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96455"/>
            <a:ext cx="12961937" cy="3185487"/>
          </a:xfrm>
          <a:prstGeom prst="rect">
            <a:avLst/>
          </a:prstGeom>
          <a:solidFill>
            <a:srgbClr val="FF0000"/>
          </a:solidFill>
          <a:scene3d>
            <a:camera prst="orthographicFront"/>
            <a:lightRig rig="threePt" dir="t"/>
          </a:scene3d>
          <a:sp3d>
            <a:bevelT w="165100" prst="coolSlant"/>
          </a:sp3d>
        </p:spPr>
        <p:txBody>
          <a:bodyPr wrap="square">
            <a:spAutoFit/>
          </a:bodyPr>
          <a:lstStyle/>
          <a:p>
            <a:pPr algn="ct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中国人民同心同德、</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艰苦奋斗</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取得</a:t>
            </a:r>
            <a:r>
              <a:rPr lang="zh-CN" altLang="zh-CN" sz="4000" b="1" dirty="0">
                <a:solidFill>
                  <a:schemeClr val="bg1"/>
                </a:solidFill>
                <a:latin typeface="方正小标宋简体" panose="03000509000000000000" pitchFamily="65" charset="-122"/>
                <a:ea typeface="方正小标宋简体" panose="03000509000000000000" pitchFamily="65" charset="-122"/>
              </a:rPr>
              <a:t>了令世界刮目相看的伟大</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成就</a:t>
            </a:r>
            <a:endParaRPr lang="en-US" altLang="zh-CN" sz="40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5400" b="1" dirty="0" smtClean="0">
                <a:solidFill>
                  <a:schemeClr val="bg1"/>
                </a:solidFill>
                <a:latin typeface="方正小标宋简体" panose="03000509000000000000" pitchFamily="65" charset="-122"/>
                <a:ea typeface="方正小标宋简体" panose="03000509000000000000" pitchFamily="65" charset="-122"/>
              </a:rPr>
              <a:t>彻底</a:t>
            </a:r>
            <a:r>
              <a:rPr lang="zh-CN" altLang="zh-CN" sz="5400" b="1" dirty="0">
                <a:solidFill>
                  <a:schemeClr val="bg1"/>
                </a:solidFill>
                <a:latin typeface="方正小标宋简体" panose="03000509000000000000" pitchFamily="65" charset="-122"/>
                <a:ea typeface="方正小标宋简体" panose="03000509000000000000" pitchFamily="65" charset="-122"/>
              </a:rPr>
              <a:t>摆脱了被开除球籍的危险</a:t>
            </a:r>
            <a:endParaRPr lang="zh-CN" altLang="en-US" sz="54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357375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内容占位符 2"/>
          <p:cNvSpPr>
            <a:spLocks noGrp="1"/>
          </p:cNvSpPr>
          <p:nvPr>
            <p:ph idx="1"/>
          </p:nvPr>
        </p:nvSpPr>
        <p:spPr>
          <a:solidFill>
            <a:srgbClr val="0000CC"/>
          </a:solidFill>
          <a:ln>
            <a:solidFill>
              <a:srgbClr val="FF0000"/>
            </a:solidFill>
          </a:ln>
          <a:scene3d>
            <a:camera prst="perspectiveRelaxed"/>
            <a:lightRig rig="threePt" dir="t"/>
          </a:scene3d>
          <a:sp3d>
            <a:bevelT w="165100" prst="coolSlant"/>
          </a:sp3d>
        </p:spPr>
        <p:txBody>
          <a:bodyPr anchor="ctr">
            <a:normAutofit/>
          </a:bodyPr>
          <a:lstStyle/>
          <a:p>
            <a:pPr>
              <a:lnSpc>
                <a:spcPct val="150000"/>
              </a:lnSpc>
            </a:pPr>
            <a:r>
              <a:rPr lang="zh-CN" altLang="zh-CN" sz="4000" b="1" dirty="0">
                <a:solidFill>
                  <a:schemeClr val="bg1"/>
                </a:solidFill>
                <a:latin typeface="楷体" panose="02010609060101010101" pitchFamily="49" charset="-122"/>
                <a:ea typeface="楷体" panose="02010609060101010101" pitchFamily="49" charset="-122"/>
              </a:rPr>
              <a:t>千万不能在一片喝彩声、赞扬声中丧失革命精神和斗志，逐渐陷入安于现状、不思进取、贪图享乐的状态</a:t>
            </a:r>
            <a:endParaRPr lang="zh-CN" altLang="en-US" sz="40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768674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3" name="内容占位符 2"/>
          <p:cNvSpPr>
            <a:spLocks noGrp="1"/>
          </p:cNvSpPr>
          <p:nvPr>
            <p:ph idx="1"/>
          </p:nvPr>
        </p:nvSpPr>
        <p:spPr>
          <a:solidFill>
            <a:srgbClr val="0000CC"/>
          </a:solidFill>
          <a:ln>
            <a:solidFill>
              <a:srgbClr val="FF0000"/>
            </a:solidFill>
          </a:ln>
          <a:scene3d>
            <a:camera prst="perspectiveRelaxed"/>
            <a:lightRig rig="threePt" dir="t"/>
          </a:scene3d>
          <a:sp3d>
            <a:bevelT w="165100" prst="coolSlant"/>
          </a:sp3d>
        </p:spPr>
        <p:txBody>
          <a:bodyPr anchor="ctr">
            <a:normAutofit/>
          </a:bodyPr>
          <a:lstStyle/>
          <a:p>
            <a:pPr>
              <a:lnSpc>
                <a:spcPct val="150000"/>
              </a:lnSpc>
            </a:pPr>
            <a:r>
              <a:rPr lang="zh-CN" altLang="zh-CN" sz="4000" b="1" dirty="0">
                <a:solidFill>
                  <a:schemeClr val="bg1"/>
                </a:solidFill>
                <a:latin typeface="楷体" panose="02010609060101010101" pitchFamily="49" charset="-122"/>
                <a:ea typeface="楷体" panose="02010609060101010101" pitchFamily="49" charset="-122"/>
              </a:rPr>
              <a:t>把不忘初心、牢记使命作为加强党的建设的永恒课题，作为全体党员、干部的终身课题</a:t>
            </a:r>
            <a:endParaRPr lang="zh-CN" altLang="en-US" sz="40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5983729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0" y="1887013"/>
            <a:ext cx="12961937" cy="3785652"/>
          </a:xfrm>
          <a:prstGeom prst="rect">
            <a:avLst/>
          </a:prstGeom>
          <a:solidFill>
            <a:srgbClr val="0000CC"/>
          </a:solidFill>
          <a:scene3d>
            <a:camera prst="perspectiveRelaxed"/>
            <a:lightRig rig="threePt" dir="t"/>
          </a:scene3d>
        </p:spPr>
        <p:txBody>
          <a:bodyPr wrap="square" anchor="ctr">
            <a:spAutoFit/>
          </a:bodyPr>
          <a:lstStyle/>
          <a:p>
            <a:pPr algn="ctr">
              <a:lnSpc>
                <a:spcPct val="150000"/>
              </a:lnSpc>
            </a:pP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4000" b="1" dirty="0" smtClean="0">
                <a:solidFill>
                  <a:schemeClr val="bg1"/>
                </a:solidFill>
                <a:latin typeface="微软雅黑" panose="020B0503020204020204" pitchFamily="34" charset="-122"/>
                <a:ea typeface="微软雅黑" panose="020B0503020204020204" pitchFamily="34" charset="-122"/>
              </a:rPr>
              <a:t>为</a:t>
            </a:r>
            <a:r>
              <a:rPr lang="zh-CN" altLang="zh-CN" sz="4000" b="1" dirty="0">
                <a:solidFill>
                  <a:schemeClr val="bg1"/>
                </a:solidFill>
                <a:latin typeface="微软雅黑" panose="020B0503020204020204" pitchFamily="34" charset="-122"/>
                <a:ea typeface="微软雅黑" panose="020B0503020204020204" pitchFamily="34" charset="-122"/>
              </a:rPr>
              <a:t>人民谋幸福是中国共产党人的</a:t>
            </a:r>
            <a:r>
              <a:rPr lang="zh-CN" altLang="zh-CN" sz="4000" b="1" dirty="0" smtClean="0">
                <a:solidFill>
                  <a:schemeClr val="bg1"/>
                </a:solidFill>
                <a:latin typeface="微软雅黑" panose="020B0503020204020204" pitchFamily="34" charset="-122"/>
                <a:ea typeface="微软雅黑" panose="020B0503020204020204" pitchFamily="34" charset="-122"/>
              </a:rPr>
              <a:t>初心</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4000" b="1" dirty="0" smtClean="0">
                <a:solidFill>
                  <a:schemeClr val="bg1"/>
                </a:solidFill>
                <a:latin typeface="微软雅黑" panose="020B0503020204020204" pitchFamily="34" charset="-122"/>
                <a:ea typeface="微软雅黑" panose="020B0503020204020204" pitchFamily="34" charset="-122"/>
              </a:rPr>
              <a:t>系统</a:t>
            </a:r>
            <a:r>
              <a:rPr lang="zh-CN" altLang="zh-CN" sz="4000" b="1" dirty="0">
                <a:solidFill>
                  <a:schemeClr val="bg1"/>
                </a:solidFill>
                <a:latin typeface="微软雅黑" panose="020B0503020204020204" pitchFamily="34" charset="-122"/>
                <a:ea typeface="微软雅黑" panose="020B0503020204020204" pitchFamily="34" charset="-122"/>
              </a:rPr>
              <a:t>回答了“为了谁、依靠谁、我是谁”的</a:t>
            </a:r>
            <a:r>
              <a:rPr lang="zh-CN" altLang="zh-CN" sz="4000" b="1" dirty="0" smtClean="0">
                <a:solidFill>
                  <a:schemeClr val="bg1"/>
                </a:solidFill>
                <a:latin typeface="微软雅黑" panose="020B0503020204020204" pitchFamily="34" charset="-122"/>
                <a:ea typeface="微软雅黑" panose="020B0503020204020204" pitchFamily="34" charset="-122"/>
              </a:rPr>
              <a:t>问题</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0" y="2071679"/>
            <a:ext cx="12961937" cy="3416320"/>
          </a:xfrm>
          <a:prstGeom prst="rect">
            <a:avLst/>
          </a:prstGeom>
          <a:solidFill>
            <a:srgbClr val="0000CC"/>
          </a:solidFill>
          <a:scene3d>
            <a:camera prst="perspectiveRelaxed"/>
            <a:lightRig rig="threePt" dir="t"/>
          </a:scene3d>
          <a:sp3d>
            <a:bevelT w="165100" prst="coolSlant"/>
          </a:sp3d>
        </p:spPr>
        <p:txBody>
          <a:bodyPr wrap="square" anchor="ctr">
            <a:spAutoFit/>
          </a:bodyPr>
          <a:lstStyle/>
          <a:p>
            <a:pPr algn="ctr">
              <a:lnSpc>
                <a:spcPct val="150000"/>
              </a:lnSpc>
            </a:pP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solidFill>
                  <a:schemeClr val="bg1"/>
                </a:solidFill>
                <a:latin typeface="微软雅黑" panose="020B0503020204020204" pitchFamily="34" charset="-122"/>
                <a:ea typeface="微软雅黑" panose="020B0503020204020204" pitchFamily="34" charset="-122"/>
              </a:rPr>
              <a:t>为</a:t>
            </a:r>
            <a:r>
              <a:rPr lang="zh-CN" altLang="zh-CN" sz="3600" b="1" dirty="0">
                <a:solidFill>
                  <a:schemeClr val="bg1"/>
                </a:solidFill>
                <a:latin typeface="微软雅黑" panose="020B0503020204020204" pitchFamily="34" charset="-122"/>
                <a:ea typeface="微软雅黑" panose="020B0503020204020204" pitchFamily="34" charset="-122"/>
              </a:rPr>
              <a:t>民族谋复兴是中国共产党肩负的</a:t>
            </a:r>
            <a:r>
              <a:rPr lang="zh-CN" altLang="zh-CN" sz="3600" b="1" dirty="0" smtClean="0">
                <a:solidFill>
                  <a:schemeClr val="bg1"/>
                </a:solidFill>
                <a:latin typeface="微软雅黑" panose="020B0503020204020204" pitchFamily="34" charset="-122"/>
                <a:ea typeface="微软雅黑" panose="020B0503020204020204" pitchFamily="34" charset="-122"/>
              </a:rPr>
              <a:t>使命</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solidFill>
                  <a:schemeClr val="bg1"/>
                </a:solidFill>
                <a:latin typeface="微软雅黑" panose="020B0503020204020204" pitchFamily="34" charset="-122"/>
                <a:ea typeface="微软雅黑" panose="020B0503020204020204" pitchFamily="34" charset="-122"/>
              </a:rPr>
              <a:t>系统</a:t>
            </a:r>
            <a:r>
              <a:rPr lang="zh-CN" altLang="zh-CN" sz="3600" b="1" dirty="0">
                <a:solidFill>
                  <a:schemeClr val="bg1"/>
                </a:solidFill>
                <a:latin typeface="微软雅黑" panose="020B0503020204020204" pitchFamily="34" charset="-122"/>
                <a:ea typeface="微软雅黑" panose="020B0503020204020204" pitchFamily="34" charset="-122"/>
              </a:rPr>
              <a:t>回答了“中华民族向何处去、怎样实现伟大复兴”的</a:t>
            </a:r>
            <a:r>
              <a:rPr lang="zh-CN" altLang="zh-CN" sz="3600" b="1" dirty="0" smtClean="0">
                <a:solidFill>
                  <a:schemeClr val="bg1"/>
                </a:solidFill>
                <a:latin typeface="微软雅黑" panose="020B0503020204020204" pitchFamily="34" charset="-122"/>
                <a:ea typeface="微软雅黑" panose="020B0503020204020204" pitchFamily="34" charset="-122"/>
              </a:rPr>
              <a:t>问题</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2402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0" y="1941388"/>
            <a:ext cx="12961937" cy="3676904"/>
          </a:xfrm>
          <a:prstGeom prst="rect">
            <a:avLst/>
          </a:prstGeom>
          <a:solidFill>
            <a:srgbClr val="0000CC"/>
          </a:solidFill>
          <a:scene3d>
            <a:camera prst="perspectiveRelaxed"/>
            <a:lightRig rig="threePt" dir="t"/>
          </a:scene3d>
          <a:sp3d>
            <a:bevelT w="165100" prst="coolSlant"/>
          </a:sp3d>
        </p:spPr>
        <p:txBody>
          <a:bodyPr wrap="square" anchor="ctr">
            <a:spAutoFit/>
          </a:bodyPr>
          <a:lstStyle/>
          <a:p>
            <a:pPr>
              <a:lnSpc>
                <a:spcPct val="150000"/>
              </a:lnSpc>
            </a:pP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sz="4000" b="1" dirty="0" smtClean="0">
                <a:solidFill>
                  <a:schemeClr val="bg1"/>
                </a:solidFill>
                <a:latin typeface="微软雅黑" panose="020B0503020204020204" pitchFamily="34" charset="-122"/>
                <a:ea typeface="微软雅黑" panose="020B0503020204020204" pitchFamily="34" charset="-122"/>
              </a:rPr>
              <a:t>为</a:t>
            </a:r>
            <a:r>
              <a:rPr lang="zh-CN" altLang="zh-CN" sz="4000" b="1" dirty="0">
                <a:solidFill>
                  <a:schemeClr val="bg1"/>
                </a:solidFill>
                <a:latin typeface="微软雅黑" panose="020B0503020204020204" pitchFamily="34" charset="-122"/>
                <a:ea typeface="微软雅黑" panose="020B0503020204020204" pitchFamily="34" charset="-122"/>
              </a:rPr>
              <a:t>世界谋大同是中国共产党为人类谋和平与发展、作贡献的担当，系统回答“世界怎么了，世界向何处去”的</a:t>
            </a:r>
            <a:r>
              <a:rPr lang="zh-CN" altLang="zh-CN" sz="4000" b="1" dirty="0" smtClean="0">
                <a:solidFill>
                  <a:schemeClr val="bg1"/>
                </a:solidFill>
                <a:latin typeface="微软雅黑" panose="020B0503020204020204" pitchFamily="34" charset="-122"/>
                <a:ea typeface="微软雅黑" panose="020B0503020204020204" pitchFamily="34" charset="-122"/>
              </a:rPr>
              <a:t>问题</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2402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936353" y="1089615"/>
            <a:ext cx="11089232" cy="5355312"/>
          </a:xfrm>
          <a:prstGeom prst="rect">
            <a:avLst/>
          </a:prstGeom>
          <a:solidFill>
            <a:srgbClr val="0000CC"/>
          </a:solidFill>
          <a:scene3d>
            <a:camera prst="perspectiveRelaxed"/>
            <a:lightRig rig="threePt" dir="t"/>
          </a:scene3d>
          <a:sp3d>
            <a:bevelT w="165100" prst="coolSlant"/>
          </a:sp3d>
        </p:spPr>
        <p:txBody>
          <a:bodyPr wrap="square">
            <a:spAutoFit/>
          </a:bodyPr>
          <a:lstStyle/>
          <a:p>
            <a:pPr>
              <a:lnSpc>
                <a:spcPct val="150000"/>
              </a:lnSpc>
            </a:pPr>
            <a:endParaRPr lang="en-US" altLang="zh-CN" sz="60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zh-CN" sz="6000" b="1" dirty="0" smtClean="0">
                <a:solidFill>
                  <a:schemeClr val="bg1"/>
                </a:solidFill>
                <a:latin typeface="微软雅黑" panose="020B0503020204020204" pitchFamily="34" charset="-122"/>
                <a:ea typeface="微软雅黑" panose="020B0503020204020204" pitchFamily="34" charset="-122"/>
              </a:rPr>
              <a:t>马克思主义</a:t>
            </a:r>
            <a:r>
              <a:rPr lang="zh-CN" altLang="zh-CN" sz="6000" b="1" dirty="0">
                <a:solidFill>
                  <a:schemeClr val="bg1"/>
                </a:solidFill>
                <a:latin typeface="微软雅黑" panose="020B0503020204020204" pitchFamily="34" charset="-122"/>
                <a:ea typeface="微软雅黑" panose="020B0503020204020204" pitchFamily="34" charset="-122"/>
              </a:rPr>
              <a:t>博大精深，归根到底就是一句话，为人类求解</a:t>
            </a:r>
            <a:r>
              <a:rPr lang="zh-CN" altLang="zh-CN" sz="6000" b="1" dirty="0" smtClean="0">
                <a:solidFill>
                  <a:schemeClr val="bg1"/>
                </a:solidFill>
                <a:latin typeface="微软雅黑" panose="020B0503020204020204" pitchFamily="34" charset="-122"/>
                <a:ea typeface="微软雅黑" panose="020B0503020204020204" pitchFamily="34" charset="-122"/>
              </a:rPr>
              <a:t>放</a:t>
            </a:r>
            <a:endParaRPr lang="en-US" altLang="zh-CN" sz="60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726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o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二、学深悟透，真正搞清楚新思想的科学</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体系</a:t>
            </a:r>
            <a:endParaRPr lang="zh-CN" altLang="en-US" sz="4000" dirty="0"/>
          </a:p>
        </p:txBody>
      </p:sp>
      <p:sp>
        <p:nvSpPr>
          <p:cNvPr id="4" name="矩形 3"/>
          <p:cNvSpPr/>
          <p:nvPr/>
        </p:nvSpPr>
        <p:spPr>
          <a:xfrm>
            <a:off x="899555" y="1852963"/>
            <a:ext cx="11161240" cy="2031325"/>
          </a:xfrm>
          <a:prstGeom prst="rect">
            <a:avLst/>
          </a:prstGeom>
          <a:solidFill>
            <a:srgbClr val="0000CC"/>
          </a:solidFill>
          <a:scene3d>
            <a:camera prst="perspectiveRelaxed"/>
            <a:lightRig rig="threePt" dir="t"/>
          </a:scene3d>
          <a:sp3d>
            <a:bevelT w="165100" prst="coolSlant"/>
          </a:sp3d>
        </p:spPr>
        <p:txBody>
          <a:bodyPr wrap="square" anchor="ctr">
            <a:spAutoFit/>
          </a:bodyPr>
          <a:lstStyle/>
          <a:p>
            <a:pPr algn="ctr">
              <a:lnSpc>
                <a:spcPct val="150000"/>
              </a:lnSpc>
            </a:pPr>
            <a:r>
              <a:rPr lang="zh-CN" altLang="zh-CN" sz="6000" b="1" dirty="0">
                <a:solidFill>
                  <a:schemeClr val="bg1"/>
                </a:solidFill>
                <a:latin typeface="微软雅黑" panose="020B0503020204020204" pitchFamily="34" charset="-122"/>
                <a:ea typeface="微软雅黑" panose="020B0503020204020204" pitchFamily="34" charset="-122"/>
              </a:rPr>
              <a:t>守初心，是摆在第一位的</a:t>
            </a:r>
            <a:r>
              <a:rPr lang="zh-CN" altLang="zh-CN" sz="6000" b="1" dirty="0" smtClean="0">
                <a:solidFill>
                  <a:schemeClr val="bg1"/>
                </a:solidFill>
                <a:latin typeface="微软雅黑" panose="020B0503020204020204" pitchFamily="34" charset="-122"/>
                <a:ea typeface="微软雅黑" panose="020B0503020204020204" pitchFamily="34" charset="-122"/>
              </a:rPr>
              <a:t>要求</a:t>
            </a:r>
            <a:endParaRPr lang="en-US" altLang="zh-CN" sz="6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800449" y="4068663"/>
            <a:ext cx="4176464" cy="1512168"/>
          </a:xfrm>
          <a:prstGeom prst="roundRect">
            <a:avLst/>
          </a:prstGeom>
          <a:solidFill>
            <a:srgbClr val="0000CC"/>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6600" b="1" dirty="0" smtClean="0">
                <a:solidFill>
                  <a:schemeClr val="bg1"/>
                </a:solidFill>
                <a:latin typeface="微软雅黑" panose="020B0503020204020204" pitchFamily="34" charset="-122"/>
                <a:ea typeface="微软雅黑" panose="020B0503020204020204" pitchFamily="34" charset="-122"/>
              </a:rPr>
              <a:t>人民情怀</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7057033" y="4068663"/>
            <a:ext cx="4464496" cy="1512168"/>
          </a:xfrm>
          <a:prstGeom prst="roundRect">
            <a:avLst/>
          </a:prstGeom>
          <a:solidFill>
            <a:srgbClr val="0000CC"/>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6600" b="1" dirty="0" smtClean="0">
                <a:latin typeface="微软雅黑" panose="020B0503020204020204" pitchFamily="34" charset="-122"/>
                <a:ea typeface="微软雅黑" panose="020B0503020204020204" pitchFamily="34" charset="-122"/>
              </a:rPr>
              <a:t>人类关怀</a:t>
            </a:r>
            <a:endParaRPr lang="zh-CN" altLang="en-US" sz="6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931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椭圆 3"/>
          <p:cNvSpPr/>
          <p:nvPr/>
        </p:nvSpPr>
        <p:spPr>
          <a:xfrm>
            <a:off x="1152377" y="2052439"/>
            <a:ext cx="2952328" cy="2016224"/>
          </a:xfrm>
          <a:prstGeom prst="ellipse">
            <a:avLst/>
          </a:prstGeom>
          <a:solidFill>
            <a:srgbClr val="0000CC"/>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latin typeface="微软雅黑" panose="020B0503020204020204" pitchFamily="34" charset="-122"/>
                <a:ea typeface="微软雅黑" panose="020B0503020204020204" pitchFamily="34" charset="-122"/>
              </a:rPr>
              <a:t>学懂</a:t>
            </a:r>
            <a:endParaRPr lang="zh-CN" altLang="en-US" sz="6000" b="1" dirty="0">
              <a:latin typeface="微软雅黑" panose="020B0503020204020204" pitchFamily="34" charset="-122"/>
              <a:ea typeface="微软雅黑" panose="020B0503020204020204" pitchFamily="34" charset="-122"/>
            </a:endParaRPr>
          </a:p>
        </p:txBody>
      </p:sp>
      <p:sp>
        <p:nvSpPr>
          <p:cNvPr id="5" name="椭圆 4"/>
          <p:cNvSpPr/>
          <p:nvPr/>
        </p:nvSpPr>
        <p:spPr>
          <a:xfrm>
            <a:off x="5004011" y="2052439"/>
            <a:ext cx="2952328" cy="2016224"/>
          </a:xfrm>
          <a:prstGeom prst="ellipse">
            <a:avLst/>
          </a:prstGeom>
          <a:solidFill>
            <a:srgbClr val="0000CC"/>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latin typeface="微软雅黑" panose="020B0503020204020204" pitchFamily="34" charset="-122"/>
                <a:ea typeface="微软雅黑" panose="020B0503020204020204" pitchFamily="34" charset="-122"/>
              </a:rPr>
              <a:t>弄通</a:t>
            </a:r>
            <a:endParaRPr lang="zh-CN" altLang="en-US" sz="6000" b="1" dirty="0">
              <a:latin typeface="微软雅黑" panose="020B0503020204020204" pitchFamily="34" charset="-122"/>
              <a:ea typeface="微软雅黑" panose="020B0503020204020204" pitchFamily="34" charset="-122"/>
            </a:endParaRPr>
          </a:p>
        </p:txBody>
      </p:sp>
      <p:sp>
        <p:nvSpPr>
          <p:cNvPr id="6" name="椭圆 5"/>
          <p:cNvSpPr/>
          <p:nvPr/>
        </p:nvSpPr>
        <p:spPr>
          <a:xfrm>
            <a:off x="9001249" y="2052439"/>
            <a:ext cx="2952328" cy="2016224"/>
          </a:xfrm>
          <a:prstGeom prst="ellipse">
            <a:avLst/>
          </a:prstGeom>
          <a:solidFill>
            <a:srgbClr val="0000CC"/>
          </a:solidFill>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latin typeface="微软雅黑" panose="020B0503020204020204" pitchFamily="34" charset="-122"/>
                <a:ea typeface="微软雅黑" panose="020B0503020204020204" pitchFamily="34" charset="-122"/>
              </a:rPr>
              <a:t>做实</a:t>
            </a:r>
            <a:endParaRPr lang="zh-CN" altLang="en-US" sz="6000" b="1" dirty="0">
              <a:latin typeface="微软雅黑" panose="020B0503020204020204" pitchFamily="34" charset="-122"/>
              <a:ea typeface="微软雅黑" panose="020B0503020204020204" pitchFamily="34" charset="-122"/>
            </a:endParaRPr>
          </a:p>
        </p:txBody>
      </p:sp>
      <p:sp>
        <p:nvSpPr>
          <p:cNvPr id="7" name="圆角矩形 6"/>
          <p:cNvSpPr/>
          <p:nvPr/>
        </p:nvSpPr>
        <p:spPr>
          <a:xfrm>
            <a:off x="2448521" y="4500711"/>
            <a:ext cx="3528392" cy="1512168"/>
          </a:xfrm>
          <a:prstGeom prst="roundRect">
            <a:avLst/>
          </a:prstGeom>
          <a:solidFill>
            <a:srgbClr val="0000CC"/>
          </a:solidFill>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6000" b="1" dirty="0" smtClean="0">
                <a:solidFill>
                  <a:schemeClr val="bg1"/>
                </a:solidFill>
                <a:latin typeface="微软雅黑" panose="020B0503020204020204" pitchFamily="34" charset="-122"/>
                <a:ea typeface="微软雅黑" panose="020B0503020204020204" pitchFamily="34" charset="-122"/>
              </a:rPr>
              <a:t>知行合一</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7057033" y="4500711"/>
            <a:ext cx="3528392" cy="1512168"/>
          </a:xfrm>
          <a:prstGeom prst="roundRect">
            <a:avLst/>
          </a:prstGeom>
          <a:solidFill>
            <a:srgbClr val="0000CC"/>
          </a:solidFill>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6000" b="1" dirty="0" smtClean="0">
                <a:latin typeface="微软雅黑" panose="020B0503020204020204" pitchFamily="34" charset="-122"/>
                <a:ea typeface="微软雅黑" panose="020B0503020204020204" pitchFamily="34" charset="-122"/>
              </a:rPr>
              <a:t>学以致用</a:t>
            </a:r>
            <a:endParaRPr lang="zh-CN" altLang="en-US" sz="6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028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内容占位符 1"/>
          <p:cNvSpPr>
            <a:spLocks noGrp="1"/>
          </p:cNvSpPr>
          <p:nvPr>
            <p:ph idx="1"/>
          </p:nvPr>
        </p:nvSpPr>
        <p:spPr>
          <a:solidFill>
            <a:srgbClr val="0000CC"/>
          </a:solidFill>
          <a:ln>
            <a:noFill/>
          </a:ln>
          <a:scene3d>
            <a:camera prst="perspectiveAbove"/>
            <a:lightRig rig="threePt" dir="t"/>
          </a:scene3d>
        </p:spPr>
        <p:txBody>
          <a:bodyPr anchor="ctr">
            <a:normAutofit/>
          </a:bodyPr>
          <a:lstStyle/>
          <a:p>
            <a:pPr algn="ctr">
              <a:lnSpc>
                <a:spcPct val="150000"/>
              </a:lnSpc>
            </a:pPr>
            <a:r>
              <a:rPr lang="zh-CN" altLang="zh-CN" sz="3600" b="1" dirty="0">
                <a:solidFill>
                  <a:schemeClr val="bg1"/>
                </a:solidFill>
                <a:latin typeface="楷体" panose="02010609060101010101" pitchFamily="49" charset="-122"/>
                <a:ea typeface="楷体" panose="02010609060101010101" pitchFamily="49" charset="-122"/>
              </a:rPr>
              <a:t>学习贯彻好习近平新时代中国特色社会主义</a:t>
            </a:r>
            <a:r>
              <a:rPr lang="zh-CN" altLang="zh-CN" sz="3600" b="1" dirty="0" smtClean="0">
                <a:solidFill>
                  <a:schemeClr val="bg1"/>
                </a:solidFill>
                <a:latin typeface="楷体" panose="02010609060101010101" pitchFamily="49" charset="-122"/>
                <a:ea typeface="楷体" panose="02010609060101010101" pitchFamily="49" charset="-122"/>
              </a:rPr>
              <a:t>思想</a:t>
            </a:r>
            <a:endParaRPr lang="en-US" altLang="zh-CN" sz="3600" b="1" dirty="0" smtClean="0">
              <a:solidFill>
                <a:schemeClr val="bg1"/>
              </a:solidFill>
              <a:latin typeface="楷体" panose="02010609060101010101" pitchFamily="49" charset="-122"/>
              <a:ea typeface="楷体" panose="02010609060101010101" pitchFamily="49" charset="-122"/>
            </a:endParaRPr>
          </a:p>
          <a:p>
            <a:pPr marL="0" indent="0" algn="ctr">
              <a:lnSpc>
                <a:spcPct val="150000"/>
              </a:lnSpc>
              <a:buNone/>
            </a:pPr>
            <a:r>
              <a:rPr lang="zh-CN" altLang="zh-CN" sz="3600" b="1" dirty="0" smtClean="0">
                <a:solidFill>
                  <a:schemeClr val="bg1"/>
                </a:solidFill>
                <a:latin typeface="微软雅黑" panose="020B0503020204020204" pitchFamily="34" charset="-122"/>
                <a:ea typeface="微软雅黑" panose="020B0503020204020204" pitchFamily="34" charset="-122"/>
              </a:rPr>
              <a:t>是</a:t>
            </a:r>
            <a:r>
              <a:rPr lang="zh-CN" altLang="zh-CN" sz="3600" b="1" dirty="0">
                <a:solidFill>
                  <a:schemeClr val="bg1"/>
                </a:solidFill>
                <a:latin typeface="微软雅黑" panose="020B0503020204020204" pitchFamily="34" charset="-122"/>
                <a:ea typeface="微软雅黑" panose="020B0503020204020204" pitchFamily="34" charset="-122"/>
              </a:rPr>
              <a:t>当代中国共产党人最重要、最紧迫、最现实的</a:t>
            </a:r>
            <a:r>
              <a:rPr lang="zh-CN" altLang="zh-CN" sz="3600" b="1" dirty="0">
                <a:solidFill>
                  <a:srgbClr val="FFFF00"/>
                </a:solidFill>
                <a:latin typeface="微软雅黑" panose="020B0503020204020204" pitchFamily="34" charset="-122"/>
                <a:ea typeface="微软雅黑" panose="020B0503020204020204" pitchFamily="34" charset="-122"/>
              </a:rPr>
              <a:t>政治任务</a:t>
            </a:r>
            <a:endParaRPr lang="zh-CN" altLang="en-US" sz="3600" b="1" dirty="0">
              <a:solidFill>
                <a:srgbClr val="FFFF00"/>
              </a:solidFill>
              <a:latin typeface="微软雅黑" panose="020B0503020204020204" pitchFamily="34" charset="-122"/>
              <a:ea typeface="微软雅黑" panose="020B0503020204020204" pitchFamily="34" charset="-122"/>
            </a:endParaRPr>
          </a:p>
        </p:txBody>
      </p:sp>
      <p:sp>
        <p:nvSpPr>
          <p:cNvPr id="1048591" name="标题 2"/>
          <p:cNvSpPr>
            <a:spLocks noGrp="1"/>
          </p:cNvSpPr>
          <p:nvPr>
            <p:ph type="title"/>
          </p:nvPr>
        </p:nvSpPr>
        <p:spPr>
          <a:solidFill>
            <a:srgbClr val="FF0000"/>
          </a:solidFill>
        </p:spPr>
        <p:txBody>
          <a:bodyPr>
            <a:norm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政治任务</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781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8590">
                                            <p:bg/>
                                          </p:spTgt>
                                        </p:tgtEl>
                                        <p:attrNameLst>
                                          <p:attrName>style.visibility</p:attrName>
                                        </p:attrNameLst>
                                      </p:cBhvr>
                                      <p:to>
                                        <p:strVal val="visible"/>
                                      </p:to>
                                    </p:set>
                                    <p:animEffect transition="in" filter="wipe(left)">
                                      <p:cBhvr>
                                        <p:cTn id="7" dur="500"/>
                                        <p:tgtEl>
                                          <p:spTgt spid="104859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8590">
                                            <p:txEl>
                                              <p:pRg st="0" end="0"/>
                                            </p:txEl>
                                          </p:spTgt>
                                        </p:tgtEl>
                                        <p:attrNameLst>
                                          <p:attrName>style.visibility</p:attrName>
                                        </p:attrNameLst>
                                      </p:cBhvr>
                                      <p:to>
                                        <p:strVal val="visible"/>
                                      </p:to>
                                    </p:set>
                                    <p:animEffect transition="in" filter="wipe(left)">
                                      <p:cBhvr>
                                        <p:cTn id="12" dur="500"/>
                                        <p:tgtEl>
                                          <p:spTgt spid="10485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8590">
                                            <p:txEl>
                                              <p:pRg st="1" end="1"/>
                                            </p:txEl>
                                          </p:spTgt>
                                        </p:tgtEl>
                                        <p:attrNameLst>
                                          <p:attrName>style.visibility</p:attrName>
                                        </p:attrNameLst>
                                      </p:cBhvr>
                                      <p:to>
                                        <p:strVal val="visible"/>
                                      </p:to>
                                    </p:set>
                                    <p:animEffect transition="in" filter="wipe(left)">
                                      <p:cBhvr>
                                        <p:cTn id="17" dur="500"/>
                                        <p:tgtEl>
                                          <p:spTgt spid="10485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1440409" y="2052439"/>
            <a:ext cx="10081120" cy="3384376"/>
          </a:xfrm>
          <a:prstGeom prst="snip1Rect">
            <a:avLst/>
          </a:prstGeom>
          <a:solidFill>
            <a:srgbClr val="0000CC"/>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4400" b="1" dirty="0">
                <a:solidFill>
                  <a:schemeClr val="bg1"/>
                </a:solidFill>
                <a:latin typeface="微软雅黑" panose="020B0503020204020204" pitchFamily="34" charset="-122"/>
                <a:ea typeface="微软雅黑" panose="020B0503020204020204" pitchFamily="34" charset="-122"/>
              </a:rPr>
              <a:t>重视学习是我们党与生俱来的鲜明</a:t>
            </a:r>
            <a:r>
              <a:rPr lang="zh-CN" altLang="zh-CN" sz="4400" b="1" dirty="0" smtClean="0">
                <a:solidFill>
                  <a:schemeClr val="bg1"/>
                </a:solidFill>
                <a:latin typeface="微软雅黑" panose="020B0503020204020204" pitchFamily="34" charset="-122"/>
                <a:ea typeface="微软雅黑" panose="020B0503020204020204" pitchFamily="34" charset="-122"/>
              </a:rPr>
              <a:t>品质</a:t>
            </a:r>
            <a:endParaRPr lang="en-US" altLang="zh-CN" sz="4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4400" b="1" dirty="0" smtClean="0">
                <a:solidFill>
                  <a:schemeClr val="bg1"/>
                </a:solidFill>
                <a:latin typeface="微软雅黑" panose="020B0503020204020204" pitchFamily="34" charset="-122"/>
                <a:ea typeface="微软雅黑" panose="020B0503020204020204" pitchFamily="34" charset="-122"/>
              </a:rPr>
              <a:t>是</a:t>
            </a:r>
            <a:r>
              <a:rPr lang="zh-CN" altLang="zh-CN" sz="4400" b="1" dirty="0">
                <a:solidFill>
                  <a:schemeClr val="bg1"/>
                </a:solidFill>
                <a:latin typeface="微软雅黑" panose="020B0503020204020204" pitchFamily="34" charset="-122"/>
                <a:ea typeface="微软雅黑" panose="020B0503020204020204" pitchFamily="34" charset="-122"/>
              </a:rPr>
              <a:t>推动事业发展的一条成功经验</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0344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67894"/>
            <a:ext cx="12961937" cy="2769989"/>
          </a:xfrm>
          <a:prstGeom prst="rect">
            <a:avLst/>
          </a:prstGeom>
          <a:solidFill>
            <a:srgbClr val="FF0000"/>
          </a:solidFill>
          <a:scene3d>
            <a:camera prst="orthographicFront"/>
            <a:lightRig rig="threePt" dir="t"/>
          </a:scene3d>
          <a:sp3d>
            <a:bevelT w="165100" prst="coolSlant"/>
          </a:sp3d>
        </p:spPr>
        <p:txBody>
          <a:bodyPr wrap="square">
            <a:spAutoFit/>
          </a:bodyPr>
          <a:lstStyle/>
          <a:p>
            <a:pPr algn="ctr">
              <a:lnSpc>
                <a:spcPct val="150000"/>
              </a:lnSpc>
            </a:pPr>
            <a:r>
              <a:rPr lang="zh-CN" altLang="zh-CN" sz="3600" b="1" dirty="0">
                <a:solidFill>
                  <a:schemeClr val="bg1"/>
                </a:solidFill>
                <a:latin typeface="方正小标宋简体" panose="03000509000000000000" pitchFamily="65" charset="-122"/>
                <a:ea typeface="方正小标宋简体" panose="03000509000000000000" pitchFamily="65" charset="-122"/>
              </a:rPr>
              <a:t>中华民族迎来了从站起来、富起来到强起来的伟大</a:t>
            </a: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飞跃</a:t>
            </a:r>
            <a:endParaRPr lang="en-US" altLang="zh-CN" sz="36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中国</a:t>
            </a:r>
            <a:r>
              <a:rPr lang="zh-CN" altLang="zh-CN" sz="3600" b="1" dirty="0">
                <a:solidFill>
                  <a:schemeClr val="bg1"/>
                </a:solidFill>
                <a:latin typeface="方正小标宋简体" panose="03000509000000000000" pitchFamily="65" charset="-122"/>
                <a:ea typeface="方正小标宋简体" panose="03000509000000000000" pitchFamily="65" charset="-122"/>
              </a:rPr>
              <a:t>特色社会主义迎来了从创立、发展到完善的伟大</a:t>
            </a: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飞跃</a:t>
            </a:r>
            <a:endParaRPr lang="en-US" altLang="zh-CN" sz="36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4400" b="1" dirty="0" smtClean="0">
                <a:solidFill>
                  <a:schemeClr val="bg1"/>
                </a:solidFill>
                <a:latin typeface="方正小标宋简体" panose="03000509000000000000" pitchFamily="65" charset="-122"/>
                <a:ea typeface="方正小标宋简体" panose="03000509000000000000" pitchFamily="65" charset="-122"/>
              </a:rPr>
              <a:t>中国人民</a:t>
            </a:r>
            <a:r>
              <a:rPr lang="zh-CN" altLang="zh-CN" sz="4400" b="1" dirty="0">
                <a:solidFill>
                  <a:schemeClr val="bg1"/>
                </a:solidFill>
                <a:latin typeface="方正小标宋简体" panose="03000509000000000000" pitchFamily="65" charset="-122"/>
                <a:ea typeface="方正小标宋简体" panose="03000509000000000000" pitchFamily="65" charset="-122"/>
              </a:rPr>
              <a:t>迎来了从温饱不足到小康富裕的伟大飞跃</a:t>
            </a:r>
            <a:endParaRPr lang="zh-CN" altLang="en-US" sz="44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10244372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1440409" y="2052439"/>
            <a:ext cx="10081120" cy="3384376"/>
          </a:xfrm>
          <a:prstGeom prst="snip1Rect">
            <a:avLst/>
          </a:prstGeom>
          <a:solidFill>
            <a:srgbClr val="0000CC"/>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4800" b="1" dirty="0">
                <a:latin typeface="微软雅黑" panose="020B0503020204020204" pitchFamily="34" charset="-122"/>
                <a:ea typeface="微软雅黑" panose="020B0503020204020204" pitchFamily="34" charset="-122"/>
              </a:rPr>
              <a:t>我们的身体进入了</a:t>
            </a:r>
            <a:r>
              <a:rPr lang="zh-CN" altLang="zh-CN" sz="4800" b="1" dirty="0" smtClean="0">
                <a:latin typeface="微软雅黑" panose="020B0503020204020204" pitchFamily="34" charset="-122"/>
                <a:ea typeface="微软雅黑" panose="020B0503020204020204" pitchFamily="34" charset="-122"/>
              </a:rPr>
              <a:t>新时代</a:t>
            </a:r>
            <a:endParaRPr lang="en-US" altLang="zh-CN" sz="4800" b="1" dirty="0" smtClean="0">
              <a:latin typeface="微软雅黑" panose="020B0503020204020204" pitchFamily="34" charset="-122"/>
              <a:ea typeface="微软雅黑" panose="020B0503020204020204" pitchFamily="34" charset="-122"/>
            </a:endParaRPr>
          </a:p>
          <a:p>
            <a:pPr algn="ctr">
              <a:lnSpc>
                <a:spcPct val="150000"/>
              </a:lnSpc>
            </a:pPr>
            <a:r>
              <a:rPr lang="zh-CN" altLang="zh-CN" sz="4800" b="1" dirty="0" smtClean="0">
                <a:latin typeface="微软雅黑" panose="020B0503020204020204" pitchFamily="34" charset="-122"/>
                <a:ea typeface="微软雅黑" panose="020B0503020204020204" pitchFamily="34" charset="-122"/>
              </a:rPr>
              <a:t>我们</a:t>
            </a:r>
            <a:r>
              <a:rPr lang="zh-CN" altLang="zh-CN" sz="4800" b="1" dirty="0">
                <a:latin typeface="微软雅黑" panose="020B0503020204020204" pitchFamily="34" charset="-122"/>
                <a:ea typeface="微软雅黑" panose="020B0503020204020204" pitchFamily="34" charset="-122"/>
              </a:rPr>
              <a:t>的思想也要进入新时代</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00081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1440409" y="2052439"/>
            <a:ext cx="10081120" cy="3384376"/>
          </a:xfrm>
          <a:prstGeom prst="snip1Rect">
            <a:avLst/>
          </a:prstGeom>
          <a:solidFill>
            <a:srgbClr val="0000CC"/>
          </a:solidFill>
          <a:scene3d>
            <a:camera prst="perspectiveAbove"/>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4800" b="1" dirty="0">
                <a:solidFill>
                  <a:schemeClr val="bg1"/>
                </a:solidFill>
                <a:latin typeface="微软雅黑" panose="020B0503020204020204" pitchFamily="34" charset="-122"/>
                <a:ea typeface="微软雅黑" panose="020B0503020204020204" pitchFamily="34" charset="-122"/>
              </a:rPr>
              <a:t>好日子等不来、要不来，唯有</a:t>
            </a:r>
            <a:r>
              <a:rPr lang="zh-CN" altLang="zh-CN" sz="4800" b="1" dirty="0" smtClean="0">
                <a:solidFill>
                  <a:schemeClr val="bg1"/>
                </a:solidFill>
                <a:latin typeface="微软雅黑" panose="020B0503020204020204" pitchFamily="34" charset="-122"/>
                <a:ea typeface="微软雅黑" panose="020B0503020204020204" pitchFamily="34" charset="-122"/>
              </a:rPr>
              <a:t>奋斗</a:t>
            </a:r>
            <a:endParaRPr lang="en-US" altLang="zh-CN" sz="48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zh-CN" sz="4800" b="1" dirty="0" smtClean="0">
                <a:solidFill>
                  <a:schemeClr val="bg1"/>
                </a:solidFill>
                <a:latin typeface="微软雅黑" panose="020B0503020204020204" pitchFamily="34" charset="-122"/>
                <a:ea typeface="微软雅黑" panose="020B0503020204020204" pitchFamily="34" charset="-122"/>
              </a:rPr>
              <a:t>新天地</a:t>
            </a:r>
            <a:r>
              <a:rPr lang="zh-CN" altLang="zh-CN" sz="4800" b="1" dirty="0">
                <a:solidFill>
                  <a:schemeClr val="bg1"/>
                </a:solidFill>
                <a:latin typeface="微软雅黑" panose="020B0503020204020204" pitchFamily="34" charset="-122"/>
                <a:ea typeface="微软雅黑" panose="020B0503020204020204" pitchFamily="34" charset="-122"/>
              </a:rPr>
              <a:t>干出来、开出来，唯有进取</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60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solidFill>
            <a:srgbClr val="0000CC"/>
          </a:solidFill>
          <a:scene3d>
            <a:camera prst="perspectiveAbove"/>
            <a:lightRig rig="threePt" dir="t"/>
          </a:scene3d>
          <a:sp3d>
            <a:bevelT w="114300" prst="artDeco"/>
          </a:sp3d>
        </p:spPr>
        <p:txBody>
          <a:bodyPr anchor="ctr">
            <a:normAutofit/>
          </a:bodyPr>
          <a:lstStyle/>
          <a:p>
            <a:pPr marL="0" indent="0" algn="ctr">
              <a:buNone/>
            </a:pPr>
            <a:r>
              <a:rPr lang="zh-CN" altLang="zh-CN" sz="9100" b="1" dirty="0">
                <a:solidFill>
                  <a:srgbClr val="FFFF00"/>
                </a:solidFill>
                <a:latin typeface="微软雅黑" panose="020B0503020204020204" pitchFamily="34" charset="-122"/>
                <a:ea typeface="微软雅黑" panose="020B0503020204020204" pitchFamily="34" charset="-122"/>
              </a:rPr>
              <a:t>幸福都是奋斗出来的</a:t>
            </a:r>
            <a:endParaRPr lang="zh-CN" altLang="en-US" sz="9100" b="1" dirty="0">
              <a:solidFill>
                <a:srgbClr val="FFFF00"/>
              </a:solidFill>
              <a:latin typeface="微软雅黑" panose="020B0503020204020204" pitchFamily="34" charset="-122"/>
              <a:ea typeface="微软雅黑" panose="020B0503020204020204" pitchFamily="34" charset="-122"/>
            </a:endParaRPr>
          </a:p>
        </p:txBody>
      </p:sp>
      <p:sp>
        <p:nvSpPr>
          <p:cNvPr id="3" name="标题 1"/>
          <p:cNvSpPr>
            <a:spLocks noGrp="1"/>
          </p:cNvSpPr>
          <p:nvPr>
            <p:ph type="title"/>
          </p:nvPr>
        </p:nvSpPr>
        <p:spPr>
          <a:xfrm>
            <a:off x="648097" y="302801"/>
            <a:ext cx="11665744" cy="1260211"/>
          </a:xfrm>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21964870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solidFill>
            <a:srgbClr val="0000CC"/>
          </a:solidFill>
          <a:scene3d>
            <a:camera prst="perspectiveAbove"/>
            <a:lightRig rig="threePt" dir="t"/>
          </a:scene3d>
          <a:sp3d>
            <a:bevelT w="114300" prst="artDeco"/>
          </a:sp3d>
        </p:spPr>
        <p:txBody>
          <a:bodyPr anchor="ctr">
            <a:normAutofit/>
          </a:bodyPr>
          <a:lstStyle/>
          <a:p>
            <a:pPr marL="0" indent="0" algn="ctr">
              <a:lnSpc>
                <a:spcPct val="150000"/>
              </a:lnSpc>
              <a:buNone/>
            </a:pPr>
            <a:r>
              <a:rPr lang="zh-CN" altLang="zh-CN" sz="9100" b="1" dirty="0">
                <a:solidFill>
                  <a:srgbClr val="FFFF00"/>
                </a:solidFill>
                <a:latin typeface="微软雅黑" panose="020B0503020204020204" pitchFamily="34" charset="-122"/>
                <a:ea typeface="微软雅黑" panose="020B0503020204020204" pitchFamily="34" charset="-122"/>
              </a:rPr>
              <a:t>空谈误国，实干兴邦</a:t>
            </a:r>
            <a:endParaRPr lang="en-US" altLang="zh-CN" sz="9100" b="1" dirty="0">
              <a:solidFill>
                <a:srgbClr val="FFFF00"/>
              </a:solidFill>
              <a:latin typeface="微软雅黑" panose="020B0503020204020204" pitchFamily="34" charset="-122"/>
              <a:ea typeface="微软雅黑" panose="020B0503020204020204" pitchFamily="34" charset="-122"/>
            </a:endParaRPr>
          </a:p>
        </p:txBody>
      </p:sp>
      <p:sp>
        <p:nvSpPr>
          <p:cNvPr id="3" name="标题 1"/>
          <p:cNvSpPr>
            <a:spLocks noGrp="1"/>
          </p:cNvSpPr>
          <p:nvPr>
            <p:ph type="title"/>
          </p:nvPr>
        </p:nvSpPr>
        <p:spPr>
          <a:xfrm>
            <a:off x="648097" y="302801"/>
            <a:ext cx="11665744" cy="1260211"/>
          </a:xfrm>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42699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solidFill>
            <a:srgbClr val="0000CC"/>
          </a:solidFill>
          <a:scene3d>
            <a:camera prst="perspectiveAbove"/>
            <a:lightRig rig="threePt" dir="t"/>
          </a:scene3d>
          <a:sp3d>
            <a:bevelT w="114300" prst="artDeco"/>
          </a:sp3d>
        </p:spPr>
        <p:txBody>
          <a:bodyPr anchor="ctr">
            <a:normAutofit/>
          </a:bodyPr>
          <a:lstStyle/>
          <a:p>
            <a:pPr marL="0" indent="0" algn="ctr">
              <a:lnSpc>
                <a:spcPct val="150000"/>
              </a:lnSpc>
              <a:buNone/>
            </a:pPr>
            <a:r>
              <a:rPr lang="zh-CN" altLang="zh-CN" sz="9100" b="1" dirty="0">
                <a:solidFill>
                  <a:srgbClr val="FFFF00"/>
                </a:solidFill>
                <a:latin typeface="微软雅黑" panose="020B0503020204020204" pitchFamily="34" charset="-122"/>
                <a:ea typeface="微软雅黑" panose="020B0503020204020204" pitchFamily="34" charset="-122"/>
              </a:rPr>
              <a:t>没有耕耘，都是浮云</a:t>
            </a:r>
            <a:endParaRPr lang="zh-CN" altLang="en-US" sz="10900" b="1" dirty="0">
              <a:solidFill>
                <a:srgbClr val="FFFF00"/>
              </a:solidFill>
              <a:latin typeface="微软雅黑" panose="020B0503020204020204" pitchFamily="34" charset="-122"/>
              <a:ea typeface="微软雅黑" panose="020B0503020204020204" pitchFamily="34" charset="-122"/>
            </a:endParaRPr>
          </a:p>
        </p:txBody>
      </p:sp>
      <p:sp>
        <p:nvSpPr>
          <p:cNvPr id="3" name="标题 1"/>
          <p:cNvSpPr>
            <a:spLocks noGrp="1"/>
          </p:cNvSpPr>
          <p:nvPr>
            <p:ph type="title"/>
          </p:nvPr>
        </p:nvSpPr>
        <p:spPr>
          <a:xfrm>
            <a:off x="648097" y="302801"/>
            <a:ext cx="11665744" cy="1260211"/>
          </a:xfrm>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15936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1440409" y="2052439"/>
            <a:ext cx="10081120" cy="3384376"/>
          </a:xfrm>
          <a:prstGeom prst="snip1Rect">
            <a:avLst/>
          </a:prstGeom>
          <a:solidFill>
            <a:srgbClr val="0000CC"/>
          </a:solidFill>
          <a:scene3d>
            <a:camera prst="perspectiveAbove"/>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4800" b="1" dirty="0">
                <a:latin typeface="微软雅黑" panose="020B0503020204020204" pitchFamily="34" charset="-122"/>
                <a:ea typeface="微软雅黑" panose="020B0503020204020204" pitchFamily="34" charset="-122"/>
              </a:rPr>
              <a:t>把小事</a:t>
            </a:r>
            <a:r>
              <a:rPr lang="zh-CN" altLang="zh-CN" sz="4800" b="1" dirty="0" smtClean="0">
                <a:latin typeface="微软雅黑" panose="020B0503020204020204" pitchFamily="34" charset="-122"/>
                <a:ea typeface="微软雅黑" panose="020B0503020204020204" pitchFamily="34" charset="-122"/>
              </a:rPr>
              <a:t>当大事干</a:t>
            </a:r>
            <a:endParaRPr lang="en-US" altLang="zh-CN" sz="4800" b="1" dirty="0" smtClean="0">
              <a:latin typeface="微软雅黑" panose="020B0503020204020204" pitchFamily="34" charset="-122"/>
              <a:ea typeface="微软雅黑" panose="020B0503020204020204" pitchFamily="34" charset="-122"/>
            </a:endParaRPr>
          </a:p>
          <a:p>
            <a:pPr algn="ctr">
              <a:lnSpc>
                <a:spcPct val="150000"/>
              </a:lnSpc>
            </a:pPr>
            <a:r>
              <a:rPr lang="zh-CN" altLang="zh-CN" sz="4800" b="1" dirty="0" smtClean="0">
                <a:latin typeface="微软雅黑" panose="020B0503020204020204" pitchFamily="34" charset="-122"/>
                <a:ea typeface="微软雅黑" panose="020B0503020204020204" pitchFamily="34" charset="-122"/>
              </a:rPr>
              <a:t>撸</a:t>
            </a:r>
            <a:r>
              <a:rPr lang="zh-CN" altLang="zh-CN" sz="4800" b="1" dirty="0">
                <a:latin typeface="微软雅黑" panose="020B0503020204020204" pitchFamily="34" charset="-122"/>
                <a:ea typeface="微软雅黑" panose="020B0503020204020204" pitchFamily="34" charset="-122"/>
              </a:rPr>
              <a:t>起袖子加油干</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57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solidFill>
            <a:srgbClr val="0000CC"/>
          </a:solidFill>
          <a:scene3d>
            <a:camera prst="perspectiveAbove"/>
            <a:lightRig rig="threePt" dir="t"/>
          </a:scene3d>
        </p:spPr>
        <p:txBody>
          <a:bodyPr anchor="ctr">
            <a:normAutofit/>
          </a:bodyPr>
          <a:lstStyle/>
          <a:p>
            <a:pPr marL="0" indent="0" algn="ctr">
              <a:lnSpc>
                <a:spcPct val="150000"/>
              </a:lnSpc>
              <a:buNone/>
            </a:pPr>
            <a:r>
              <a:rPr lang="zh-CN" altLang="zh-CN" sz="4800" b="1" dirty="0">
                <a:solidFill>
                  <a:schemeClr val="bg1"/>
                </a:solidFill>
                <a:latin typeface="微软雅黑" panose="020B0503020204020204" pitchFamily="34" charset="-122"/>
                <a:ea typeface="微软雅黑" panose="020B0503020204020204" pitchFamily="34" charset="-122"/>
              </a:rPr>
              <a:t>坚守初心、担负使命、坚定</a:t>
            </a:r>
            <a:r>
              <a:rPr lang="zh-CN" altLang="zh-CN" sz="4800" b="1" dirty="0" smtClean="0">
                <a:solidFill>
                  <a:schemeClr val="bg1"/>
                </a:solidFill>
                <a:latin typeface="微软雅黑" panose="020B0503020204020204" pitchFamily="34" charset="-122"/>
                <a:ea typeface="微软雅黑" panose="020B0503020204020204" pitchFamily="34" charset="-122"/>
              </a:rPr>
              <a:t>信心</a:t>
            </a:r>
            <a:endParaRPr lang="en-US" altLang="zh-CN" sz="4800" b="1" dirty="0" smtClean="0">
              <a:solidFill>
                <a:schemeClr val="bg1"/>
              </a:solidFill>
              <a:latin typeface="微软雅黑" panose="020B0503020204020204" pitchFamily="34" charset="-122"/>
              <a:ea typeface="微软雅黑" panose="020B0503020204020204" pitchFamily="34" charset="-122"/>
            </a:endParaRPr>
          </a:p>
          <a:p>
            <a:pPr marL="0" indent="0" algn="ctr">
              <a:lnSpc>
                <a:spcPct val="150000"/>
              </a:lnSpc>
              <a:buNone/>
            </a:pPr>
            <a:r>
              <a:rPr lang="zh-CN" altLang="zh-CN" sz="4800" b="1" dirty="0">
                <a:solidFill>
                  <a:schemeClr val="bg1"/>
                </a:solidFill>
                <a:latin typeface="微软雅黑" panose="020B0503020204020204" pitchFamily="34" charset="-122"/>
                <a:ea typeface="微软雅黑" panose="020B0503020204020204" pitchFamily="34" charset="-122"/>
              </a:rPr>
              <a:t>锐意进取、埋头苦干、当好</a:t>
            </a:r>
            <a:r>
              <a:rPr lang="zh-CN" altLang="zh-CN" sz="4800" b="1" dirty="0" smtClean="0">
                <a:solidFill>
                  <a:schemeClr val="bg1"/>
                </a:solidFill>
                <a:latin typeface="微软雅黑" panose="020B0503020204020204" pitchFamily="34" charset="-122"/>
                <a:ea typeface="微软雅黑" panose="020B0503020204020204" pitchFamily="34" charset="-122"/>
              </a:rPr>
              <a:t>先锋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4" name="标题 1"/>
          <p:cNvSpPr>
            <a:spLocks noGrp="1"/>
          </p:cNvSpPr>
          <p:nvPr>
            <p:ph type="title"/>
          </p:nvPr>
        </p:nvSpPr>
        <p:spPr>
          <a:xfrm>
            <a:off x="648097" y="302801"/>
            <a:ext cx="11665744" cy="1260211"/>
          </a:xfrm>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8799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1440409" y="2052439"/>
            <a:ext cx="10081120" cy="3384376"/>
          </a:xfrm>
          <a:prstGeom prst="snip1Rect">
            <a:avLst/>
          </a:prstGeom>
          <a:solidFill>
            <a:srgbClr val="0000CC"/>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6600" b="1" dirty="0">
                <a:latin typeface="微软雅黑" panose="020B0503020204020204" pitchFamily="34" charset="-122"/>
                <a:ea typeface="微软雅黑" panose="020B0503020204020204" pitchFamily="34" charset="-122"/>
              </a:rPr>
              <a:t>以赶考的清醒与坚定答好新时代的答卷</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62300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648321" y="2052439"/>
            <a:ext cx="11521280" cy="4464496"/>
          </a:xfrm>
          <a:prstGeom prst="snip1Rect">
            <a:avLst/>
          </a:prstGeom>
          <a:solidFill>
            <a:srgbClr val="0000CC"/>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3600" b="1" dirty="0">
                <a:latin typeface="微软雅黑" panose="020B0503020204020204" pitchFamily="34" charset="-122"/>
                <a:ea typeface="微软雅黑" panose="020B0503020204020204" pitchFamily="34" charset="-122"/>
              </a:rPr>
              <a:t>普通的人，只有一条命，叫</a:t>
            </a:r>
            <a:r>
              <a:rPr lang="zh-CN" altLang="zh-CN" sz="3600" b="1" dirty="0" smtClean="0">
                <a:latin typeface="微软雅黑" panose="020B0503020204020204" pitchFamily="34" charset="-122"/>
                <a:ea typeface="微软雅黑" panose="020B0503020204020204" pitchFamily="34" charset="-122"/>
              </a:rPr>
              <a:t>性命</a:t>
            </a:r>
            <a:endParaRPr lang="en-US" altLang="zh-CN" sz="3600" b="1" dirty="0" smtClean="0">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latin typeface="微软雅黑" panose="020B0503020204020204" pitchFamily="34" charset="-122"/>
                <a:ea typeface="微软雅黑" panose="020B0503020204020204" pitchFamily="34" charset="-122"/>
              </a:rPr>
              <a:t>优秀</a:t>
            </a:r>
            <a:r>
              <a:rPr lang="zh-CN" altLang="zh-CN" sz="3600" b="1" dirty="0">
                <a:latin typeface="微软雅黑" panose="020B0503020204020204" pitchFamily="34" charset="-122"/>
                <a:ea typeface="微软雅黑" panose="020B0503020204020204" pitchFamily="34" charset="-122"/>
              </a:rPr>
              <a:t>的人，有两条命，叫性命和</a:t>
            </a:r>
            <a:r>
              <a:rPr lang="zh-CN" altLang="zh-CN" sz="3600" b="1" dirty="0" smtClean="0">
                <a:latin typeface="微软雅黑" panose="020B0503020204020204" pitchFamily="34" charset="-122"/>
                <a:ea typeface="微软雅黑" panose="020B0503020204020204" pitchFamily="34" charset="-122"/>
              </a:rPr>
              <a:t>生命</a:t>
            </a:r>
            <a:endParaRPr lang="en-US" altLang="zh-CN" sz="3600" b="1" dirty="0" smtClean="0">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latin typeface="微软雅黑" panose="020B0503020204020204" pitchFamily="34" charset="-122"/>
                <a:ea typeface="微软雅黑" panose="020B0503020204020204" pitchFamily="34" charset="-122"/>
              </a:rPr>
              <a:t>中国共产党</a:t>
            </a:r>
            <a:r>
              <a:rPr lang="zh-CN" altLang="zh-CN" sz="3600" b="1" dirty="0">
                <a:latin typeface="微软雅黑" panose="020B0503020204020204" pitchFamily="34" charset="-122"/>
                <a:ea typeface="微软雅黑" panose="020B0503020204020204" pitchFamily="34" charset="-122"/>
              </a:rPr>
              <a:t>人，有三条命，叫性命、生命和</a:t>
            </a:r>
            <a:r>
              <a:rPr lang="zh-CN" altLang="zh-CN" sz="3600" b="1" dirty="0" smtClean="0">
                <a:latin typeface="微软雅黑" panose="020B0503020204020204" pitchFamily="34" charset="-122"/>
                <a:ea typeface="微软雅黑" panose="020B0503020204020204" pitchFamily="34" charset="-122"/>
              </a:rPr>
              <a:t>使命</a:t>
            </a:r>
            <a:endParaRPr lang="en-US" altLang="zh-CN" sz="3600" b="1" dirty="0" smtClean="0">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latin typeface="微软雅黑" panose="020B0503020204020204" pitchFamily="34" charset="-122"/>
                <a:ea typeface="微软雅黑" panose="020B0503020204020204" pitchFamily="34" charset="-122"/>
              </a:rPr>
              <a:t>分别</a:t>
            </a:r>
            <a:r>
              <a:rPr lang="zh-CN" altLang="zh-CN" sz="3600" b="1" dirty="0">
                <a:latin typeface="微软雅黑" panose="020B0503020204020204" pitchFamily="34" charset="-122"/>
                <a:ea typeface="微软雅黑" panose="020B0503020204020204" pitchFamily="34" charset="-122"/>
              </a:rPr>
              <a:t>代表着生存、生活和责任！</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861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002060"/>
          </a:solidFill>
          <a:scene3d>
            <a:camera prst="orthographicFront"/>
            <a:lightRig rig="threePt" dir="t"/>
          </a:scene3d>
          <a:sp3d>
            <a:bevelT w="165100" prst="coolSlant"/>
          </a:sp3d>
        </p:spPr>
        <p:txBody>
          <a:bodyPr anchor="t">
            <a:noAutofit/>
          </a:bodyPr>
          <a:lstStyle/>
          <a:p>
            <a:pPr>
              <a:lnSpc>
                <a:spcPct val="150000"/>
              </a:lnSpc>
            </a:pPr>
            <a:r>
              <a:rPr lang="zh-CN" altLang="zh-CN" sz="4000" b="1" dirty="0">
                <a:solidFill>
                  <a:schemeClr val="bg1"/>
                </a:solidFill>
                <a:latin typeface="方正小标宋简体" panose="03000509000000000000" pitchFamily="65" charset="-122"/>
                <a:ea typeface="方正小标宋简体" panose="03000509000000000000" pitchFamily="65" charset="-122"/>
              </a:rPr>
              <a:t>三、学以致用，努力推动高质量发展走在</a:t>
            </a: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前列</a:t>
            </a:r>
            <a:endParaRPr lang="zh-CN" altLang="en-US" sz="4000" dirty="0">
              <a:solidFill>
                <a:schemeClr val="bg1"/>
              </a:solidFill>
              <a:latin typeface="方正小标宋简体" panose="03000509000000000000" pitchFamily="65" charset="-122"/>
              <a:ea typeface="方正小标宋简体" panose="03000509000000000000" pitchFamily="65" charset="-122"/>
            </a:endParaRPr>
          </a:p>
        </p:txBody>
      </p:sp>
      <p:sp>
        <p:nvSpPr>
          <p:cNvPr id="4" name="剪去单角的矩形 3"/>
          <p:cNvSpPr/>
          <p:nvPr/>
        </p:nvSpPr>
        <p:spPr>
          <a:xfrm>
            <a:off x="648321" y="2052439"/>
            <a:ext cx="11521280" cy="4464496"/>
          </a:xfrm>
          <a:prstGeom prst="snip1Rect">
            <a:avLst/>
          </a:prstGeom>
          <a:solidFill>
            <a:srgbClr val="0000CC"/>
          </a:solidFill>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zh-CN" sz="3600" b="1" dirty="0">
                <a:latin typeface="微软雅黑" panose="020B0503020204020204" pitchFamily="34" charset="-122"/>
                <a:ea typeface="微软雅黑" panose="020B0503020204020204" pitchFamily="34" charset="-122"/>
              </a:rPr>
              <a:t>作为共产党人，实现人民对美好生活的</a:t>
            </a:r>
            <a:r>
              <a:rPr lang="zh-CN" altLang="zh-CN" sz="3600" b="1" dirty="0" smtClean="0">
                <a:latin typeface="微软雅黑" panose="020B0503020204020204" pitchFamily="34" charset="-122"/>
                <a:ea typeface="微软雅黑" panose="020B0503020204020204" pitchFamily="34" charset="-122"/>
              </a:rPr>
              <a:t>向往</a:t>
            </a:r>
            <a:endParaRPr lang="en-US" altLang="zh-CN" sz="3600" b="1" dirty="0" smtClean="0">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latin typeface="微软雅黑" panose="020B0503020204020204" pitchFamily="34" charset="-122"/>
                <a:ea typeface="微软雅黑" panose="020B0503020204020204" pitchFamily="34" charset="-122"/>
              </a:rPr>
              <a:t>就是</a:t>
            </a:r>
            <a:r>
              <a:rPr lang="zh-CN" altLang="zh-CN" sz="3600" b="1" dirty="0">
                <a:latin typeface="微软雅黑" panose="020B0503020204020204" pitchFamily="34" charset="-122"/>
                <a:ea typeface="微软雅黑" panose="020B0503020204020204" pitchFamily="34" charset="-122"/>
              </a:rPr>
              <a:t>我们的初心使命</a:t>
            </a:r>
            <a:r>
              <a:rPr lang="zh-CN" altLang="zh-CN" sz="3600" b="1" dirty="0" smtClean="0">
                <a:latin typeface="微软雅黑" panose="020B0503020204020204" pitchFamily="34" charset="-122"/>
                <a:ea typeface="微软雅黑" panose="020B0503020204020204" pitchFamily="34" charset="-122"/>
              </a:rPr>
              <a:t>！</a:t>
            </a:r>
            <a:endParaRPr lang="en-US" altLang="zh-CN" sz="3600" b="1" dirty="0" smtClean="0">
              <a:latin typeface="微软雅黑" panose="020B0503020204020204" pitchFamily="34" charset="-122"/>
              <a:ea typeface="微软雅黑" panose="020B0503020204020204" pitchFamily="34" charset="-122"/>
            </a:endParaRPr>
          </a:p>
          <a:p>
            <a:pPr algn="ctr">
              <a:lnSpc>
                <a:spcPct val="150000"/>
              </a:lnSpc>
            </a:pPr>
            <a:r>
              <a:rPr lang="zh-CN" altLang="zh-CN" sz="3600" b="1" dirty="0" smtClean="0">
                <a:latin typeface="微软雅黑" panose="020B0503020204020204" pitchFamily="34" charset="-122"/>
                <a:ea typeface="微软雅黑" panose="020B0503020204020204" pitchFamily="34" charset="-122"/>
              </a:rPr>
              <a:t>我们</a:t>
            </a:r>
            <a:r>
              <a:rPr lang="zh-CN" altLang="zh-CN" sz="3600" b="1" dirty="0">
                <a:latin typeface="微软雅黑" panose="020B0503020204020204" pitchFamily="34" charset="-122"/>
                <a:ea typeface="微软雅黑" panose="020B0503020204020204" pitchFamily="34" charset="-122"/>
              </a:rPr>
              <a:t>的责任是：东风快递，使命必</a:t>
            </a:r>
            <a:r>
              <a:rPr lang="zh-CN" altLang="zh-CN" sz="3600" b="1" dirty="0" smtClean="0">
                <a:latin typeface="微软雅黑" panose="020B0503020204020204" pitchFamily="34" charset="-122"/>
                <a:ea typeface="微软雅黑" panose="020B0503020204020204" pitchFamily="34" charset="-122"/>
              </a:rPr>
              <a:t>达</a:t>
            </a:r>
            <a:r>
              <a:rPr lang="zh-CN" altLang="en-US" sz="3600" b="1" dirty="0" smtClean="0">
                <a:latin typeface="微软雅黑" panose="020B0503020204020204" pitchFamily="34" charset="-122"/>
                <a:ea typeface="微软雅黑" panose="020B0503020204020204" pitchFamily="34" charset="-122"/>
              </a:rPr>
              <a:t>！</a:t>
            </a:r>
            <a:r>
              <a:rPr lang="zh-CN" altLang="zh-CN" sz="3600" b="1" dirty="0" smtClean="0">
                <a:latin typeface="微软雅黑" panose="020B0503020204020204" pitchFamily="34" charset="-122"/>
                <a:ea typeface="微软雅黑" panose="020B0503020204020204" pitchFamily="34" charset="-122"/>
              </a:rPr>
              <a: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654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399119"/>
            <a:ext cx="12961937" cy="2677656"/>
          </a:xfrm>
          <a:prstGeom prst="rect">
            <a:avLst/>
          </a:prstGeom>
          <a:solidFill>
            <a:srgbClr val="FF0000"/>
          </a:solidFill>
          <a:scene3d>
            <a:camera prst="orthographicFront"/>
            <a:lightRig rig="threePt" dir="t"/>
          </a:scene3d>
          <a:sp3d>
            <a:bevelT w="165100" prst="coolSlant"/>
          </a:sp3d>
        </p:spPr>
        <p:txBody>
          <a:bodyPr wrap="square">
            <a:spAutoFit/>
          </a:bodyPr>
          <a:lstStyle/>
          <a:p>
            <a:pPr algn="ctr">
              <a:lnSpc>
                <a:spcPct val="150000"/>
              </a:lnSpc>
            </a:pPr>
            <a:r>
              <a:rPr lang="zh-CN" altLang="zh-CN" sz="3600" b="1" dirty="0">
                <a:solidFill>
                  <a:schemeClr val="bg1"/>
                </a:solidFill>
                <a:latin typeface="方正小标宋简体" panose="03000509000000000000" pitchFamily="65" charset="-122"/>
                <a:ea typeface="方正小标宋简体" panose="03000509000000000000" pitchFamily="65" charset="-122"/>
              </a:rPr>
              <a:t>社会主义中国巍然屹立在世界</a:t>
            </a: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东方</a:t>
            </a:r>
            <a:endParaRPr lang="en-US" altLang="zh-CN" sz="36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没有</a:t>
            </a:r>
            <a:r>
              <a:rPr lang="zh-CN" altLang="zh-CN" sz="3600" b="1" dirty="0">
                <a:solidFill>
                  <a:schemeClr val="bg1"/>
                </a:solidFill>
                <a:latin typeface="方正小标宋简体" panose="03000509000000000000" pitchFamily="65" charset="-122"/>
                <a:ea typeface="方正小标宋简体" panose="03000509000000000000" pitchFamily="65" charset="-122"/>
              </a:rPr>
              <a:t>任何力量能够撼动我们伟大祖国的</a:t>
            </a:r>
            <a:r>
              <a:rPr lang="zh-CN" altLang="zh-CN" sz="3600" b="1" dirty="0" smtClean="0">
                <a:solidFill>
                  <a:schemeClr val="bg1"/>
                </a:solidFill>
                <a:latin typeface="方正小标宋简体" panose="03000509000000000000" pitchFamily="65" charset="-122"/>
                <a:ea typeface="方正小标宋简体" panose="03000509000000000000" pitchFamily="65" charset="-122"/>
              </a:rPr>
              <a:t>地位</a:t>
            </a:r>
            <a:endParaRPr lang="en-US" altLang="zh-CN" sz="3600" b="1" dirty="0" smtClean="0">
              <a:solidFill>
                <a:schemeClr val="bg1"/>
              </a:solidFill>
              <a:latin typeface="方正小标宋简体" panose="03000509000000000000" pitchFamily="65" charset="-122"/>
              <a:ea typeface="方正小标宋简体" panose="03000509000000000000" pitchFamily="65" charset="-122"/>
            </a:endParaRPr>
          </a:p>
          <a:p>
            <a:pPr algn="ctr">
              <a:lnSpc>
                <a:spcPct val="150000"/>
              </a:lnSpc>
            </a:pPr>
            <a:r>
              <a:rPr lang="zh-CN" altLang="zh-CN" sz="4000" b="1" dirty="0" smtClean="0">
                <a:solidFill>
                  <a:schemeClr val="bg1"/>
                </a:solidFill>
                <a:latin typeface="方正小标宋简体" panose="03000509000000000000" pitchFamily="65" charset="-122"/>
                <a:ea typeface="方正小标宋简体" panose="03000509000000000000" pitchFamily="65" charset="-122"/>
              </a:rPr>
              <a:t>没有</a:t>
            </a:r>
            <a:r>
              <a:rPr lang="zh-CN" altLang="zh-CN" sz="4000" b="1" dirty="0">
                <a:solidFill>
                  <a:schemeClr val="bg1"/>
                </a:solidFill>
                <a:latin typeface="方正小标宋简体" panose="03000509000000000000" pitchFamily="65" charset="-122"/>
                <a:ea typeface="方正小标宋简体" panose="03000509000000000000" pitchFamily="65" charset="-122"/>
              </a:rPr>
              <a:t>任何力量能够阻挡中国人民和中华民族的前进步伐</a:t>
            </a:r>
            <a:endParaRPr lang="zh-CN" altLang="en-US" sz="4000" b="1" dirty="0">
              <a:solidFill>
                <a:schemeClr val="bg1"/>
              </a:solidFill>
              <a:latin typeface="方正小标宋简体" panose="03000509000000000000" pitchFamily="65" charset="-122"/>
              <a:ea typeface="方正小标宋简体" panose="03000509000000000000" pitchFamily="65" charset="-122"/>
            </a:endParaRPr>
          </a:p>
        </p:txBody>
      </p:sp>
    </p:spTree>
    <p:extLst>
      <p:ext uri="{BB962C8B-B14F-4D97-AF65-F5344CB8AC3E}">
        <p14:creationId xmlns:p14="http://schemas.microsoft.com/office/powerpoint/2010/main" xmlns="" val="23886567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fontScale="90000"/>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二</a:t>
            </a:r>
            <a:r>
              <a:rPr lang="zh-CN" altLang="zh-CN" sz="4000" b="1" dirty="0">
                <a:solidFill>
                  <a:schemeClr val="bg1"/>
                </a:solidFill>
                <a:latin typeface="方正小标宋简体" panose="03000509000000000000" pitchFamily="65" charset="-122"/>
                <a:ea typeface="方正小标宋简体" panose="03000509000000000000" pitchFamily="65" charset="-122"/>
              </a:rPr>
              <a:t>、</a:t>
            </a:r>
            <a:r>
              <a:rPr lang="zh-CN" altLang="en-US" sz="4000" b="1" dirty="0">
                <a:solidFill>
                  <a:schemeClr val="bg1"/>
                </a:solidFill>
                <a:latin typeface="方正小标宋简体" panose="03000509000000000000" pitchFamily="65" charset="-122"/>
                <a:ea typeface="方正小标宋简体" panose="03000509000000000000" pitchFamily="65" charset="-122"/>
              </a:rPr>
              <a:t>对习近平总书记关于教育的重要论述的学习</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体会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内容占位符 4"/>
          <p:cNvSpPr>
            <a:spLocks noGrp="1"/>
          </p:cNvSpPr>
          <p:nvPr>
            <p:ph idx="1"/>
          </p:nvPr>
        </p:nvSpPr>
        <p:spPr>
          <a:xfrm>
            <a:off x="648321" y="2196455"/>
            <a:ext cx="11665744" cy="4845865"/>
          </a:xfrm>
          <a:prstGeom prst="rect">
            <a:avLst/>
          </a:prstGeom>
          <a:solidFill>
            <a:srgbClr val="FF0000"/>
          </a:solidFill>
          <a:scene3d>
            <a:camera prst="orthographicFront"/>
            <a:lightRig rig="threePt" dir="t"/>
          </a:scene3d>
          <a:sp3d>
            <a:bevelT w="165100" prst="coolSlant"/>
          </a:sp3d>
        </p:spPr>
        <p:txBody>
          <a:bodyPr wrap="square">
            <a:spAutoFit/>
          </a:bodyPr>
          <a:lstStyle/>
          <a:p>
            <a:r>
              <a:rPr lang="en-US" altLang="zh-CN" sz="2400" b="1" dirty="0" smtClean="0">
                <a:latin typeface="华文仿宋" pitchFamily="2" charset="-122"/>
                <a:ea typeface="华文仿宋" pitchFamily="2" charset="-122"/>
              </a:rPr>
              <a:t>        </a:t>
            </a:r>
            <a:r>
              <a:rPr lang="zh-CN" altLang="zh-CN" sz="2400" b="1" dirty="0" smtClean="0">
                <a:latin typeface="华文仿宋" pitchFamily="2" charset="-122"/>
                <a:ea typeface="华文仿宋" pitchFamily="2" charset="-122"/>
              </a:rPr>
              <a:t>习</a:t>
            </a:r>
            <a:r>
              <a:rPr lang="zh-CN" altLang="zh-CN" sz="2400" b="1" dirty="0">
                <a:latin typeface="华文仿宋" pitchFamily="2" charset="-122"/>
                <a:ea typeface="华文仿宋" pitchFamily="2" charset="-122"/>
              </a:rPr>
              <a:t>近平总书记在党的十九大报告中指出，“建设教育强国是中华民族伟大复兴的基础工程”。在全国教育大会上，习总书记进一步提出了“加快推进教育现代化、建设教育强国”的新要求。关于教育强国的论述是习近平新时代教育新理念新思想新观点的重要组成部分，是新时代建设教育强国的行动指南</a:t>
            </a:r>
            <a:r>
              <a:rPr lang="zh-CN" altLang="zh-CN" sz="2400" b="1" dirty="0" smtClean="0">
                <a:latin typeface="华文仿宋" pitchFamily="2" charset="-122"/>
                <a:ea typeface="华文仿宋" pitchFamily="2" charset="-122"/>
              </a:rPr>
              <a:t>。</a:t>
            </a:r>
            <a:endParaRPr lang="en-US" altLang="zh-CN" sz="2400" b="1" dirty="0" smtClean="0">
              <a:latin typeface="华文仿宋" pitchFamily="2" charset="-122"/>
              <a:ea typeface="华文仿宋" pitchFamily="2" charset="-122"/>
            </a:endParaRPr>
          </a:p>
          <a:p>
            <a:endParaRPr lang="zh-CN" altLang="zh-CN" sz="2400" b="1" dirty="0">
              <a:latin typeface="华文仿宋" pitchFamily="2" charset="-122"/>
              <a:ea typeface="华文仿宋" pitchFamily="2" charset="-122"/>
            </a:endParaRPr>
          </a:p>
          <a:p>
            <a:r>
              <a:rPr lang="en-US" altLang="zh-CN" sz="2400" b="1" dirty="0"/>
              <a:t>1</a:t>
            </a:r>
            <a:r>
              <a:rPr lang="zh-CN" altLang="zh-CN" sz="2400" b="1" dirty="0"/>
              <a:t>、加快教育强国建设是建设社会主义现代化强国和实现中华民族伟大复兴中国梦的必然</a:t>
            </a:r>
            <a:r>
              <a:rPr lang="zh-CN" altLang="zh-CN" sz="2400" b="1" dirty="0" smtClean="0"/>
              <a:t>要求</a:t>
            </a:r>
            <a:endParaRPr lang="en-US" altLang="zh-CN" sz="2400" b="1" dirty="0" smtClean="0"/>
          </a:p>
          <a:p>
            <a:endParaRPr lang="en-US" altLang="zh-CN" sz="2400" b="1" dirty="0" smtClean="0"/>
          </a:p>
          <a:p>
            <a:r>
              <a:rPr lang="en-US" altLang="zh-CN" sz="2400" b="1" dirty="0" smtClean="0">
                <a:latin typeface="华文仿宋" pitchFamily="2" charset="-122"/>
                <a:ea typeface="华文仿宋" pitchFamily="2" charset="-122"/>
              </a:rPr>
              <a:t>     </a:t>
            </a:r>
            <a:r>
              <a:rPr lang="zh-CN" altLang="zh-CN" sz="2400" b="1" dirty="0" smtClean="0">
                <a:latin typeface="华文仿宋" pitchFamily="2" charset="-122"/>
                <a:ea typeface="华文仿宋" pitchFamily="2" charset="-122"/>
              </a:rPr>
              <a:t>“</a:t>
            </a:r>
            <a:r>
              <a:rPr lang="zh-CN" altLang="zh-CN" sz="2400" b="1" dirty="0">
                <a:latin typeface="华文仿宋" pitchFamily="2" charset="-122"/>
                <a:ea typeface="华文仿宋" pitchFamily="2" charset="-122"/>
              </a:rPr>
              <a:t>教育兴则国家兴，教育强则国家强。”当今世界强国无一不是教育强国，在其发展过程中，都十分重视发展教育</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目前我国教育还明显存在发展不平衡不充分的问题</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强国必强教，强国先强教</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教育本质上是培养人的事业，是面向未来的</a:t>
            </a:r>
            <a:r>
              <a:rPr lang="zh-CN" altLang="zh-CN" sz="2400" b="1" dirty="0" smtClean="0">
                <a:latin typeface="华文仿宋" pitchFamily="2" charset="-122"/>
                <a:ea typeface="华文仿宋" pitchFamily="2" charset="-122"/>
              </a:rPr>
              <a:t>事业</a:t>
            </a:r>
            <a:r>
              <a:rPr lang="zh-CN" altLang="en-US" sz="2400" b="1" dirty="0" smtClean="0">
                <a:latin typeface="华文仿宋" pitchFamily="2" charset="-122"/>
                <a:ea typeface="华文仿宋" pitchFamily="2" charset="-122"/>
              </a:rPr>
              <a:t>。</a:t>
            </a:r>
            <a:endParaRPr lang="zh-CN" altLang="en-US" sz="2400" b="1" dirty="0">
              <a:latin typeface="华文仿宋" pitchFamily="2" charset="-122"/>
              <a:ea typeface="华文仿宋" pitchFamily="2" charset="-122"/>
            </a:endParaRPr>
          </a:p>
        </p:txBody>
      </p:sp>
    </p:spTree>
    <p:extLst>
      <p:ext uri="{BB962C8B-B14F-4D97-AF65-F5344CB8AC3E}">
        <p14:creationId xmlns:p14="http://schemas.microsoft.com/office/powerpoint/2010/main" xmlns="" val="2841912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fontScale="90000"/>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二</a:t>
            </a:r>
            <a:r>
              <a:rPr lang="zh-CN" altLang="zh-CN" sz="4000" b="1" dirty="0">
                <a:solidFill>
                  <a:schemeClr val="bg1"/>
                </a:solidFill>
                <a:latin typeface="方正小标宋简体" panose="03000509000000000000" pitchFamily="65" charset="-122"/>
                <a:ea typeface="方正小标宋简体" panose="03000509000000000000" pitchFamily="65" charset="-122"/>
              </a:rPr>
              <a:t>、</a:t>
            </a:r>
            <a:r>
              <a:rPr lang="zh-CN" altLang="en-US" sz="4000" b="1" dirty="0">
                <a:solidFill>
                  <a:schemeClr val="bg1"/>
                </a:solidFill>
                <a:latin typeface="方正小标宋简体" panose="03000509000000000000" pitchFamily="65" charset="-122"/>
                <a:ea typeface="方正小标宋简体" panose="03000509000000000000" pitchFamily="65" charset="-122"/>
              </a:rPr>
              <a:t>对习近平总书记关于教育的重要论述的学习</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体会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内容占位符 4"/>
          <p:cNvSpPr>
            <a:spLocks noGrp="1"/>
          </p:cNvSpPr>
          <p:nvPr>
            <p:ph idx="1"/>
          </p:nvPr>
        </p:nvSpPr>
        <p:spPr>
          <a:xfrm>
            <a:off x="720329" y="2196455"/>
            <a:ext cx="11665744" cy="4402667"/>
          </a:xfrm>
          <a:prstGeom prst="rect">
            <a:avLst/>
          </a:prstGeom>
          <a:solidFill>
            <a:srgbClr val="FF0000"/>
          </a:solidFill>
          <a:scene3d>
            <a:camera prst="orthographicFront"/>
            <a:lightRig rig="threePt" dir="t"/>
          </a:scene3d>
          <a:sp3d>
            <a:bevelT w="165100" prst="coolSlant"/>
          </a:sp3d>
        </p:spPr>
        <p:txBody>
          <a:bodyPr wrap="square">
            <a:spAutoFit/>
          </a:bodyPr>
          <a:lstStyle/>
          <a:p>
            <a:r>
              <a:rPr lang="en-US" altLang="zh-CN" sz="2400" b="1" dirty="0"/>
              <a:t>2</a:t>
            </a:r>
            <a:r>
              <a:rPr lang="zh-CN" altLang="zh-CN" sz="2400" b="1" dirty="0"/>
              <a:t>、准确把握新时代加快教育强国建设的着力点</a:t>
            </a:r>
            <a:endParaRPr lang="zh-CN" altLang="zh-CN" sz="2400" b="1" dirty="0">
              <a:latin typeface="华文仿宋" pitchFamily="2" charset="-122"/>
              <a:ea typeface="华文仿宋" pitchFamily="2" charset="-122"/>
            </a:endParaRPr>
          </a:p>
          <a:p>
            <a:r>
              <a:rPr lang="en-US" altLang="zh-CN" sz="2400" b="1" dirty="0" smtClean="0">
                <a:latin typeface="华文仿宋" pitchFamily="2" charset="-122"/>
                <a:ea typeface="华文仿宋" pitchFamily="2" charset="-122"/>
              </a:rPr>
              <a:t>        </a:t>
            </a:r>
            <a:r>
              <a:rPr lang="zh-CN" altLang="zh-CN" sz="2400" b="1" dirty="0" smtClean="0">
                <a:latin typeface="华文仿宋" pitchFamily="2" charset="-122"/>
                <a:ea typeface="华文仿宋" pitchFamily="2" charset="-122"/>
              </a:rPr>
              <a:t>教育</a:t>
            </a:r>
            <a:r>
              <a:rPr lang="zh-CN" altLang="zh-CN" sz="2400" b="1" dirty="0">
                <a:latin typeface="华文仿宋" pitchFamily="2" charset="-122"/>
                <a:ea typeface="华文仿宋" pitchFamily="2" charset="-122"/>
              </a:rPr>
              <a:t>是一个复杂的系统，教育强国建设是一个复杂的系统工程</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着力提高人才培养质量，转变教育发展方式</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着力完善教育体系，努力建成高水平的人才培养体系</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着力深化教育体制机制改革，加快教育治理体系和治理能力现代化。着力推进教育公平，促进教育均衡发展</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着力建设高水平的教师队伍。强教必先强师</a:t>
            </a:r>
            <a:r>
              <a:rPr lang="zh-CN" altLang="en-US" sz="2400" b="1" dirty="0">
                <a:latin typeface="华文仿宋" pitchFamily="2" charset="-122"/>
                <a:ea typeface="华文仿宋" pitchFamily="2" charset="-122"/>
              </a:rPr>
              <a:t>。</a:t>
            </a:r>
            <a:endParaRPr lang="en-US" altLang="zh-CN" sz="2400" b="1" dirty="0">
              <a:latin typeface="华文仿宋" pitchFamily="2" charset="-122"/>
              <a:ea typeface="华文仿宋" pitchFamily="2" charset="-122"/>
            </a:endParaRPr>
          </a:p>
          <a:p>
            <a:endParaRPr lang="en-US" altLang="zh-CN" sz="2400" b="1" dirty="0">
              <a:latin typeface="华文仿宋" pitchFamily="2" charset="-122"/>
              <a:ea typeface="华文仿宋" pitchFamily="2" charset="-122"/>
            </a:endParaRPr>
          </a:p>
          <a:p>
            <a:r>
              <a:rPr lang="en-US" altLang="zh-CN" sz="2400" b="1" dirty="0" smtClean="0">
                <a:latin typeface="华文仿宋" pitchFamily="2" charset="-122"/>
                <a:ea typeface="华文仿宋" pitchFamily="2" charset="-122"/>
              </a:rPr>
              <a:t>      </a:t>
            </a:r>
            <a:r>
              <a:rPr lang="zh-CN" altLang="zh-CN" sz="2400" b="1" dirty="0" smtClean="0">
                <a:latin typeface="华文仿宋" pitchFamily="2" charset="-122"/>
                <a:ea typeface="华文仿宋" pitchFamily="2" charset="-122"/>
              </a:rPr>
              <a:t>“</a:t>
            </a:r>
            <a:r>
              <a:rPr lang="zh-CN" altLang="zh-CN" sz="2400" b="1" dirty="0">
                <a:latin typeface="华文仿宋" pitchFamily="2" charset="-122"/>
                <a:ea typeface="华文仿宋" pitchFamily="2" charset="-122"/>
              </a:rPr>
              <a:t>教育是国之大计、党之大计。”加快教育强国建设必须毫不动摇地坚持党对教育事业的全面领导，“坚持把优先发展教育事业作为推动党和国家各项事业发展的重要先手棋”，要在以习近平同志为核心的党中央坚强领导下，以习近平教育强国重要论述为指导，深化教育改革创新，加快教育强国建设，筑牢中华民族伟大复兴的基础工程</a:t>
            </a:r>
            <a:r>
              <a:rPr lang="zh-CN" altLang="zh-CN" sz="2400" b="1" dirty="0" smtClean="0">
                <a:latin typeface="华文仿宋" pitchFamily="2" charset="-122"/>
                <a:ea typeface="华文仿宋" pitchFamily="2" charset="-122"/>
              </a:rPr>
              <a:t>。</a:t>
            </a:r>
            <a:endParaRPr lang="zh-CN" altLang="en-US" sz="2400" b="1" dirty="0">
              <a:latin typeface="华文仿宋" pitchFamily="2" charset="-122"/>
              <a:ea typeface="华文仿宋" pitchFamily="2" charset="-122"/>
            </a:endParaRPr>
          </a:p>
        </p:txBody>
      </p:sp>
    </p:spTree>
    <p:extLst>
      <p:ext uri="{BB962C8B-B14F-4D97-AF65-F5344CB8AC3E}">
        <p14:creationId xmlns:p14="http://schemas.microsoft.com/office/powerpoint/2010/main" xmlns="" val="34018741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fontScale="90000"/>
          </a:bodyPr>
          <a:lstStyle/>
          <a:p>
            <a:r>
              <a:rPr lang="zh-CN" altLang="zh-CN" sz="4000" b="1" dirty="0" smtClean="0">
                <a:solidFill>
                  <a:schemeClr val="bg1"/>
                </a:solidFill>
                <a:latin typeface="方正小标宋简体" panose="03000509000000000000" pitchFamily="65" charset="-122"/>
                <a:ea typeface="方正小标宋简体" panose="03000509000000000000" pitchFamily="65" charset="-122"/>
              </a:rPr>
              <a:t>二</a:t>
            </a:r>
            <a:r>
              <a:rPr lang="zh-CN" altLang="zh-CN" sz="4000" b="1" dirty="0">
                <a:solidFill>
                  <a:schemeClr val="bg1"/>
                </a:solidFill>
                <a:latin typeface="方正小标宋简体" panose="03000509000000000000" pitchFamily="65" charset="-122"/>
                <a:ea typeface="方正小标宋简体" panose="03000509000000000000" pitchFamily="65" charset="-122"/>
              </a:rPr>
              <a:t>、</a:t>
            </a:r>
            <a:r>
              <a:rPr lang="zh-CN" altLang="en-US" sz="4000" b="1" dirty="0">
                <a:solidFill>
                  <a:schemeClr val="bg1"/>
                </a:solidFill>
                <a:latin typeface="方正小标宋简体" panose="03000509000000000000" pitchFamily="65" charset="-122"/>
                <a:ea typeface="方正小标宋简体" panose="03000509000000000000" pitchFamily="65" charset="-122"/>
              </a:rPr>
              <a:t>对习近平总书记关于教育的重要论述的学习</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体会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内容占位符 4"/>
          <p:cNvSpPr>
            <a:spLocks noGrp="1"/>
          </p:cNvSpPr>
          <p:nvPr>
            <p:ph idx="1"/>
          </p:nvPr>
        </p:nvSpPr>
        <p:spPr>
          <a:xfrm>
            <a:off x="720329" y="2196455"/>
            <a:ext cx="11665744" cy="4254934"/>
          </a:xfrm>
          <a:prstGeom prst="rect">
            <a:avLst/>
          </a:prstGeom>
          <a:solidFill>
            <a:srgbClr val="FF0000"/>
          </a:solidFill>
          <a:scene3d>
            <a:camera prst="orthographicFront"/>
            <a:lightRig rig="threePt" dir="t"/>
          </a:scene3d>
          <a:sp3d>
            <a:bevelT w="165100" prst="coolSlant"/>
          </a:sp3d>
        </p:spPr>
        <p:txBody>
          <a:bodyPr wrap="square">
            <a:spAutoFit/>
          </a:bodyPr>
          <a:lstStyle/>
          <a:p>
            <a:r>
              <a:rPr lang="en-US" altLang="zh-CN" sz="2400" b="1" dirty="0" smtClean="0">
                <a:latin typeface="华文仿宋" pitchFamily="2" charset="-122"/>
                <a:ea typeface="华文仿宋" pitchFamily="2" charset="-122"/>
              </a:rPr>
              <a:t>“</a:t>
            </a:r>
            <a:r>
              <a:rPr lang="zh-CN" altLang="en-US" sz="2400" b="1" dirty="0" smtClean="0">
                <a:latin typeface="华文仿宋" pitchFamily="2" charset="-122"/>
                <a:ea typeface="华文仿宋" pitchFamily="2" charset="-122"/>
              </a:rPr>
              <a:t>发展具有中国农特色、世界水平的现代教育</a:t>
            </a:r>
            <a:r>
              <a:rPr lang="en-US" altLang="zh-CN" sz="2400" b="1" dirty="0" smtClean="0">
                <a:latin typeface="华文仿宋" pitchFamily="2" charset="-122"/>
                <a:ea typeface="华文仿宋" pitchFamily="2" charset="-122"/>
              </a:rPr>
              <a:t>”</a:t>
            </a:r>
            <a:r>
              <a:rPr lang="zh-CN" altLang="en-US" sz="2400" b="1" dirty="0" smtClean="0">
                <a:latin typeface="华文仿宋" pitchFamily="2" charset="-122"/>
                <a:ea typeface="华文仿宋" pitchFamily="2" charset="-122"/>
              </a:rPr>
              <a:t>是我国教育发展的理想、方向和目标。</a:t>
            </a:r>
            <a:endParaRPr lang="en-US" altLang="zh-CN" sz="2400" b="1" dirty="0">
              <a:latin typeface="华文仿宋" pitchFamily="2" charset="-122"/>
              <a:ea typeface="华文仿宋" pitchFamily="2" charset="-122"/>
            </a:endParaRPr>
          </a:p>
          <a:p>
            <a:endParaRPr lang="en-US" altLang="zh-CN" sz="2400" b="1" dirty="0">
              <a:latin typeface="华文仿宋" pitchFamily="2" charset="-122"/>
              <a:ea typeface="华文仿宋" pitchFamily="2" charset="-122"/>
            </a:endParaRPr>
          </a:p>
          <a:p>
            <a:r>
              <a:rPr lang="en-US" altLang="zh-CN" sz="2400" b="1" dirty="0" smtClean="0">
                <a:latin typeface="华文仿宋" pitchFamily="2" charset="-122"/>
                <a:ea typeface="华文仿宋" pitchFamily="2" charset="-122"/>
              </a:rPr>
              <a:t>  </a:t>
            </a:r>
            <a:r>
              <a:rPr lang="zh-CN" altLang="en-US" sz="2400" b="1" dirty="0" smtClean="0">
                <a:latin typeface="华文仿宋" pitchFamily="2" charset="-122"/>
                <a:ea typeface="华文仿宋" pitchFamily="2" charset="-122"/>
              </a:rPr>
              <a:t>高等教育发展水平是一个国家发展水平和发展切粒的重要标志</a:t>
            </a:r>
            <a:r>
              <a:rPr lang="zh-CN" altLang="zh-CN" sz="2400" b="1" dirty="0" smtClean="0">
                <a:latin typeface="华文仿宋" pitchFamily="2" charset="-122"/>
                <a:ea typeface="华文仿宋" pitchFamily="2" charset="-122"/>
              </a:rPr>
              <a:t>。</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教师</a:t>
            </a:r>
            <a:r>
              <a:rPr lang="zh-CN" altLang="en-US" sz="2400" b="1" dirty="0" smtClean="0">
                <a:latin typeface="华文仿宋" pitchFamily="2" charset="-122"/>
                <a:ea typeface="华文仿宋" pitchFamily="2" charset="-122"/>
              </a:rPr>
              <a:t>之所以重要，就在于教师的工作是塑造灵魂、塑造生命、塑造人的工作，教师肩负实现“两个一百年”奋斗目标、中华民族伟大复兴中国梦的使命和责任。</a:t>
            </a:r>
            <a:endParaRPr lang="en-US" altLang="zh-CN" sz="2400" b="1" dirty="0" smtClean="0">
              <a:latin typeface="华文仿宋" pitchFamily="2" charset="-122"/>
              <a:ea typeface="华文仿宋" pitchFamily="2" charset="-122"/>
            </a:endParaRPr>
          </a:p>
          <a:p>
            <a:r>
              <a:rPr lang="zh-CN" altLang="en-US" sz="2400" b="1" dirty="0">
                <a:latin typeface="华文仿宋" pitchFamily="2" charset="-122"/>
                <a:ea typeface="华文仿宋" pitchFamily="2" charset="-122"/>
              </a:rPr>
              <a:t>好</a:t>
            </a:r>
            <a:r>
              <a:rPr lang="zh-CN" altLang="en-US" sz="2400" b="1" dirty="0" smtClean="0">
                <a:latin typeface="华文仿宋" pitchFamily="2" charset="-122"/>
                <a:ea typeface="华文仿宋" pitchFamily="2" charset="-122"/>
              </a:rPr>
              <a:t>教师的标准：要有理想信念、道德情操、扎实学识、仁爱之心。</a:t>
            </a:r>
            <a:endParaRPr lang="en-US" altLang="zh-CN" sz="2400" b="1" dirty="0" smtClean="0">
              <a:latin typeface="华文仿宋" pitchFamily="2" charset="-122"/>
              <a:ea typeface="华文仿宋" pitchFamily="2" charset="-122"/>
            </a:endParaRPr>
          </a:p>
          <a:p>
            <a:r>
              <a:rPr lang="zh-CN" altLang="en-US" sz="2400" b="1">
                <a:latin typeface="华文仿宋" pitchFamily="2" charset="-122"/>
                <a:ea typeface="华文仿宋" pitchFamily="2" charset="-122"/>
              </a:rPr>
              <a:t>教师要</a:t>
            </a:r>
            <a:r>
              <a:rPr lang="zh-CN" altLang="en-US" sz="2400" b="1" smtClean="0">
                <a:latin typeface="华文仿宋" pitchFamily="2" charset="-122"/>
                <a:ea typeface="华文仿宋" pitchFamily="2" charset="-122"/>
              </a:rPr>
              <a:t>做学生锤炼品格的引路人、学习知识的引路人、创新思维的引路人、奉献祖国的引路人。</a:t>
            </a:r>
            <a:endParaRPr lang="en-US" altLang="zh-CN" sz="2400" b="1" dirty="0" smtClean="0">
              <a:latin typeface="华文仿宋" pitchFamily="2" charset="-122"/>
              <a:ea typeface="华文仿宋" pitchFamily="2" charset="-122"/>
            </a:endParaRPr>
          </a:p>
          <a:p>
            <a:endParaRPr lang="zh-CN" altLang="en-US" sz="2400" b="1" dirty="0">
              <a:latin typeface="华文仿宋" pitchFamily="2" charset="-122"/>
              <a:ea typeface="华文仿宋" pitchFamily="2" charset="-122"/>
            </a:endParaRPr>
          </a:p>
        </p:txBody>
      </p:sp>
    </p:spTree>
    <p:extLst>
      <p:ext uri="{BB962C8B-B14F-4D97-AF65-F5344CB8AC3E}">
        <p14:creationId xmlns:p14="http://schemas.microsoft.com/office/powerpoint/2010/main" xmlns="" val="4526341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三、</a:t>
            </a:r>
            <a:r>
              <a:rPr lang="zh-CN" altLang="en-US" sz="4000" b="1" dirty="0">
                <a:solidFill>
                  <a:schemeClr val="bg1"/>
                </a:solidFill>
                <a:latin typeface="方正小标宋简体" panose="03000509000000000000" pitchFamily="65" charset="-122"/>
                <a:ea typeface="方正小标宋简体" panose="03000509000000000000" pitchFamily="65" charset="-122"/>
              </a:rPr>
              <a:t>思想上、工作上、作风上存在的</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差距</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内容占位符 4"/>
          <p:cNvSpPr>
            <a:spLocks noGrp="1"/>
          </p:cNvSpPr>
          <p:nvPr>
            <p:ph idx="1"/>
          </p:nvPr>
        </p:nvSpPr>
        <p:spPr>
          <a:xfrm>
            <a:off x="7993137" y="2268463"/>
            <a:ext cx="4680520" cy="3442404"/>
          </a:xfrm>
          <a:prstGeom prst="rect">
            <a:avLst/>
          </a:prstGeom>
          <a:solidFill>
            <a:srgbClr val="FF0000"/>
          </a:solidFill>
          <a:scene3d>
            <a:camera prst="orthographicFront"/>
            <a:lightRig rig="threePt" dir="t"/>
          </a:scene3d>
          <a:sp3d>
            <a:bevelT w="165100" prst="coolSlant"/>
          </a:sp3d>
        </p:spPr>
        <p:txBody>
          <a:bodyPr wrap="square">
            <a:spAutoFit/>
          </a:bodyPr>
          <a:lstStyle/>
          <a:p>
            <a:r>
              <a:rPr lang="en-US" altLang="zh-CN" sz="2400" b="1" dirty="0" smtClean="0">
                <a:latin typeface="华文仿宋" pitchFamily="2" charset="-122"/>
                <a:ea typeface="华文仿宋" pitchFamily="2" charset="-122"/>
              </a:rPr>
              <a:t> </a:t>
            </a:r>
            <a:r>
              <a:rPr lang="zh-CN" altLang="en-US" sz="2400" b="1" dirty="0" smtClean="0">
                <a:latin typeface="华文仿宋" pitchFamily="2" charset="-122"/>
                <a:ea typeface="华文仿宋" pitchFamily="2" charset="-122"/>
              </a:rPr>
              <a:t>主要差距表现在：</a:t>
            </a:r>
            <a:endParaRPr lang="en-US" altLang="zh-CN" sz="2400" b="1" dirty="0" smtClean="0">
              <a:latin typeface="华文仿宋" pitchFamily="2" charset="-122"/>
              <a:ea typeface="华文仿宋" pitchFamily="2" charset="-122"/>
            </a:endParaRPr>
          </a:p>
          <a:p>
            <a:endParaRPr lang="en-US" altLang="zh-CN" sz="2400" b="1" dirty="0" smtClean="0">
              <a:latin typeface="华文仿宋" pitchFamily="2" charset="-122"/>
              <a:ea typeface="华文仿宋" pitchFamily="2" charset="-122"/>
            </a:endParaRPr>
          </a:p>
          <a:p>
            <a:r>
              <a:rPr lang="zh-CN" altLang="zh-CN" sz="2400" b="1" dirty="0" smtClean="0">
                <a:latin typeface="华文仿宋" pitchFamily="2" charset="-122"/>
                <a:ea typeface="华文仿宋" pitchFamily="2" charset="-122"/>
              </a:rPr>
              <a:t>（一）</a:t>
            </a:r>
            <a:r>
              <a:rPr lang="zh-CN" altLang="en-US" sz="2400" b="1" dirty="0" smtClean="0">
                <a:latin typeface="华文仿宋" pitchFamily="2" charset="-122"/>
                <a:ea typeface="华文仿宋" pitchFamily="2" charset="-122"/>
              </a:rPr>
              <a:t>思想上</a:t>
            </a:r>
            <a:r>
              <a:rPr lang="zh-CN" altLang="zh-CN" sz="2400" b="1" dirty="0" smtClean="0">
                <a:latin typeface="华文仿宋" pitchFamily="2" charset="-122"/>
                <a:ea typeface="华文仿宋" pitchFamily="2" charset="-122"/>
              </a:rPr>
              <a:t>严</a:t>
            </a:r>
            <a:r>
              <a:rPr lang="zh-CN" altLang="zh-CN" sz="2400" b="1" dirty="0">
                <a:latin typeface="华文仿宋" pitchFamily="2" charset="-122"/>
                <a:ea typeface="华文仿宋" pitchFamily="2" charset="-122"/>
              </a:rPr>
              <a:t>以修</a:t>
            </a:r>
            <a:r>
              <a:rPr lang="zh-CN" altLang="zh-CN" sz="2400" b="1" dirty="0" smtClean="0">
                <a:latin typeface="华文仿宋" pitchFamily="2" charset="-122"/>
                <a:ea typeface="华文仿宋" pitchFamily="2" charset="-122"/>
              </a:rPr>
              <a:t>身</a:t>
            </a:r>
            <a:r>
              <a:rPr lang="zh-CN" altLang="en-US" sz="2400" b="1" dirty="0" smtClean="0">
                <a:latin typeface="华文仿宋" pitchFamily="2" charset="-122"/>
                <a:ea typeface="华文仿宋" pitchFamily="2" charset="-122"/>
              </a:rPr>
              <a:t>不够；</a:t>
            </a:r>
            <a:endParaRPr lang="en-US" altLang="zh-CN" sz="2400" b="1" dirty="0" smtClean="0">
              <a:latin typeface="华文仿宋" pitchFamily="2" charset="-122"/>
              <a:ea typeface="华文仿宋" pitchFamily="2" charset="-122"/>
            </a:endParaRPr>
          </a:p>
          <a:p>
            <a:r>
              <a:rPr lang="zh-CN" altLang="zh-CN" sz="2400" b="1" dirty="0" smtClean="0">
                <a:latin typeface="华文仿宋" pitchFamily="2" charset="-122"/>
                <a:ea typeface="华文仿宋" pitchFamily="2" charset="-122"/>
              </a:rPr>
              <a:t>（</a:t>
            </a:r>
            <a:r>
              <a:rPr lang="zh-CN" altLang="zh-CN" sz="2400" b="1" dirty="0">
                <a:latin typeface="华文仿宋" pitchFamily="2" charset="-122"/>
                <a:ea typeface="华文仿宋" pitchFamily="2" charset="-122"/>
              </a:rPr>
              <a:t>二</a:t>
            </a:r>
            <a:r>
              <a:rPr lang="zh-CN" altLang="zh-CN" sz="2400" b="1" dirty="0" smtClean="0">
                <a:latin typeface="华文仿宋" pitchFamily="2" charset="-122"/>
                <a:ea typeface="华文仿宋" pitchFamily="2" charset="-122"/>
              </a:rPr>
              <a:t>）</a:t>
            </a:r>
            <a:r>
              <a:rPr lang="zh-CN" altLang="en-US" sz="2400" b="1" dirty="0" smtClean="0">
                <a:latin typeface="华文仿宋" pitchFamily="2" charset="-122"/>
                <a:ea typeface="华文仿宋" pitchFamily="2" charset="-122"/>
              </a:rPr>
              <a:t>工作上</a:t>
            </a:r>
            <a:r>
              <a:rPr lang="zh-CN" altLang="zh-CN" sz="2400" b="1" dirty="0" smtClean="0">
                <a:latin typeface="华文仿宋" pitchFamily="2" charset="-122"/>
                <a:ea typeface="华文仿宋" pitchFamily="2" charset="-122"/>
              </a:rPr>
              <a:t>严</a:t>
            </a:r>
            <a:r>
              <a:rPr lang="zh-CN" altLang="zh-CN" sz="2400" b="1" dirty="0">
                <a:latin typeface="华文仿宋" pitchFamily="2" charset="-122"/>
                <a:ea typeface="华文仿宋" pitchFamily="2" charset="-122"/>
              </a:rPr>
              <a:t>以用</a:t>
            </a:r>
            <a:r>
              <a:rPr lang="zh-CN" altLang="zh-CN" sz="2400" b="1" dirty="0" smtClean="0">
                <a:latin typeface="华文仿宋" pitchFamily="2" charset="-122"/>
                <a:ea typeface="华文仿宋" pitchFamily="2" charset="-122"/>
              </a:rPr>
              <a:t>权</a:t>
            </a:r>
            <a:r>
              <a:rPr lang="zh-CN" altLang="en-US" sz="2400" b="1" dirty="0" smtClean="0">
                <a:latin typeface="华文仿宋" pitchFamily="2" charset="-122"/>
                <a:ea typeface="华文仿宋" pitchFamily="2" charset="-122"/>
              </a:rPr>
              <a:t>尚有差距；</a:t>
            </a:r>
            <a:endParaRPr lang="en-US" altLang="zh-CN" sz="2400" b="1" dirty="0">
              <a:latin typeface="华文仿宋" pitchFamily="2" charset="-122"/>
              <a:ea typeface="华文仿宋" pitchFamily="2" charset="-122"/>
            </a:endParaRPr>
          </a:p>
          <a:p>
            <a:r>
              <a:rPr lang="zh-CN" altLang="zh-CN" sz="2400" b="1" dirty="0" smtClean="0">
                <a:latin typeface="华文仿宋" pitchFamily="2" charset="-122"/>
                <a:ea typeface="华文仿宋" pitchFamily="2" charset="-122"/>
              </a:rPr>
              <a:t>（</a:t>
            </a:r>
            <a:r>
              <a:rPr lang="zh-CN" altLang="zh-CN" sz="2400" b="1" dirty="0">
                <a:latin typeface="华文仿宋" pitchFamily="2" charset="-122"/>
                <a:ea typeface="华文仿宋" pitchFamily="2" charset="-122"/>
              </a:rPr>
              <a:t>三</a:t>
            </a:r>
            <a:r>
              <a:rPr lang="zh-CN" altLang="zh-CN" sz="2400" b="1" dirty="0" smtClean="0">
                <a:latin typeface="华文仿宋" pitchFamily="2" charset="-122"/>
                <a:ea typeface="华文仿宋" pitchFamily="2" charset="-122"/>
              </a:rPr>
              <a:t>）</a:t>
            </a:r>
            <a:r>
              <a:rPr lang="zh-CN" altLang="en-US" sz="2400" b="1" dirty="0" smtClean="0">
                <a:latin typeface="华文仿宋" pitchFamily="2" charset="-122"/>
                <a:ea typeface="华文仿宋" pitchFamily="2" charset="-122"/>
              </a:rPr>
              <a:t>工作上严谨做事踏实不够；</a:t>
            </a:r>
            <a:endParaRPr lang="en-US" altLang="zh-CN" sz="2400" b="1" dirty="0">
              <a:latin typeface="华文仿宋" pitchFamily="2" charset="-122"/>
              <a:ea typeface="华文仿宋" pitchFamily="2" charset="-122"/>
            </a:endParaRPr>
          </a:p>
          <a:p>
            <a:r>
              <a:rPr lang="zh-CN" altLang="zh-CN" sz="2400" b="1" dirty="0" smtClean="0">
                <a:latin typeface="华文仿宋" pitchFamily="2" charset="-122"/>
                <a:ea typeface="华文仿宋" pitchFamily="2" charset="-122"/>
              </a:rPr>
              <a:t>（</a:t>
            </a:r>
            <a:r>
              <a:rPr lang="zh-CN" altLang="zh-CN" sz="2400" b="1" dirty="0">
                <a:latin typeface="华文仿宋" pitchFamily="2" charset="-122"/>
                <a:ea typeface="华文仿宋" pitchFamily="2" charset="-122"/>
              </a:rPr>
              <a:t>四</a:t>
            </a:r>
            <a:r>
              <a:rPr lang="zh-CN" altLang="zh-CN" sz="2400" b="1" dirty="0" smtClean="0">
                <a:latin typeface="华文仿宋" pitchFamily="2" charset="-122"/>
                <a:ea typeface="华文仿宋" pitchFamily="2" charset="-122"/>
              </a:rPr>
              <a:t>）</a:t>
            </a:r>
            <a:r>
              <a:rPr lang="zh-CN" altLang="en-US" sz="2400" b="1" dirty="0" smtClean="0">
                <a:latin typeface="华文仿宋" pitchFamily="2" charset="-122"/>
                <a:ea typeface="华文仿宋" pitchFamily="2" charset="-122"/>
              </a:rPr>
              <a:t>作风上还不够扎</a:t>
            </a:r>
            <a:r>
              <a:rPr lang="zh-CN" altLang="en-US" sz="2400" b="1" smtClean="0">
                <a:latin typeface="华文仿宋" pitchFamily="2" charset="-122"/>
                <a:ea typeface="华文仿宋" pitchFamily="2" charset="-122"/>
              </a:rPr>
              <a:t>实；</a:t>
            </a:r>
            <a:endParaRPr lang="en-US" altLang="zh-CN" sz="2400" b="1" dirty="0">
              <a:latin typeface="华文仿宋" pitchFamily="2" charset="-122"/>
              <a:ea typeface="华文仿宋" pitchFamily="2" charset="-122"/>
            </a:endParaRPr>
          </a:p>
        </p:txBody>
      </p:sp>
      <p:sp>
        <p:nvSpPr>
          <p:cNvPr id="4" name="内容占位符 4"/>
          <p:cNvSpPr txBox="1">
            <a:spLocks/>
          </p:cNvSpPr>
          <p:nvPr/>
        </p:nvSpPr>
        <p:spPr>
          <a:xfrm>
            <a:off x="216273" y="1620391"/>
            <a:ext cx="7704856" cy="5658395"/>
          </a:xfrm>
          <a:prstGeom prst="rect">
            <a:avLst/>
          </a:prstGeom>
          <a:solidFill>
            <a:srgbClr val="FF0000"/>
          </a:solidFill>
          <a:scene3d>
            <a:camera prst="orthographicFront"/>
            <a:lightRig rig="threePt" dir="t"/>
          </a:scene3d>
          <a:sp3d>
            <a:bevelT w="165100" prst="coolSlant"/>
          </a:sp3d>
        </p:spPr>
        <p:txBody>
          <a:bodyPr vert="horz" wrap="square" lIns="117272" tIns="58636" rIns="117272" bIns="58636" rtlCol="0">
            <a:spAutoFit/>
          </a:bodyPr>
          <a:lstStyle>
            <a:lvl1pPr marL="439769" indent="-439769" algn="l" defTabSz="1172718"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1pPr>
            <a:lvl2pPr marL="952833" indent="-366474" algn="l" defTabSz="117271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465898" indent="-293180" algn="l" defTabSz="1172718"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3pPr>
            <a:lvl4pPr marL="2052257"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638616"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224975"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811334"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97693"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84052" indent="-293180" algn="l" defTabSz="117271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a:lstStyle>
          <a:p>
            <a:r>
              <a:rPr lang="en-US" altLang="zh-CN" sz="2400" dirty="0" smtClean="0">
                <a:latin typeface="仿宋" pitchFamily="49" charset="-122"/>
                <a:ea typeface="仿宋" pitchFamily="49" charset="-122"/>
              </a:rPr>
              <a:t>    </a:t>
            </a:r>
            <a:r>
              <a:rPr lang="zh-CN" altLang="zh-CN" sz="2400" dirty="0" smtClean="0">
                <a:latin typeface="仿宋" pitchFamily="49" charset="-122"/>
                <a:ea typeface="仿宋" pitchFamily="49" charset="-122"/>
              </a:rPr>
              <a:t>坚持</a:t>
            </a:r>
            <a:r>
              <a:rPr lang="zh-CN" altLang="zh-CN" sz="2400" dirty="0">
                <a:latin typeface="仿宋" pitchFamily="49" charset="-122"/>
                <a:ea typeface="仿宋" pitchFamily="49" charset="-122"/>
              </a:rPr>
              <a:t>以党的十九大精神为指导，学习贯彻习近平新时代中国特色社会主义</a:t>
            </a:r>
            <a:r>
              <a:rPr lang="zh-CN" altLang="zh-CN" sz="2400" dirty="0" smtClean="0">
                <a:latin typeface="仿宋" pitchFamily="49" charset="-122"/>
                <a:ea typeface="仿宋" pitchFamily="49" charset="-122"/>
              </a:rPr>
              <a:t>思想，模范</a:t>
            </a:r>
            <a:r>
              <a:rPr lang="zh-CN" altLang="zh-CN" sz="2400" dirty="0">
                <a:latin typeface="仿宋" pitchFamily="49" charset="-122"/>
                <a:ea typeface="仿宋" pitchFamily="49" charset="-122"/>
              </a:rPr>
              <a:t>执行党的决议、指示、决定，在政治上、思想上、行动上与党中央保持一致，树牢“四个意识”，坚定“四个自信”，把准政治方向、站稳政治立场、保持政治定力，严守政治纪律、政治规矩，不忘初心、对党忠诚，坚决维护习近平总书记的核心地位，坚决维护党中央权威和集中统一领导，坚决贯彻落实习近平总书记重要指示批示和党中央、市委决策部署，坚决贯彻学校党委部署要求</a:t>
            </a:r>
            <a:r>
              <a:rPr lang="zh-CN" altLang="zh-CN" sz="2400" dirty="0" smtClean="0">
                <a:latin typeface="仿宋" pitchFamily="49" charset="-122"/>
                <a:ea typeface="仿宋" pitchFamily="49" charset="-122"/>
              </a:rPr>
              <a:t>。有</a:t>
            </a:r>
            <a:r>
              <a:rPr lang="zh-CN" altLang="zh-CN" sz="2400" dirty="0">
                <a:latin typeface="仿宋" pitchFamily="49" charset="-122"/>
                <a:ea typeface="仿宋" pitchFamily="49" charset="-122"/>
              </a:rPr>
              <a:t>较强的组织原则，坚持民主集中制，班子成员相互补台，学院重大问题在党政联席会之前先与书记沟通，充分酝酿，并且先上党委会，再上党政联席会</a:t>
            </a:r>
            <a:r>
              <a:rPr lang="zh-CN" altLang="zh-CN" sz="2400" dirty="0" smtClean="0">
                <a:latin typeface="仿宋" pitchFamily="49" charset="-122"/>
                <a:ea typeface="仿宋" pitchFamily="49" charset="-122"/>
              </a:rPr>
              <a:t>。能</a:t>
            </a:r>
            <a:r>
              <a:rPr lang="zh-CN" altLang="zh-CN" sz="2400" dirty="0">
                <a:latin typeface="仿宋" pitchFamily="49" charset="-122"/>
                <a:ea typeface="仿宋" pitchFamily="49" charset="-122"/>
              </a:rPr>
              <a:t>以踏实严谨、与时俱进的工作精神，忠诚党的教育事业，弘扬优良师德，将自己全部倾注</a:t>
            </a:r>
            <a:r>
              <a:rPr lang="zh-CN" altLang="zh-CN" sz="2400" dirty="0" smtClean="0">
                <a:latin typeface="仿宋" pitchFamily="49" charset="-122"/>
                <a:ea typeface="仿宋" pitchFamily="49" charset="-122"/>
              </a:rPr>
              <a:t>于设计</a:t>
            </a:r>
            <a:r>
              <a:rPr lang="zh-CN" altLang="zh-CN" sz="2400" dirty="0">
                <a:latin typeface="仿宋" pitchFamily="49" charset="-122"/>
                <a:ea typeface="仿宋" pitchFamily="49" charset="-122"/>
              </a:rPr>
              <a:t>学学科建设和现代化应用型设计人才的培养工作</a:t>
            </a:r>
            <a:r>
              <a:rPr lang="zh-CN" altLang="zh-CN" sz="2400" dirty="0" smtClean="0">
                <a:latin typeface="仿宋" pitchFamily="49" charset="-122"/>
                <a:ea typeface="仿宋" pitchFamily="49" charset="-122"/>
              </a:rPr>
              <a:t>中。</a:t>
            </a:r>
            <a:endParaRPr lang="en-US" altLang="zh-CN" sz="2400" b="1" dirty="0">
              <a:latin typeface="仿宋" pitchFamily="49" charset="-122"/>
              <a:ea typeface="仿宋" pitchFamily="49" charset="-122"/>
            </a:endParaRPr>
          </a:p>
        </p:txBody>
      </p:sp>
    </p:spTree>
    <p:extLst>
      <p:ext uri="{BB962C8B-B14F-4D97-AF65-F5344CB8AC3E}">
        <p14:creationId xmlns:p14="http://schemas.microsoft.com/office/powerpoint/2010/main" xmlns="" val="17363886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三、</a:t>
            </a:r>
            <a:r>
              <a:rPr lang="zh-CN" altLang="en-US" sz="4000" b="1" dirty="0">
                <a:solidFill>
                  <a:schemeClr val="bg1"/>
                </a:solidFill>
                <a:latin typeface="方正小标宋简体" panose="03000509000000000000" pitchFamily="65" charset="-122"/>
                <a:ea typeface="方正小标宋简体" panose="03000509000000000000" pitchFamily="65" charset="-122"/>
              </a:rPr>
              <a:t>思想上、工作上、作风上存在的</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差距</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a:p>
        </p:txBody>
      </p:sp>
      <p:pic>
        <p:nvPicPr>
          <p:cNvPr id="5" name="Picture 1" descr="C:\Users\DELL\AppData\Roaming\Tencent\Users\156644189\QQ\WinTemp\RichOle\Z9HR03JWLPAOX`LLGO)F[RW.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321" y="1822499"/>
            <a:ext cx="5734050" cy="51339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DELL\AppData\Roaming\Tencent\Users\156644189\QQ\WinTemp\RichOle\}[59$1_]HOJV]UXU${LGM]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85411" y="2916535"/>
            <a:ext cx="5524500" cy="2800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68584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a:bodyPr>
          <a:lstStyle/>
          <a:p>
            <a:r>
              <a:rPr lang="zh-CN" altLang="zh-CN" sz="4000" b="1" dirty="0">
                <a:solidFill>
                  <a:schemeClr val="bg1"/>
                </a:solidFill>
                <a:latin typeface="方正小标宋简体" panose="03000509000000000000" pitchFamily="65" charset="-122"/>
                <a:ea typeface="方正小标宋简体" panose="03000509000000000000" pitchFamily="65" charset="-122"/>
              </a:rPr>
              <a:t>三、</a:t>
            </a:r>
            <a:r>
              <a:rPr lang="zh-CN" altLang="en-US" sz="4000" b="1" dirty="0">
                <a:solidFill>
                  <a:schemeClr val="bg1"/>
                </a:solidFill>
                <a:latin typeface="方正小标宋简体" panose="03000509000000000000" pitchFamily="65" charset="-122"/>
                <a:ea typeface="方正小标宋简体" panose="03000509000000000000" pitchFamily="65" charset="-122"/>
              </a:rPr>
              <a:t>思想上、工作上、作风上存在的</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差距</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AutoShape 2" descr="C:\Users\DELL\AppData\Roaming\Tencent\Users\156644189\QQ\WinTemp\RichOle\y4BL30{E5U`D[(33`4QBW.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3" descr="C:\Users\DELL\AppData\Roaming\Tencent\Users\156644189\QQ\WinTemp\RichOle\y4BL30{E5U`D[(33`4QBW.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4" descr="C:\Users\DELL\AppData\Roaming\Tencent\Users\156644189\QQ\WinTemp\RichOle\y4BL30{E5U`D[(33`4QBW.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5" descr="C:\Users\DELL\AppData\Roaming\Tencent\Users\156644189\QQ\WinTemp\RichOle\y4BL30{E5U`D[(33`4QBW.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0" name="Picture 2" descr="C:\Users\DELL\AppData\Roaming\Tencent\Users\156644189\QQ\WinTemp\RichOle\2O}{W5IS(RWD5)SH)Q~__K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0409" y="1908423"/>
            <a:ext cx="4559821" cy="51683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3" descr="C:\Users\DELL\AppData\Roaming\Tencent\Users\156644189\QQ\WinTemp\RichOle\4M6YLK(KA1DSV`Z(QH2IY.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4" descr="C:\Users\DELL\AppData\Roaming\Tencent\Users\156644189\QQ\WinTemp\RichOle\4M6YLK(KA1DSV`Z(QH2IY.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AutoShape 5" descr="C:\Users\DELL\AppData\Roaming\Tencent\Users\156644189\QQ\WinTemp\RichOle\4M6YLK(KA1DSV`Z(QH2IY.png"/>
          <p:cNvSpPr>
            <a:spLocks noChangeAspect="1" noChangeArrowheads="1"/>
          </p:cNvSpPr>
          <p:nvPr/>
        </p:nvSpPr>
        <p:spPr bwMode="auto">
          <a:xfrm>
            <a:off x="914400" y="914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6" descr="C:\Users\DELL\AppData\Roaming\Tencent\Users\156644189\QQ\WinTemp\RichOle\4M6YLK(KA1DSV`Z(QH2IY.png"/>
          <p:cNvSpPr>
            <a:spLocks noChangeAspect="1" noChangeArrowheads="1"/>
          </p:cNvSpPr>
          <p:nvPr/>
        </p:nvSpPr>
        <p:spPr bwMode="auto">
          <a:xfrm>
            <a:off x="1066800" y="1066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AutoShape 7" descr="C:\Users\DELL\AppData\Roaming\Tencent\Users\156644189\QQ\WinTemp\RichOle\4M6YLK(KA1DSV`Z(QH2IY.png"/>
          <p:cNvSpPr>
            <a:spLocks noChangeAspect="1" noChangeArrowheads="1"/>
          </p:cNvSpPr>
          <p:nvPr/>
        </p:nvSpPr>
        <p:spPr bwMode="auto">
          <a:xfrm>
            <a:off x="1219200" y="12192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6" name="Picture 8" descr="C:\Users\DELL\AppData\Roaming\Tencent\Users\156644189\QQ\WinTemp\RichOle\S@7_LP9V[T]I[K(@E5Q1535.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3017" y="1908423"/>
            <a:ext cx="5007730" cy="28803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DELL\AppData\Roaming\Tencent\Users\156644189\QQ\WinTemp\RichOle\GCI`)0]4AT%V]3%]AI(D2V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3017" y="4788743"/>
            <a:ext cx="5035970" cy="2184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68947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a:bodyPr>
          <a:lstStyle/>
          <a:p>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四</a:t>
            </a:r>
            <a:r>
              <a:rPr lang="zh-CN" altLang="en-US" sz="4000" b="1" dirty="0">
                <a:solidFill>
                  <a:schemeClr val="bg1"/>
                </a:solidFill>
                <a:latin typeface="方正小标宋简体" panose="03000509000000000000" pitchFamily="65" charset="-122"/>
                <a:ea typeface="方正小标宋简体" panose="03000509000000000000" pitchFamily="65" charset="-122"/>
              </a:rPr>
              <a:t>、加强和改进的思路</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 name="Picture 1" descr="C:\Users\DELL\AppData\Roaming\Tencent\Users\156644189\QQ\WinTemp\RichOle\G1GTVXSCLT$D@J06Y$M`3GX.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6393" y="1967019"/>
            <a:ext cx="5040507" cy="510197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DELL\AppData\Roaming\Tencent\Users\156644189\QQ\WinTemp\RichOle\VV7)_MPT9V]~~5K)IT8Q1D9.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5025" y="1571650"/>
            <a:ext cx="4662927" cy="59779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6730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a:bodyPr>
          <a:lstStyle/>
          <a:p>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四</a:t>
            </a:r>
            <a:r>
              <a:rPr lang="zh-CN" altLang="en-US" sz="4000" b="1" dirty="0">
                <a:solidFill>
                  <a:schemeClr val="bg1"/>
                </a:solidFill>
                <a:latin typeface="方正小标宋简体" panose="03000509000000000000" pitchFamily="65" charset="-122"/>
                <a:ea typeface="方正小标宋简体" panose="03000509000000000000" pitchFamily="65" charset="-122"/>
              </a:rPr>
              <a:t>、加强和改进的思路</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 name="Picture 1" descr="C:\Users\DELL\AppData\Roaming\Tencent\Users\156644189\QQ\WinTemp\RichOle\%`6IHB2{@DZ]}QJ89XC78S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4425" y="1607167"/>
            <a:ext cx="4131911" cy="5935985"/>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DELL\AppData\Roaming\Tencent\Users\156644189\QQ\WinTemp\RichOle\CW]P]@JE){AS)SAVC4@R3@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1009" y="1625276"/>
            <a:ext cx="4230427" cy="589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8225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scene3d>
            <a:camera prst="orthographicFront"/>
            <a:lightRig rig="threePt" dir="t"/>
          </a:scene3d>
          <a:sp3d>
            <a:bevelT w="165100" prst="coolSlant"/>
          </a:sp3d>
        </p:spPr>
        <p:txBody>
          <a:bodyPr>
            <a:normAutofit/>
          </a:bodyPr>
          <a:lstStyle/>
          <a:p>
            <a:r>
              <a:rPr lang="zh-CN" altLang="en-US" sz="4000" b="1" dirty="0" smtClean="0">
                <a:solidFill>
                  <a:schemeClr val="bg1"/>
                </a:solidFill>
                <a:latin typeface="方正小标宋简体" panose="03000509000000000000" pitchFamily="65" charset="-122"/>
                <a:ea typeface="方正小标宋简体" panose="03000509000000000000" pitchFamily="65" charset="-122"/>
              </a:rPr>
              <a:t>四</a:t>
            </a:r>
            <a:r>
              <a:rPr lang="zh-CN" altLang="en-US" sz="4000" b="1" dirty="0">
                <a:solidFill>
                  <a:schemeClr val="bg1"/>
                </a:solidFill>
                <a:latin typeface="方正小标宋简体" panose="03000509000000000000" pitchFamily="65" charset="-122"/>
                <a:ea typeface="方正小标宋简体" panose="03000509000000000000" pitchFamily="65" charset="-122"/>
              </a:rPr>
              <a:t>、加强和改进的思路</a:t>
            </a:r>
            <a:r>
              <a:rPr lang="zh-CN" altLang="en-US" sz="4000" b="1" dirty="0" smtClean="0">
                <a:solidFill>
                  <a:schemeClr val="bg1"/>
                </a:solidFill>
                <a:latin typeface="方正小标宋简体" panose="03000509000000000000" pitchFamily="65" charset="-122"/>
                <a:ea typeface="方正小标宋简体" panose="03000509000000000000" pitchFamily="65" charset="-122"/>
              </a:rPr>
              <a:t>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 name="Picture 1" descr="C:\Users\DELL\AppData\Roaming\Tencent\Users\156644189\QQ\WinTemp\RichOle\{${}44C(MB~E4X2)25`Q~[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0609" y="2412479"/>
            <a:ext cx="5619750" cy="3943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77991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120765" y="5175886"/>
            <a:ext cx="5905500" cy="2026285"/>
          </a:xfrm>
          <a:prstGeom prst="rect">
            <a:avLst/>
          </a:prstGeom>
          <a:solidFill>
            <a:srgbClr val="FF0000"/>
          </a:solidFill>
          <a:scene3d>
            <a:camera prst="perspectiveRelaxed" fov="2700000">
              <a:rot lat="18576000" lon="0" rev="0"/>
            </a:camera>
            <a:lightRig rig="threePt" dir="t"/>
          </a:scene3d>
          <a:sp3d/>
        </p:spPr>
        <p:txBody>
          <a:bodyPr vert="horz" wrap="square" lIns="117475" tIns="58420" rIns="117475" bIns="58420" numCol="1" anchor="ctr">
            <a:normAutofit/>
          </a:bodyPr>
          <a:lstStyle/>
          <a:p>
            <a:pPr marL="0" indent="0" algn="ctr" defTabSz="1172845" fontAlgn="auto" latinLnBrk="0">
              <a:lnSpc>
                <a:spcPct val="100000"/>
              </a:lnSpc>
              <a:spcBef>
                <a:spcPts val="0"/>
              </a:spcBef>
              <a:spcAft>
                <a:spcPts val="0"/>
              </a:spcAft>
              <a:buFontTx/>
              <a:buNone/>
            </a:pPr>
            <a:r>
              <a:rPr lang="en-US" altLang="ko-KR" sz="6000" b="1" cap="none" dirty="0" smtClean="0">
                <a:solidFill>
                  <a:schemeClr val="bg1"/>
                </a:solidFill>
                <a:latin typeface="微软雅黑" charset="0"/>
                <a:ea typeface="微软雅黑" charset="0"/>
              </a:rPr>
              <a:t>谢谢各位</a:t>
            </a:r>
            <a:endParaRPr lang="ko-KR" altLang="en-US" sz="6000" b="1" cap="none" dirty="0" smtClean="0">
              <a:solidFill>
                <a:schemeClr val="bg1"/>
              </a:solidFill>
              <a:latin typeface="微软雅黑" charset="0"/>
              <a:ea typeface="微软雅黑" charset="0"/>
            </a:endParaRPr>
          </a:p>
        </p:txBody>
      </p:sp>
      <p:pic>
        <p:nvPicPr>
          <p:cNvPr id="4" name="内容占位符 3"/>
          <p:cNvPicPr>
            <a:picLocks noGrp="1" noChangeAspect="1"/>
          </p:cNvPicPr>
          <p:nvPr>
            <p:ph idx="1"/>
          </p:nvPr>
        </p:nvPicPr>
        <p:blipFill>
          <a:blip r:embed="rId2" cstate="print"/>
          <a:stretch>
            <a:fillRect/>
          </a:stretch>
        </p:blipFill>
        <p:spPr>
          <a:xfrm>
            <a:off x="1440180" y="356236"/>
            <a:ext cx="4546600" cy="6809105"/>
          </a:xfrm>
        </p:spPr>
      </p:pic>
    </p:spTree>
    <p:extLst>
      <p:ext uri="{BB962C8B-B14F-4D97-AF65-F5344CB8AC3E}">
        <p14:creationId xmlns:p14="http://schemas.microsoft.com/office/powerpoint/2010/main" xmlns="" val="350552807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ln>
            <a:solidFill>
              <a:srgbClr val="FF0000"/>
            </a:solidFill>
          </a:ln>
          <a:scene3d>
            <a:camera prst="orthographicFront"/>
            <a:lightRig rig="threePt" dir="t"/>
          </a:scene3d>
          <a:sp3d>
            <a:bevelT w="165100" prst="coolSlant"/>
          </a:sp3d>
        </p:spPr>
        <p:txBody>
          <a:bodyPr>
            <a:normAutofit/>
          </a:bodyPr>
          <a:lstStyle/>
          <a:p>
            <a:r>
              <a:rPr lang="zh-CN" altLang="zh-CN" sz="5400" b="1" dirty="0" smtClean="0">
                <a:solidFill>
                  <a:schemeClr val="bg1"/>
                </a:solidFill>
                <a:latin typeface="微软雅黑" panose="020B0503020204020204" pitchFamily="34" charset="-122"/>
                <a:ea typeface="微软雅黑" panose="020B0503020204020204" pitchFamily="34" charset="-122"/>
              </a:rPr>
              <a:t>总要求</a:t>
            </a:r>
            <a:endParaRPr lang="zh-CN" altLang="en-US" sz="54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solidFill>
            <a:srgbClr val="0000CC"/>
          </a:solidFill>
          <a:ln>
            <a:solidFill>
              <a:srgbClr val="FF0000"/>
            </a:solidFill>
          </a:ln>
          <a:scene3d>
            <a:camera prst="perspectiveRelaxedModerately"/>
            <a:lightRig rig="threePt" dir="t"/>
          </a:scene3d>
        </p:spPr>
        <p:txBody>
          <a:bodyPr anchor="ctr">
            <a:normAutofit/>
          </a:bodyPr>
          <a:lstStyle/>
          <a:p>
            <a:pPr algn="ctr"/>
            <a:r>
              <a:rPr lang="zh-CN" altLang="zh-CN" sz="4800" b="1" dirty="0" smtClean="0">
                <a:solidFill>
                  <a:schemeClr val="bg1"/>
                </a:solidFill>
                <a:latin typeface="微软雅黑" panose="020B0503020204020204" pitchFamily="34" charset="-122"/>
                <a:ea typeface="微软雅黑" panose="020B0503020204020204" pitchFamily="34" charset="-122"/>
              </a:rPr>
              <a:t>守</a:t>
            </a:r>
            <a:r>
              <a:rPr lang="zh-CN" altLang="zh-CN" sz="4800" b="1" dirty="0">
                <a:solidFill>
                  <a:schemeClr val="bg1"/>
                </a:solidFill>
                <a:latin typeface="微软雅黑" panose="020B0503020204020204" pitchFamily="34" charset="-122"/>
                <a:ea typeface="微软雅黑" panose="020B0503020204020204" pitchFamily="34" charset="-122"/>
              </a:rPr>
              <a:t>初心、担使命，找差距、抓落实</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82834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0000"/>
          </a:solidFill>
          <a:ln>
            <a:solidFill>
              <a:srgbClr val="FF0000"/>
            </a:solidFill>
          </a:ln>
          <a:scene3d>
            <a:camera prst="orthographicFront"/>
            <a:lightRig rig="threePt" dir="t"/>
          </a:scene3d>
          <a:sp3d>
            <a:bevelT w="165100" prst="coolSlant"/>
          </a:sp3d>
        </p:spPr>
        <p:txBody>
          <a:bodyPr>
            <a:normAutofit/>
          </a:bodyPr>
          <a:lstStyle/>
          <a:p>
            <a:r>
              <a:rPr lang="zh-CN" altLang="en-US" sz="5400" b="1" dirty="0" smtClean="0">
                <a:solidFill>
                  <a:schemeClr val="bg1"/>
                </a:solidFill>
                <a:latin typeface="微软雅黑" panose="020B0503020204020204" pitchFamily="34" charset="-122"/>
                <a:ea typeface="微软雅黑" panose="020B0503020204020204" pitchFamily="34" charset="-122"/>
              </a:rPr>
              <a:t>根本任务</a:t>
            </a:r>
            <a:endParaRPr lang="zh-CN" altLang="en-US" sz="54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solidFill>
            <a:srgbClr val="0000CC"/>
          </a:solidFill>
          <a:ln>
            <a:solidFill>
              <a:srgbClr val="FF0000"/>
            </a:solidFill>
          </a:ln>
          <a:scene3d>
            <a:camera prst="perspectiveAbove"/>
            <a:lightRig rig="threePt" dir="t"/>
          </a:scene3d>
        </p:spPr>
        <p:txBody>
          <a:bodyPr anchor="ctr">
            <a:normAutofit/>
          </a:bodyPr>
          <a:lstStyle/>
          <a:p>
            <a:pPr algn="ctr">
              <a:lnSpc>
                <a:spcPct val="150000"/>
              </a:lnSpc>
            </a:pPr>
            <a:r>
              <a:rPr lang="zh-CN" altLang="zh-CN" sz="4800" b="1" dirty="0" smtClean="0">
                <a:solidFill>
                  <a:schemeClr val="bg1"/>
                </a:solidFill>
                <a:latin typeface="微软雅黑" panose="020B0503020204020204" pitchFamily="34" charset="-122"/>
                <a:ea typeface="微软雅黑" panose="020B0503020204020204" pitchFamily="34" charset="-122"/>
              </a:rPr>
              <a:t>深入</a:t>
            </a:r>
            <a:r>
              <a:rPr lang="zh-CN" altLang="zh-CN" sz="4800" b="1" dirty="0">
                <a:solidFill>
                  <a:schemeClr val="bg1"/>
                </a:solidFill>
                <a:latin typeface="微软雅黑" panose="020B0503020204020204" pitchFamily="34" charset="-122"/>
                <a:ea typeface="微软雅黑" panose="020B0503020204020204" pitchFamily="34" charset="-122"/>
              </a:rPr>
              <a:t>学习</a:t>
            </a:r>
            <a:r>
              <a:rPr lang="zh-CN" altLang="zh-CN" sz="4800" b="1" dirty="0" smtClean="0">
                <a:solidFill>
                  <a:schemeClr val="bg1"/>
                </a:solidFill>
                <a:latin typeface="微软雅黑" panose="020B0503020204020204" pitchFamily="34" charset="-122"/>
                <a:ea typeface="微软雅黑" panose="020B0503020204020204" pitchFamily="34" charset="-122"/>
              </a:rPr>
              <a:t>贯彻</a:t>
            </a:r>
            <a:endParaRPr lang="en-US" altLang="zh-CN" sz="4800" b="1" dirty="0" smtClean="0">
              <a:solidFill>
                <a:schemeClr val="bg1"/>
              </a:solidFill>
              <a:latin typeface="微软雅黑" panose="020B0503020204020204" pitchFamily="34" charset="-122"/>
              <a:ea typeface="微软雅黑" panose="020B0503020204020204" pitchFamily="34" charset="-122"/>
            </a:endParaRPr>
          </a:p>
          <a:p>
            <a:pPr marL="0" indent="0" algn="ctr">
              <a:lnSpc>
                <a:spcPct val="150000"/>
              </a:lnSpc>
              <a:buNone/>
            </a:pPr>
            <a:r>
              <a:rPr lang="zh-CN" altLang="zh-CN" sz="4800" b="1" dirty="0" smtClean="0">
                <a:solidFill>
                  <a:schemeClr val="bg1"/>
                </a:solidFill>
                <a:latin typeface="微软雅黑" panose="020B0503020204020204" pitchFamily="34" charset="-122"/>
                <a:ea typeface="微软雅黑" panose="020B0503020204020204" pitchFamily="34" charset="-122"/>
              </a:rPr>
              <a:t>习近平新时代中国</a:t>
            </a:r>
            <a:r>
              <a:rPr lang="zh-CN" altLang="zh-CN" sz="4800" b="1" dirty="0">
                <a:solidFill>
                  <a:schemeClr val="bg1"/>
                </a:solidFill>
                <a:latin typeface="微软雅黑" panose="020B0503020204020204" pitchFamily="34" charset="-122"/>
                <a:ea typeface="微软雅黑" panose="020B0503020204020204" pitchFamily="34" charset="-122"/>
              </a:rPr>
              <a:t>特色社会主义思想</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99819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6120</Words>
  <Application>Microsoft Office PowerPoint</Application>
  <PresentationFormat>自定义</PresentationFormat>
  <Paragraphs>237</Paragraphs>
  <Slides>79</Slides>
  <Notes>0</Notes>
  <HiddenSlides>0</HiddenSlides>
  <MMClips>0</MMClips>
  <ScaleCrop>false</ScaleCrop>
  <HeadingPairs>
    <vt:vector size="4" baseType="variant">
      <vt:variant>
        <vt:lpstr>主题</vt:lpstr>
      </vt:variant>
      <vt:variant>
        <vt:i4>1</vt:i4>
      </vt:variant>
      <vt:variant>
        <vt:lpstr>幻灯片标题</vt:lpstr>
      </vt:variant>
      <vt:variant>
        <vt:i4>79</vt:i4>
      </vt:variant>
    </vt:vector>
  </HeadingPairs>
  <TitlesOfParts>
    <vt:vector size="80" baseType="lpstr">
      <vt:lpstr>Office 主题​​</vt:lpstr>
      <vt:lpstr>秉初心·守信仰</vt:lpstr>
      <vt:lpstr>幻灯片 2</vt:lpstr>
      <vt:lpstr>幻灯片 3</vt:lpstr>
      <vt:lpstr>幻灯片 4</vt:lpstr>
      <vt:lpstr>幻灯片 5</vt:lpstr>
      <vt:lpstr>幻灯片 6</vt:lpstr>
      <vt:lpstr>幻灯片 7</vt:lpstr>
      <vt:lpstr>总要求</vt:lpstr>
      <vt:lpstr>根本任务</vt:lpstr>
      <vt:lpstr>幻灯片 10</vt:lpstr>
      <vt:lpstr>提纲</vt:lpstr>
      <vt:lpstr>一、对初心和使命的感悟</vt:lpstr>
      <vt:lpstr>一、对初心和使命的感悟</vt:lpstr>
      <vt:lpstr>中央要求</vt:lpstr>
      <vt:lpstr>一、多思多想，为什么要编写和学习《纲要》</vt:lpstr>
      <vt:lpstr>重要读物</vt:lpstr>
      <vt:lpstr>一、多思多想，为什么要编写和学习《纲要》</vt:lpstr>
      <vt:lpstr>一、多思多想，为什么要编写和学习《纲要》</vt:lpstr>
      <vt:lpstr>科学体系</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一、多思多想，为什么要编写和学习《纲要》</vt:lpstr>
      <vt:lpstr>中美关系</vt:lpstr>
      <vt:lpstr>中美关系</vt:lpstr>
      <vt:lpstr>中美关系</vt:lpstr>
      <vt:lpstr>二、学深悟透，真正搞清楚新思想的科学体系</vt:lpstr>
      <vt:lpstr>幻灯片 35</vt:lpstr>
      <vt:lpstr>二、学深悟透，真正搞清楚新思想的科学体系</vt:lpstr>
      <vt:lpstr>幻灯片 37</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二、学深悟透，真正搞清楚新思想的科学体系</vt:lpstr>
      <vt:lpstr>三、学以致用，努力推动高质量发展走在前列</vt:lpstr>
      <vt:lpstr>政治任务</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三、学以致用，努力推动高质量发展走在前列</vt:lpstr>
      <vt:lpstr>二、对习近平总书记关于教育的重要论述的学习体会</vt:lpstr>
      <vt:lpstr>二、对习近平总书记关于教育的重要论述的学习体会</vt:lpstr>
      <vt:lpstr>二、对习近平总书记关于教育的重要论述的学习体会</vt:lpstr>
      <vt:lpstr>三、思想上、工作上、作风上存在的差距</vt:lpstr>
      <vt:lpstr>三、思想上、工作上、作风上存在的差距</vt:lpstr>
      <vt:lpstr>三、思想上、工作上、作风上存在的差距</vt:lpstr>
      <vt:lpstr>四、加强和改进的思路措施</vt:lpstr>
      <vt:lpstr>四、加强和改进的思路措施</vt:lpstr>
      <vt:lpstr>四、加强和改进的思路措施</vt:lpstr>
      <vt:lpstr>谢谢各位</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学深悟透习近平新时代中国特色社会主义思想</dc:title>
  <dc:creator>Administrator</dc:creator>
  <cp:lastModifiedBy>Administrator</cp:lastModifiedBy>
  <cp:revision>51</cp:revision>
  <dcterms:created xsi:type="dcterms:W3CDTF">2019-09-28T12:27:53Z</dcterms:created>
  <dcterms:modified xsi:type="dcterms:W3CDTF">2019-10-21T12:31:25Z</dcterms:modified>
</cp:coreProperties>
</file>