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tags/tag3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317" r:id="rId3"/>
    <p:sldId id="258" r:id="rId4"/>
    <p:sldId id="334" r:id="rId5"/>
    <p:sldId id="259" r:id="rId6"/>
    <p:sldId id="310" r:id="rId7"/>
    <p:sldId id="335" r:id="rId8"/>
    <p:sldId id="336" r:id="rId9"/>
    <p:sldId id="337" r:id="rId10"/>
    <p:sldId id="265" r:id="rId11"/>
    <p:sldId id="333" r:id="rId12"/>
    <p:sldId id="272" r:id="rId13"/>
    <p:sldId id="311" r:id="rId14"/>
    <p:sldId id="339" r:id="rId15"/>
    <p:sldId id="324" r:id="rId16"/>
    <p:sldId id="331" r:id="rId17"/>
    <p:sldId id="340" r:id="rId18"/>
    <p:sldId id="341" r:id="rId19"/>
    <p:sldId id="278" r:id="rId20"/>
  </p:sldIdLst>
  <p:sldSz cx="12192000" cy="6858000"/>
  <p:notesSz cx="6858000" cy="9144000"/>
  <p:embeddedFontLst>
    <p:embeddedFont>
      <p:font typeface="方正隶变_GBK" charset="-122"/>
      <p:regular r:id="rId22"/>
    </p:embeddedFont>
    <p:embeddedFont>
      <p:font typeface="微软雅黑" pitchFamily="34" charset="-122"/>
      <p:regular r:id="rId23"/>
      <p:bold r:id="rId24"/>
    </p:embeddedFont>
    <p:embeddedFont>
      <p:font typeface="华文琥珀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 snapToGrid="0" showGuides="1">
      <p:cViewPr>
        <p:scale>
          <a:sx n="88" d="100"/>
          <a:sy n="88" d="100"/>
        </p:scale>
        <p:origin x="-918" y="-552"/>
      </p:cViewPr>
      <p:guideLst>
        <p:guide orient="horz" pos="2160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2289-E1A7-4C83-A519-5F52AA47FFED}" type="datetimeFigureOut">
              <a:rPr lang="zh-CN" altLang="en-US" smtClean="0"/>
              <a:pPr/>
              <a:t>2019/10/19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A7E6C-AD36-427A-A6DB-567833D7F37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1563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F10A1-D050-44F2-B3B7-34DB1FDDE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F10A1-D050-44F2-B3B7-34DB1FDDE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A7E6C-AD36-427A-A6DB-567833D7F37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F5EEB3-F6AA-458C-8914-B7CD40ECBB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2019/10/19 Saturday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027C6E-F9D1-4120-A7C6-08E34D16F3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F5EEB3-F6AA-458C-8914-B7CD40ECBB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2019/10/19 Saturday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027C6E-F9D1-4120-A7C6-08E34D16F3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EEB3-F6AA-458C-8914-B7CD40ECBBA6}" type="datetimeFigureOut">
              <a:rPr lang="zh-CN" altLang="en-US" smtClean="0"/>
              <a:pPr/>
              <a:t>2019/10/19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27C6E-F9D1-4120-A7C6-08E34D16F3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-38100"/>
            <a:ext cx="682597" cy="682597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0" y="683408"/>
            <a:ext cx="1219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党"/>
          <p:cNvSpPr txBox="1"/>
          <p:nvPr/>
        </p:nvSpPr>
        <p:spPr>
          <a:xfrm>
            <a:off x="3596568" y="3404130"/>
            <a:ext cx="382150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zh-CN" sz="2800" dirty="0" smtClean="0"/>
              <a:t>中法合作教师支部</a:t>
            </a:r>
            <a:endParaRPr kumimoji="1" lang="zh-CN" alt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群星 - 东方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20886" y="5248135"/>
            <a:ext cx="371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   </a:t>
            </a:r>
            <a:r>
              <a:rPr kumimoji="1" lang="zh-CN" altLang="en-US" dirty="0" smtClean="0"/>
              <a:t>    </a:t>
            </a:r>
            <a:r>
              <a:rPr kumimoji="1" lang="zh-CN" altLang="en-US" b="1" dirty="0" smtClean="0"/>
              <a:t> 中</a:t>
            </a:r>
            <a:r>
              <a:rPr kumimoji="1" lang="zh-CN" altLang="en-US" b="1" dirty="0" smtClean="0"/>
              <a:t>共上海工程技术大学</a:t>
            </a:r>
            <a:endParaRPr kumimoji="1" lang="en-US" altLang="zh-CN" b="1" dirty="0" smtClean="0"/>
          </a:p>
          <a:p>
            <a:r>
              <a:rPr kumimoji="1" lang="zh-CN" altLang="en-US" b="1" dirty="0" smtClean="0"/>
              <a:t>服装学院党委中</a:t>
            </a:r>
            <a:r>
              <a:rPr kumimoji="1" lang="zh-CN" altLang="en-US" b="1" dirty="0" smtClean="0"/>
              <a:t>法合作教</a:t>
            </a:r>
            <a:r>
              <a:rPr kumimoji="1" lang="zh-CN" altLang="en-US" b="1" dirty="0" smtClean="0"/>
              <a:t>师</a:t>
            </a:r>
            <a:r>
              <a:rPr kumimoji="1" lang="zh-CN" altLang="en-US" b="1" dirty="0" smtClean="0"/>
              <a:t>党</a:t>
            </a:r>
            <a:r>
              <a:rPr kumimoji="1" lang="zh-CN" altLang="en-US" b="1" dirty="0" smtClean="0"/>
              <a:t>支部</a:t>
            </a:r>
            <a:endParaRPr kumimoji="1" lang="zh-CN" altLang="en-US" b="1" dirty="0"/>
          </a:p>
        </p:txBody>
      </p:sp>
      <p:sp>
        <p:nvSpPr>
          <p:cNvPr id="7" name="党"/>
          <p:cNvSpPr txBox="1"/>
          <p:nvPr/>
        </p:nvSpPr>
        <p:spPr>
          <a:xfrm>
            <a:off x="1940106" y="1821211"/>
            <a:ext cx="7671979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dirty="0" smtClean="0"/>
              <a:t>“</a:t>
            </a:r>
            <a:r>
              <a:rPr lang="zh-CN" altLang="zh-CN" sz="4400" b="1" dirty="0" smtClean="0"/>
              <a:t>不忘初心、牢记使命”主题教育专题党课</a:t>
            </a:r>
            <a:endParaRPr lang="zh-CN" altLang="zh-CN" sz="4400" dirty="0" smtClean="0"/>
          </a:p>
          <a:p>
            <a:pPr algn="ctr">
              <a:defRPr/>
            </a:pPr>
            <a:endParaRPr lang="zh-CN" altLang="en-US" sz="4400" b="1" dirty="0">
              <a:ln/>
              <a:solidFill>
                <a:schemeClr val="tx1"/>
              </a:solidFill>
              <a:latin typeface="+mj-lt"/>
              <a:ea typeface="方正隶变_GBK" panose="02000000000000000000" charset="-122"/>
              <a:cs typeface="方正苏新诗柳楷简体-yolan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2000">
        <p14:ferris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18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7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18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bldLvl="0" animBg="1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72766"/>
            <a:ext cx="12192000" cy="39604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32192" y="1272766"/>
            <a:ext cx="2400620" cy="396044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0" i="0" u="none" strike="noStrike" kern="1200" cap="none" spc="0" normalizeH="0" baseline="0" noProof="0" dirty="0">
                <a:ln w="190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4400" b="0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 2"/>
          <p:cNvSpPr/>
          <p:nvPr>
            <p:custDataLst>
              <p:tags r:id="rId2"/>
            </p:custDataLst>
          </p:nvPr>
        </p:nvSpPr>
        <p:spPr>
          <a:xfrm>
            <a:off x="2263140" y="2468246"/>
            <a:ext cx="7666355" cy="11566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lvl="0">
              <a:defRPr/>
            </a:pPr>
            <a:r>
              <a:rPr lang="zh-CN" altLang="zh-CN" sz="4400" b="1" dirty="0" smtClean="0"/>
              <a:t>学习内容</a:t>
            </a:r>
            <a:endParaRPr lang="zh-CN" altLang="en-US" sz="48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任意多边形 3"/>
          <p:cNvSpPr/>
          <p:nvPr>
            <p:custDataLst>
              <p:tags r:id="rId3"/>
            </p:custDataLst>
          </p:nvPr>
        </p:nvSpPr>
        <p:spPr>
          <a:xfrm>
            <a:off x="1247464" y="2468403"/>
            <a:ext cx="1015676" cy="1552578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 4"/>
          <p:cNvSpPr/>
          <p:nvPr>
            <p:custDataLst>
              <p:tags r:id="rId4"/>
            </p:custDataLst>
          </p:nvPr>
        </p:nvSpPr>
        <p:spPr>
          <a:xfrm flipH="1">
            <a:off x="9929498" y="2467928"/>
            <a:ext cx="1015676" cy="1549162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ldLvl="0" animBg="1"/>
      <p:bldP spid="8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525545"/>
          </a:xfrm>
        </p:spPr>
        <p:txBody>
          <a:bodyPr>
            <a:normAutofit fontScale="90000"/>
          </a:bodyPr>
          <a:lstStyle/>
          <a:p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42681"/>
            <a:ext cx="10096893" cy="45654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400" b="1" dirty="0" smtClean="0"/>
              <a:t>一</a:t>
            </a:r>
            <a:r>
              <a:rPr lang="zh-CN" altLang="en-US" sz="2400" b="1" dirty="0" smtClean="0"/>
              <a:t>、</a:t>
            </a:r>
            <a:r>
              <a:rPr lang="zh-CN" altLang="zh-CN" sz="2400" b="1" dirty="0" smtClean="0"/>
              <a:t>对</a:t>
            </a:r>
            <a:r>
              <a:rPr lang="zh-CN" altLang="zh-CN" sz="2400" b="1" dirty="0" smtClean="0"/>
              <a:t>初心和使命的感悟</a:t>
            </a:r>
          </a:p>
          <a:p>
            <a:pPr>
              <a:buNone/>
            </a:pPr>
            <a:r>
              <a:rPr lang="zh-CN" altLang="zh-CN" sz="2400" dirty="0" smtClean="0"/>
              <a:t>“学习党史新中国史，增强守初心担使命的坚定自觉”杨俊教授讲稿（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）</a:t>
            </a:r>
          </a:p>
          <a:p>
            <a:pPr>
              <a:buNone/>
            </a:pPr>
            <a:r>
              <a:rPr lang="zh-CN" altLang="zh-CN" sz="2400" dirty="0" smtClean="0"/>
              <a:t>“深入学习党史、新中国史，不断增强守初心担使命的自觉。”中共上海市委党校教育长梅丽红教授（</a:t>
            </a:r>
            <a:r>
              <a:rPr lang="en-US" altLang="zh-CN" sz="2400" dirty="0" smtClean="0"/>
              <a:t>2</a:t>
            </a:r>
            <a:r>
              <a:rPr lang="zh-CN" altLang="zh-CN" sz="2400" dirty="0" smtClean="0"/>
              <a:t>）</a:t>
            </a:r>
            <a:endParaRPr lang="en-US" altLang="zh-CN" sz="2400" dirty="0" smtClean="0"/>
          </a:p>
          <a:p>
            <a:pPr>
              <a:buNone/>
            </a:pPr>
            <a:r>
              <a:rPr lang="zh-CN" altLang="en-US" sz="2400" b="1" dirty="0" smtClean="0"/>
              <a:t>二、</a:t>
            </a:r>
            <a:r>
              <a:rPr lang="zh-CN" altLang="zh-CN" sz="2400" b="1" dirty="0" smtClean="0"/>
              <a:t>对习近平总书记关于教育的重要论述的学习体会</a:t>
            </a:r>
          </a:p>
          <a:p>
            <a:pPr>
              <a:buNone/>
            </a:pPr>
            <a:r>
              <a:rPr lang="zh-CN" altLang="zh-CN" sz="2400" dirty="0" smtClean="0"/>
              <a:t>《纲要》学习体会。中共上海市党校卢肖文教授讲稿（</a:t>
            </a:r>
            <a:r>
              <a:rPr lang="en-US" altLang="zh-CN" sz="2400" dirty="0" smtClean="0"/>
              <a:t>3</a:t>
            </a:r>
            <a:r>
              <a:rPr lang="zh-CN" altLang="zh-CN" sz="2400" dirty="0" smtClean="0"/>
              <a:t>）</a:t>
            </a:r>
          </a:p>
          <a:p>
            <a:pPr lvl="0">
              <a:buNone/>
            </a:pPr>
            <a:r>
              <a:rPr lang="zh-CN" altLang="en-US" sz="2400" b="1" dirty="0" smtClean="0"/>
              <a:t>三、</a:t>
            </a:r>
            <a:r>
              <a:rPr lang="zh-CN" altLang="zh-CN" sz="2400" b="1" dirty="0" smtClean="0"/>
              <a:t>思</a:t>
            </a:r>
            <a:r>
              <a:rPr lang="zh-CN" altLang="zh-CN" sz="2400" b="1" dirty="0" smtClean="0"/>
              <a:t>想上、工作上、作风上存在的差</a:t>
            </a:r>
            <a:r>
              <a:rPr lang="zh-CN" altLang="zh-CN" sz="2400" b="1" dirty="0" smtClean="0"/>
              <a:t>距</a:t>
            </a:r>
          </a:p>
          <a:p>
            <a:pPr>
              <a:buNone/>
            </a:pPr>
            <a:r>
              <a:rPr lang="zh-CN" altLang="zh-CN" sz="2400" dirty="0" smtClean="0"/>
              <a:t>“做学习践行党章的表率”中共上海市委党校周敬青教授（</a:t>
            </a:r>
            <a:r>
              <a:rPr lang="en-US" altLang="zh-CN" sz="2400" dirty="0" smtClean="0"/>
              <a:t>4</a:t>
            </a:r>
            <a:r>
              <a:rPr lang="zh-CN" altLang="zh-CN" sz="2400" dirty="0" smtClean="0"/>
              <a:t>）</a:t>
            </a:r>
          </a:p>
          <a:p>
            <a:pPr lvl="0">
              <a:buNone/>
            </a:pPr>
            <a:r>
              <a:rPr lang="zh-CN" altLang="en-US" sz="2400" b="1" dirty="0" smtClean="0"/>
              <a:t>四、</a:t>
            </a:r>
            <a:r>
              <a:rPr lang="zh-CN" altLang="zh-CN" sz="2400" b="1" dirty="0" smtClean="0"/>
              <a:t>加</a:t>
            </a:r>
            <a:r>
              <a:rPr lang="zh-CN" altLang="zh-CN" sz="2400" b="1" dirty="0" smtClean="0"/>
              <a:t>强和改进的思路措施</a:t>
            </a:r>
          </a:p>
          <a:p>
            <a:pPr>
              <a:buNone/>
            </a:pPr>
            <a:endParaRPr lang="en-US" altLang="zh-CN" sz="2400" dirty="0" smtClean="0"/>
          </a:p>
          <a:p>
            <a:endParaRPr lang="zh-CN" altLang="zh-CN" sz="2400" dirty="0" smtClean="0"/>
          </a:p>
          <a:p>
            <a:pPr>
              <a:buNone/>
            </a:pP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72766"/>
            <a:ext cx="12192000" cy="39604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603592" y="1615666"/>
            <a:ext cx="2400620" cy="396044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1300" b="0" i="0" u="none" strike="noStrike" kern="1200" cap="none" spc="0" normalizeH="0" baseline="0" noProof="0" dirty="0">
                <a:ln w="190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</a:p>
        </p:txBody>
      </p:sp>
      <p:sp>
        <p:nvSpPr>
          <p:cNvPr id="7" name="圆角矩形 2"/>
          <p:cNvSpPr/>
          <p:nvPr>
            <p:custDataLst>
              <p:tags r:id="rId2"/>
            </p:custDataLst>
          </p:nvPr>
        </p:nvSpPr>
        <p:spPr>
          <a:xfrm>
            <a:off x="2861310" y="2502536"/>
            <a:ext cx="6469380" cy="105709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lvl="0">
              <a:defRPr/>
            </a:pPr>
            <a:r>
              <a:rPr lang="zh-CN" altLang="zh-CN" sz="4800" b="1" dirty="0" smtClean="0"/>
              <a:t>学习任务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 3"/>
          <p:cNvSpPr/>
          <p:nvPr>
            <p:custDataLst>
              <p:tags r:id="rId3"/>
            </p:custDataLst>
          </p:nvPr>
        </p:nvSpPr>
        <p:spPr>
          <a:xfrm>
            <a:off x="1845634" y="2476658"/>
            <a:ext cx="1015676" cy="1552578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 4"/>
          <p:cNvSpPr/>
          <p:nvPr>
            <p:custDataLst>
              <p:tags r:id="rId4"/>
            </p:custDataLst>
          </p:nvPr>
        </p:nvSpPr>
        <p:spPr>
          <a:xfrm flipH="1">
            <a:off x="9330693" y="2521903"/>
            <a:ext cx="1015676" cy="1549162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 bldLvl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7555" y="1156970"/>
            <a:ext cx="10596245" cy="49825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/>
              <a:t>         </a:t>
            </a:r>
            <a:r>
              <a:rPr lang="zh-CN" altLang="zh-CN" sz="2400" dirty="0" smtClean="0"/>
              <a:t>对</a:t>
            </a:r>
            <a:r>
              <a:rPr lang="zh-CN" altLang="zh-CN" sz="2400" dirty="0" smtClean="0"/>
              <a:t>照学习的党章、《准则》、《条例》和群众提的意见建议等，进一步梳理提交的检视问题清单，明确列出思想问题和工作问题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  <a:p>
            <a:pPr>
              <a:buNone/>
            </a:pPr>
            <a:endParaRPr lang="en-US" altLang="zh-CN" sz="2400" dirty="0" smtClean="0"/>
          </a:p>
          <a:p>
            <a:pPr>
              <a:buNone/>
            </a:pPr>
            <a:endParaRPr lang="zh-CN" altLang="zh-CN" sz="2400" dirty="0" smtClean="0"/>
          </a:p>
          <a:p>
            <a:endParaRPr lang="zh-CN" altLang="en-US" sz="2400" dirty="0"/>
          </a:p>
        </p:txBody>
      </p:sp>
      <p:pic>
        <p:nvPicPr>
          <p:cNvPr id="4" name="图片 3"/>
          <p:cNvPicPr/>
          <p:nvPr/>
        </p:nvPicPr>
        <p:blipFill>
          <a:blip r:embed="rId2" cstate="print"/>
          <a:srcRect r="4736" b="7124"/>
          <a:stretch>
            <a:fillRect/>
          </a:stretch>
        </p:blipFill>
        <p:spPr>
          <a:xfrm>
            <a:off x="751114" y="2016713"/>
            <a:ext cx="3385457" cy="23593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4183" y="3842657"/>
            <a:ext cx="3603988" cy="21989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8722" y="2569028"/>
            <a:ext cx="3793763" cy="22315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/>
        </p:nvPicPr>
        <p:blipFill>
          <a:blip r:embed="rId5" cstate="print"/>
          <a:srcRect r="25593" b="24406"/>
          <a:stretch>
            <a:fillRect/>
          </a:stretch>
        </p:blipFill>
        <p:spPr>
          <a:xfrm>
            <a:off x="7399156" y="4082142"/>
            <a:ext cx="3856672" cy="238397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72766"/>
            <a:ext cx="12192000" cy="39604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603592" y="1615666"/>
            <a:ext cx="2400620" cy="396044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1300" dirty="0">
                <a:ln w="19050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kumimoji="0" lang="en-US" altLang="zh-CN" sz="41300" b="0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 2"/>
          <p:cNvSpPr/>
          <p:nvPr>
            <p:custDataLst>
              <p:tags r:id="rId2"/>
            </p:custDataLst>
          </p:nvPr>
        </p:nvSpPr>
        <p:spPr>
          <a:xfrm>
            <a:off x="2861310" y="2502536"/>
            <a:ext cx="6469380" cy="1057094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lvl="0">
              <a:defRPr/>
            </a:pPr>
            <a:r>
              <a:rPr lang="zh-CN" altLang="en-US" sz="4800" b="1" dirty="0" smtClean="0"/>
              <a:t>学</a:t>
            </a:r>
            <a:r>
              <a:rPr lang="zh-CN" altLang="en-US" sz="4800" b="1" dirty="0" smtClean="0"/>
              <a:t>习回顾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 3"/>
          <p:cNvSpPr/>
          <p:nvPr>
            <p:custDataLst>
              <p:tags r:id="rId3"/>
            </p:custDataLst>
          </p:nvPr>
        </p:nvSpPr>
        <p:spPr>
          <a:xfrm>
            <a:off x="1845634" y="2476658"/>
            <a:ext cx="1015676" cy="1552578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 4"/>
          <p:cNvSpPr/>
          <p:nvPr>
            <p:custDataLst>
              <p:tags r:id="rId4"/>
            </p:custDataLst>
          </p:nvPr>
        </p:nvSpPr>
        <p:spPr>
          <a:xfrm flipH="1">
            <a:off x="9330693" y="2521903"/>
            <a:ext cx="1015676" cy="1549162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 bldLvl="0" animBg="1"/>
      <p:bldP spid="8" grpId="0" bldLvl="0" animBg="1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1001486" y="206828"/>
            <a:ext cx="9666513" cy="413658"/>
          </a:xfrm>
        </p:spPr>
        <p:txBody>
          <a:bodyPr>
            <a:noAutofit/>
          </a:bodyPr>
          <a:lstStyle/>
          <a:p>
            <a:pPr algn="l"/>
            <a:r>
              <a:rPr lang="zh-CN" altLang="en-US" sz="2000" b="1" dirty="0" smtClean="0">
                <a:latin typeface="+mn-lt"/>
              </a:rPr>
              <a:t>合作共建</a:t>
            </a:r>
            <a:endParaRPr lang="zh-CN" altLang="en-US" sz="2000" b="1" dirty="0">
              <a:latin typeface="+mn-lt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>
          <a:xfrm>
            <a:off x="887915" y="4182023"/>
            <a:ext cx="3591612" cy="1021348"/>
          </a:xfrm>
        </p:spPr>
        <p:txBody>
          <a:bodyPr>
            <a:noAutofit/>
          </a:bodyPr>
          <a:lstStyle/>
          <a:p>
            <a:pPr algn="l"/>
            <a:r>
              <a:rPr lang="zh-CN" altLang="en-US" sz="1800" dirty="0" smtClean="0"/>
              <a:t>与上海市服装行业协会党支部合作共建，深入探讨“不忘初心、牢记使命”学习心得，交流学习资料。</a:t>
            </a:r>
            <a:endParaRPr lang="zh-CN" altLang="en-US" sz="1800" dirty="0"/>
          </a:p>
        </p:txBody>
      </p:sp>
      <p:pic>
        <p:nvPicPr>
          <p:cNvPr id="12" name="图片 11" descr="H:\教工党支部\不忘初心、牢记使命\支部共建实践环节3\mmexport15692061117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844" y="1081597"/>
            <a:ext cx="3705225" cy="2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2258"/>
          </a:xfrm>
        </p:spPr>
        <p:txBody>
          <a:bodyPr>
            <a:normAutofit/>
          </a:bodyPr>
          <a:lstStyle/>
          <a:p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lang="zh-CN" altLang="en-US" sz="1800" b="1" dirty="0" smtClean="0"/>
              <a:t>支</a:t>
            </a:r>
            <a:r>
              <a:rPr lang="zh-CN" altLang="en-US" sz="1800" b="1" dirty="0" smtClean="0"/>
              <a:t>部党员观看国庆阅兵仪式，感受社会主义祖国的强大、人民的富足！</a:t>
            </a:r>
            <a:endParaRPr lang="zh-CN" altLang="en-US" sz="1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zh-CN" altLang="zh-CN" dirty="0" smtClean="0"/>
          </a:p>
          <a:p>
            <a:pPr>
              <a:lnSpc>
                <a:spcPct val="120000"/>
              </a:lnSpc>
              <a:buNone/>
            </a:pPr>
            <a:endParaRPr lang="zh-CN" altLang="en-US" dirty="0"/>
          </a:p>
        </p:txBody>
      </p:sp>
      <p:pic>
        <p:nvPicPr>
          <p:cNvPr id="4" name="图片 3" descr="H:\教工党支部\不忘初心、牢记使命\中法合作观看阅兵照片\mmexport15700876523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14" y="1058634"/>
            <a:ext cx="3505200" cy="262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 descr="H:\教工党支部\不忘初心、牢记使命\中法合作观看阅兵照片\mmexport1570087656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944" y="838203"/>
            <a:ext cx="2924627" cy="2193471"/>
          </a:xfrm>
          <a:prstGeom prst="rect">
            <a:avLst/>
          </a:prstGeom>
          <a:noFill/>
        </p:spPr>
      </p:pic>
      <p:pic>
        <p:nvPicPr>
          <p:cNvPr id="4098" name="Picture 2" descr="H:\教工党支部\不忘初心、牢记使命\中法合作观看阅兵照片\mmexport1570087661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372" y="1012371"/>
            <a:ext cx="3418114" cy="2563585"/>
          </a:xfrm>
          <a:prstGeom prst="rect">
            <a:avLst/>
          </a:prstGeom>
          <a:noFill/>
        </p:spPr>
      </p:pic>
      <p:pic>
        <p:nvPicPr>
          <p:cNvPr id="4099" name="Picture 3" descr="H:\教工党支部\不忘初心、牢记使命\中法合作观看阅兵照片\mmexport1570087665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1892" y="3277522"/>
            <a:ext cx="2185307" cy="2916450"/>
          </a:xfrm>
          <a:prstGeom prst="rect">
            <a:avLst/>
          </a:prstGeom>
          <a:noFill/>
        </p:spPr>
      </p:pic>
      <p:pic>
        <p:nvPicPr>
          <p:cNvPr id="4100" name="Picture 4" descr="H:\教工党支部\不忘初心、牢记使命\中法合作观看阅兵照片\mmexport157008767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3571" y="3818162"/>
            <a:ext cx="3494314" cy="2620736"/>
          </a:xfrm>
          <a:prstGeom prst="rect">
            <a:avLst/>
          </a:prstGeom>
          <a:noFill/>
        </p:spPr>
      </p:pic>
      <p:pic>
        <p:nvPicPr>
          <p:cNvPr id="4101" name="Picture 5" descr="H:\教工党支部\不忘初心、牢记使命\中法合作观看阅兵照片\mmexport15700876745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3057" y="4245430"/>
            <a:ext cx="2728685" cy="2046514"/>
          </a:xfrm>
          <a:prstGeom prst="rect">
            <a:avLst/>
          </a:prstGeom>
          <a:noFill/>
        </p:spPr>
      </p:pic>
      <p:pic>
        <p:nvPicPr>
          <p:cNvPr id="4102" name="Picture 6" descr="H:\教工党支部\不忘初心、牢记使命\中法合作观看阅兵照片\mmexport15700876865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732" y="3856440"/>
            <a:ext cx="2491469" cy="2567492"/>
          </a:xfrm>
          <a:prstGeom prst="rect">
            <a:avLst/>
          </a:prstGeom>
          <a:noFill/>
        </p:spPr>
      </p:pic>
      <p:pic>
        <p:nvPicPr>
          <p:cNvPr id="12" name="图片 11" descr="H:\教工党支部\不忘初心、牢记使命\中法合作观看阅兵照片\mmexport157008769045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8069" y="2301137"/>
            <a:ext cx="3152775" cy="236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H:\教工党支部\不忘初心、牢记使命\中法合作观看阅兵照片\mmexport157008767814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02098" y="1057444"/>
            <a:ext cx="2695575" cy="202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>
          <a:xfrm>
            <a:off x="887914" y="293914"/>
            <a:ext cx="6579685" cy="413657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/>
              <a:t>支部党员学习简报</a:t>
            </a:r>
            <a:endParaRPr lang="zh-CN" altLang="en-US" sz="1800" b="1" dirty="0"/>
          </a:p>
        </p:txBody>
      </p:sp>
      <p:pic>
        <p:nvPicPr>
          <p:cNvPr id="5" name="图片 4"/>
          <p:cNvPicPr/>
          <p:nvPr/>
        </p:nvPicPr>
        <p:blipFill>
          <a:blip r:embed="rId3" cstate="print"/>
          <a:srcRect l="15351" t="15756" r="15843" b="4180"/>
          <a:stretch>
            <a:fillRect/>
          </a:stretch>
        </p:blipFill>
        <p:spPr bwMode="auto">
          <a:xfrm>
            <a:off x="6175603" y="2481944"/>
            <a:ext cx="5515654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4" cstate="print"/>
          <a:srcRect l="15711" t="15434" r="16025" b="3859"/>
          <a:stretch>
            <a:fillRect/>
          </a:stretch>
        </p:blipFill>
        <p:spPr bwMode="auto">
          <a:xfrm>
            <a:off x="409574" y="1025298"/>
            <a:ext cx="5860596" cy="403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>
          <a:xfrm>
            <a:off x="887914" y="293914"/>
            <a:ext cx="6579685" cy="413657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/>
              <a:t>学习感想与体会</a:t>
            </a:r>
            <a:endParaRPr lang="zh-CN" altLang="en-US" sz="1800" b="1" dirty="0"/>
          </a:p>
        </p:txBody>
      </p:sp>
      <p:pic>
        <p:nvPicPr>
          <p:cNvPr id="7" name="图片 6"/>
          <p:cNvPicPr/>
          <p:nvPr/>
        </p:nvPicPr>
        <p:blipFill>
          <a:blip r:embed="rId3" cstate="print"/>
          <a:srcRect l="7766" t="15113" r="8078" b="4502"/>
          <a:stretch>
            <a:fillRect/>
          </a:stretch>
        </p:blipFill>
        <p:spPr bwMode="auto">
          <a:xfrm>
            <a:off x="415017" y="975631"/>
            <a:ext cx="5702753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/>
          <p:nvPr/>
        </p:nvPicPr>
        <p:blipFill>
          <a:blip r:embed="rId4" cstate="print"/>
          <a:srcRect l="16072" t="16399" r="16956" b="4502"/>
          <a:stretch>
            <a:fillRect/>
          </a:stretch>
        </p:blipFill>
        <p:spPr bwMode="auto">
          <a:xfrm>
            <a:off x="5504769" y="2355395"/>
            <a:ext cx="5380945" cy="398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党"/>
          <p:cNvSpPr txBox="1"/>
          <p:nvPr/>
        </p:nvSpPr>
        <p:spPr>
          <a:xfrm>
            <a:off x="3764983" y="2151732"/>
            <a:ext cx="6123735" cy="4078039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1500" b="1" dirty="0" smtClean="0">
                <a:ln w="3175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方正苏新诗柳楷简体-yolan" panose="02000000000000000000" pitchFamily="2" charset="-122"/>
              </a:rPr>
              <a:t>谢谢～</a:t>
            </a:r>
            <a:endParaRPr lang="en-US" altLang="zh-CN" sz="11500" b="1" dirty="0" smtClean="0">
              <a:ln w="3175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25000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方正苏新诗柳楷简体-yolan" panose="02000000000000000000" pitchFamily="2" charset="-122"/>
            </a:endParaRPr>
          </a:p>
          <a:p>
            <a:r>
              <a:rPr lang="en-US" altLang="zh-CN" sz="2400" dirty="0" smtClean="0"/>
              <a:t>                          </a:t>
            </a:r>
            <a:r>
              <a:rPr lang="zh-CN" altLang="zh-CN" sz="2400" dirty="0" smtClean="0"/>
              <a:t>服</a:t>
            </a:r>
            <a:r>
              <a:rPr lang="zh-CN" altLang="zh-CN" sz="2400" dirty="0" smtClean="0"/>
              <a:t>装学院党委（党总支）</a:t>
            </a:r>
          </a:p>
          <a:p>
            <a:r>
              <a:rPr lang="en-US" altLang="zh-CN" sz="2400" dirty="0" smtClean="0"/>
              <a:t>                  </a:t>
            </a:r>
            <a:r>
              <a:rPr lang="en-US" altLang="zh-CN" sz="2400" dirty="0" smtClean="0"/>
              <a:t>        </a:t>
            </a:r>
            <a:r>
              <a:rPr lang="zh-CN" altLang="zh-CN" sz="2400" dirty="0" smtClean="0"/>
              <a:t>中</a:t>
            </a:r>
            <a:r>
              <a:rPr lang="zh-CN" altLang="zh-CN" sz="2400" dirty="0" smtClean="0"/>
              <a:t>法合作教师支部</a:t>
            </a:r>
          </a:p>
          <a:p>
            <a:r>
              <a:rPr lang="en-US" altLang="zh-CN" sz="2400" dirty="0" smtClean="0"/>
              <a:t>                </a:t>
            </a:r>
            <a:r>
              <a:rPr lang="en-US" altLang="zh-CN" sz="2400" dirty="0" smtClean="0"/>
              <a:t>          </a:t>
            </a:r>
            <a:r>
              <a:rPr lang="zh-CN" altLang="zh-CN" sz="2400" dirty="0" smtClean="0"/>
              <a:t>支</a:t>
            </a:r>
            <a:r>
              <a:rPr lang="zh-CN" altLang="zh-CN" sz="2400" dirty="0" smtClean="0"/>
              <a:t>部书记</a:t>
            </a:r>
            <a:r>
              <a:rPr lang="en-US" altLang="zh-CN" sz="2400" dirty="0" smtClean="0"/>
              <a:t>  </a:t>
            </a:r>
            <a:r>
              <a:rPr lang="zh-CN" altLang="zh-CN" sz="2400" dirty="0" smtClean="0"/>
              <a:t>胡强</a:t>
            </a:r>
          </a:p>
          <a:p>
            <a:r>
              <a:rPr lang="en-US" altLang="zh-CN" sz="2400" dirty="0" smtClean="0"/>
              <a:t>                    </a:t>
            </a:r>
            <a:r>
              <a:rPr lang="en-US" altLang="zh-CN" sz="2400" dirty="0" smtClean="0"/>
              <a:t>      2019</a:t>
            </a:r>
            <a:r>
              <a:rPr lang="zh-CN" altLang="zh-CN" sz="2400" dirty="0" smtClean="0"/>
              <a:t>年</a:t>
            </a:r>
            <a:r>
              <a:rPr lang="en-US" altLang="zh-CN" sz="2400" dirty="0" smtClean="0"/>
              <a:t>10</a:t>
            </a:r>
            <a:r>
              <a:rPr lang="zh-CN" altLang="zh-CN" sz="2400" dirty="0" smtClean="0"/>
              <a:t>月</a:t>
            </a:r>
            <a:r>
              <a:rPr lang="en-US" altLang="zh-CN" sz="2400" dirty="0" smtClean="0"/>
              <a:t>11</a:t>
            </a:r>
            <a:r>
              <a:rPr lang="zh-CN" altLang="zh-CN" sz="2400" dirty="0" smtClean="0"/>
              <a:t>日</a:t>
            </a:r>
            <a:endParaRPr lang="zh-CN" altLang="zh-CN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smtClean="0">
                <a:ln w="3175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方正苏新诗柳楷简体-yolan" panose="02000000000000000000" pitchFamily="2" charset="-122"/>
              </a:rPr>
              <a:t>       </a:t>
            </a:r>
            <a:endParaRPr lang="en-US" altLang="zh-CN" sz="11500" b="1" dirty="0" smtClean="0">
              <a:ln w="3175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25000"/>
                  </a:srgb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  <a:cs typeface="方正苏新诗柳楷简体-yolan" panose="020000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方正苏新诗柳楷简体-yolan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818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628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         </a:t>
            </a:r>
            <a:r>
              <a:rPr lang="zh-CN" altLang="zh-CN" dirty="0" smtClean="0"/>
              <a:t>根</a:t>
            </a:r>
            <a:r>
              <a:rPr lang="zh-CN" altLang="zh-CN" dirty="0" smtClean="0"/>
              <a:t>据在“不忘初心、牢记使命”主题教育中讲好专题党课的要求，党课要聚焦“四个讲清楚”，重点讲清自己的学习体会、讲清存在的差距不足、讲清改进工作的思路举措、讲清对初心使命的感悟。下面，我就围绕这四个方面，与同志们做个思想交流。</a:t>
            </a:r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60661" y="2009024"/>
            <a:ext cx="2675591" cy="21275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1410634" y="3192394"/>
            <a:ext cx="2375647" cy="0"/>
          </a:xfrm>
          <a:prstGeom prst="line">
            <a:avLst/>
          </a:prstGeom>
          <a:ln w="15875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726615" y="2243282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b="1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: 圆角 24"/>
          <p:cNvSpPr/>
          <p:nvPr/>
        </p:nvSpPr>
        <p:spPr>
          <a:xfrm>
            <a:off x="5737860" y="1630837"/>
            <a:ext cx="4952136" cy="6127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CN" altLang="zh-CN" sz="2800" b="1" dirty="0" smtClean="0"/>
              <a:t>抓好学习教育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24"/>
          <p:cNvSpPr/>
          <p:nvPr/>
        </p:nvSpPr>
        <p:spPr>
          <a:xfrm>
            <a:off x="5737827" y="2832523"/>
            <a:ext cx="4951944" cy="57470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zh-CN" altLang="zh-CN" sz="2800" b="1" dirty="0" smtClean="0"/>
              <a:t>认真检视整改</a:t>
            </a:r>
            <a:endParaRPr lang="zh-CN" altLang="en-US" sz="28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流程图: 文档 10"/>
          <p:cNvSpPr/>
          <p:nvPr/>
        </p:nvSpPr>
        <p:spPr>
          <a:xfrm>
            <a:off x="4750733" y="1655963"/>
            <a:ext cx="860612" cy="687785"/>
          </a:xfrm>
          <a:prstGeom prst="flowChartDocumen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流程图: 文档 11"/>
          <p:cNvSpPr/>
          <p:nvPr/>
        </p:nvSpPr>
        <p:spPr>
          <a:xfrm>
            <a:off x="4750733" y="2832522"/>
            <a:ext cx="860612" cy="687785"/>
          </a:xfrm>
          <a:prstGeom prst="flowChartDocumen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0075" y="876300"/>
            <a:ext cx="10991850" cy="51054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7" grpId="0" bldLvl="0" animBg="1"/>
      <p:bldP spid="8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693433"/>
          </a:xfrm>
        </p:spPr>
        <p:txBody>
          <a:bodyPr>
            <a:normAutofit/>
          </a:bodyPr>
          <a:lstStyle/>
          <a:p>
            <a:r>
              <a:rPr lang="zh-CN" altLang="zh-CN" b="1" dirty="0" smtClean="0"/>
              <a:t>重点</a:t>
            </a:r>
            <a:r>
              <a:rPr lang="en-US" altLang="zh-CN" b="1" dirty="0" smtClean="0"/>
              <a:t>1</a:t>
            </a:r>
            <a:r>
              <a:rPr lang="zh-CN" altLang="zh-CN" b="1" dirty="0" smtClean="0"/>
              <a:t>：抓好学习教育</a:t>
            </a:r>
            <a:endParaRPr lang="zh-CN" altLang="zh-CN" dirty="0" smtClean="0"/>
          </a:p>
          <a:p>
            <a:r>
              <a:rPr lang="zh-CN" altLang="zh-CN" dirty="0" smtClean="0"/>
              <a:t>全体党员全覆盖进行</a:t>
            </a:r>
            <a:r>
              <a:rPr lang="en-US" altLang="zh-CN" dirty="0" smtClean="0"/>
              <a:t>1</a:t>
            </a:r>
            <a:r>
              <a:rPr lang="zh-CN" altLang="zh-CN" dirty="0" smtClean="0"/>
              <a:t>次主题教育专题培训，重点组织学习《学习党史、新中国史，增强守初心担使命的坚定自觉》《做学习践行党章的表率》、《习近平新时代中国特色社会主义思想学习纲要</a:t>
            </a:r>
            <a:r>
              <a:rPr lang="zh-CN" altLang="zh-CN" dirty="0" smtClean="0"/>
              <a:t>》</a:t>
            </a:r>
            <a:r>
              <a:rPr lang="zh-CN" altLang="en-US" dirty="0" smtClean="0"/>
              <a:t>。</a:t>
            </a:r>
            <a:endParaRPr lang="zh-CN" altLang="zh-CN" dirty="0" smtClean="0"/>
          </a:p>
          <a:p>
            <a:r>
              <a:rPr lang="zh-CN" altLang="zh-CN" b="1" dirty="0" smtClean="0"/>
              <a:t>重点</a:t>
            </a:r>
            <a:r>
              <a:rPr lang="en-US" altLang="zh-CN" b="1" dirty="0" smtClean="0"/>
              <a:t>2</a:t>
            </a:r>
            <a:r>
              <a:rPr lang="zh-CN" altLang="zh-CN" b="1" dirty="0" smtClean="0"/>
              <a:t>：认真检视整改</a:t>
            </a:r>
            <a:endParaRPr lang="zh-CN" altLang="zh-CN" dirty="0" smtClean="0"/>
          </a:p>
          <a:p>
            <a:r>
              <a:rPr lang="zh-CN" altLang="zh-CN" dirty="0" smtClean="0"/>
              <a:t>对照学习的党章、《准则》、《条例》和群众提的意见建议等，进一步梳理提交的检视问题清单，明确列出思想问题和工作问</a:t>
            </a:r>
            <a:r>
              <a:rPr lang="zh-CN" altLang="zh-CN" dirty="0" smtClean="0"/>
              <a:t>题</a:t>
            </a:r>
            <a:r>
              <a:rPr lang="zh-CN" altLang="en-US" dirty="0" smtClean="0"/>
              <a:t>。</a:t>
            </a:r>
            <a:endParaRPr lang="zh-CN" altLang="zh-CN" dirty="0" smtClean="0"/>
          </a:p>
          <a:p>
            <a:pPr>
              <a:buNone/>
            </a:pPr>
            <a:endParaRPr lang="zh-CN" altLang="zh-CN" dirty="0" smtClean="0"/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72766"/>
            <a:ext cx="12192000" cy="39604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32192" y="1272766"/>
            <a:ext cx="2400620" cy="396044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4400" b="0" i="0" u="none" strike="noStrike" kern="1200" cap="none" spc="0" normalizeH="0" baseline="0" noProof="0" dirty="0">
                <a:ln w="1905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34400" b="0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 2"/>
          <p:cNvSpPr/>
          <p:nvPr>
            <p:custDataLst>
              <p:tags r:id="rId2"/>
            </p:custDataLst>
          </p:nvPr>
        </p:nvSpPr>
        <p:spPr>
          <a:xfrm>
            <a:off x="1991362" y="2468463"/>
            <a:ext cx="8196579" cy="1123823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62500" lnSpcReduction="20000"/>
          </a:bodyPr>
          <a:lstStyle/>
          <a:p>
            <a:pPr algn="ctr">
              <a:defRPr/>
            </a:pPr>
            <a:r>
              <a:rPr lang="zh-CN" altLang="zh-CN" sz="4800" b="1" dirty="0" smtClean="0"/>
              <a:t>“</a:t>
            </a:r>
            <a:r>
              <a:rPr lang="zh-CN" altLang="zh-CN" sz="4800" b="1" dirty="0" smtClean="0"/>
              <a:t>不忘初心、牢记使命”主题教育通知及要求</a:t>
            </a:r>
            <a:endParaRPr lang="zh-CN" altLang="zh-CN" sz="4800" dirty="0" smtClean="0"/>
          </a:p>
          <a:p>
            <a:pPr lvl="0" algn="ctr"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任意多边形 3"/>
          <p:cNvSpPr/>
          <p:nvPr>
            <p:custDataLst>
              <p:tags r:id="rId3"/>
            </p:custDataLst>
          </p:nvPr>
        </p:nvSpPr>
        <p:spPr>
          <a:xfrm>
            <a:off x="736924" y="2502693"/>
            <a:ext cx="1015676" cy="1552578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 4"/>
          <p:cNvSpPr/>
          <p:nvPr>
            <p:custDataLst>
              <p:tags r:id="rId4"/>
            </p:custDataLst>
          </p:nvPr>
        </p:nvSpPr>
        <p:spPr>
          <a:xfrm flipH="1">
            <a:off x="10426703" y="2537143"/>
            <a:ext cx="1015676" cy="1549162"/>
          </a:xfrm>
          <a:custGeom>
            <a:avLst/>
            <a:gdLst>
              <a:gd name="connsiteX0" fmla="*/ 103192 w 1972545"/>
              <a:gd name="connsiteY0" fmla="*/ 1290249 h 2812015"/>
              <a:gd name="connsiteX1" fmla="*/ 243649 w 1972545"/>
              <a:gd name="connsiteY1" fmla="*/ 1407774 h 2812015"/>
              <a:gd name="connsiteX2" fmla="*/ 100326 w 1972545"/>
              <a:gd name="connsiteY2" fmla="*/ 1513833 h 2812015"/>
              <a:gd name="connsiteX3" fmla="*/ 0 w 1972545"/>
              <a:gd name="connsiteY3" fmla="*/ 1402041 h 2812015"/>
              <a:gd name="connsiteX4" fmla="*/ 103192 w 1972545"/>
              <a:gd name="connsiteY4" fmla="*/ 1290249 h 2812015"/>
              <a:gd name="connsiteX5" fmla="*/ 1046960 w 1972545"/>
              <a:gd name="connsiteY5" fmla="*/ 1244966 h 2812015"/>
              <a:gd name="connsiteX6" fmla="*/ 884276 w 1972545"/>
              <a:gd name="connsiteY6" fmla="*/ 1250576 h 2812015"/>
              <a:gd name="connsiteX7" fmla="*/ 699152 w 1972545"/>
              <a:gd name="connsiteY7" fmla="*/ 1402041 h 2812015"/>
              <a:gd name="connsiteX8" fmla="*/ 884276 w 1972545"/>
              <a:gd name="connsiteY8" fmla="*/ 1575945 h 2812015"/>
              <a:gd name="connsiteX9" fmla="*/ 1046960 w 1972545"/>
              <a:gd name="connsiteY9" fmla="*/ 1575945 h 2812015"/>
              <a:gd name="connsiteX10" fmla="*/ 1220865 w 1972545"/>
              <a:gd name="connsiteY10" fmla="*/ 1402041 h 2812015"/>
              <a:gd name="connsiteX11" fmla="*/ 1046960 w 1972545"/>
              <a:gd name="connsiteY11" fmla="*/ 1244966 h 2812015"/>
              <a:gd name="connsiteX12" fmla="*/ 1364402 w 1972545"/>
              <a:gd name="connsiteY12" fmla="*/ 1066523 h 2812015"/>
              <a:gd name="connsiteX13" fmla="*/ 1187207 w 1972545"/>
              <a:gd name="connsiteY13" fmla="*/ 1205697 h 2812015"/>
              <a:gd name="connsiteX14" fmla="*/ 1278719 w 1972545"/>
              <a:gd name="connsiteY14" fmla="*/ 1260605 h 2812015"/>
              <a:gd name="connsiteX15" fmla="*/ 1415272 w 1972545"/>
              <a:gd name="connsiteY15" fmla="*/ 1234130 h 2812015"/>
              <a:gd name="connsiteX16" fmla="*/ 1333062 w 1972545"/>
              <a:gd name="connsiteY16" fmla="*/ 1413261 h 2812015"/>
              <a:gd name="connsiteX17" fmla="*/ 1408693 w 1972545"/>
              <a:gd name="connsiteY17" fmla="*/ 1598970 h 2812015"/>
              <a:gd name="connsiteX18" fmla="*/ 1187207 w 1972545"/>
              <a:gd name="connsiteY18" fmla="*/ 1587165 h 2812015"/>
              <a:gd name="connsiteX19" fmla="*/ 1579894 w 1972545"/>
              <a:gd name="connsiteY19" fmla="*/ 1575945 h 2812015"/>
              <a:gd name="connsiteX20" fmla="*/ 1574284 w 1972545"/>
              <a:gd name="connsiteY20" fmla="*/ 1233747 h 2812015"/>
              <a:gd name="connsiteX21" fmla="*/ 1364402 w 1972545"/>
              <a:gd name="connsiteY21" fmla="*/ 1066523 h 2812015"/>
              <a:gd name="connsiteX22" fmla="*/ 1469974 w 1972545"/>
              <a:gd name="connsiteY22" fmla="*/ 1960 h 2812015"/>
              <a:gd name="connsiteX23" fmla="*/ 1752086 w 1972545"/>
              <a:gd name="connsiteY23" fmla="*/ 107933 h 2812015"/>
              <a:gd name="connsiteX24" fmla="*/ 1961313 w 1972545"/>
              <a:gd name="connsiteY24" fmla="*/ 526387 h 2812015"/>
              <a:gd name="connsiteX25" fmla="*/ 1852825 w 1972545"/>
              <a:gd name="connsiteY25" fmla="*/ 836353 h 2812015"/>
              <a:gd name="connsiteX26" fmla="*/ 1651347 w 1972545"/>
              <a:gd name="connsiteY26" fmla="*/ 1177316 h 2812015"/>
              <a:gd name="connsiteX27" fmla="*/ 1845076 w 1972545"/>
              <a:gd name="connsiteY27" fmla="*/ 1425288 h 2812015"/>
              <a:gd name="connsiteX28" fmla="*/ 1635848 w 1972545"/>
              <a:gd name="connsiteY28" fmla="*/ 1634516 h 2812015"/>
              <a:gd name="connsiteX29" fmla="*/ 1837326 w 1972545"/>
              <a:gd name="connsiteY29" fmla="*/ 1990977 h 2812015"/>
              <a:gd name="connsiteX30" fmla="*/ 1790831 w 1972545"/>
              <a:gd name="connsiteY30" fmla="*/ 2688400 h 2812015"/>
              <a:gd name="connsiteX31" fmla="*/ 1170899 w 1972545"/>
              <a:gd name="connsiteY31" fmla="*/ 2432678 h 2812015"/>
              <a:gd name="connsiteX32" fmla="*/ 1225143 w 1972545"/>
              <a:gd name="connsiteY32" fmla="*/ 2068468 h 2812015"/>
              <a:gd name="connsiteX33" fmla="*/ 1473116 w 1972545"/>
              <a:gd name="connsiteY33" fmla="*/ 1928983 h 2812015"/>
              <a:gd name="connsiteX34" fmla="*/ 1612601 w 1972545"/>
              <a:gd name="connsiteY34" fmla="*/ 2091716 h 2812015"/>
              <a:gd name="connsiteX35" fmla="*/ 1488614 w 1972545"/>
              <a:gd name="connsiteY35" fmla="*/ 2339688 h 2812015"/>
              <a:gd name="connsiteX36" fmla="*/ 1497295 w 1972545"/>
              <a:gd name="connsiteY36" fmla="*/ 2195834 h 2812015"/>
              <a:gd name="connsiteX37" fmla="*/ 1325882 w 1972545"/>
              <a:gd name="connsiteY37" fmla="*/ 2107214 h 2812015"/>
              <a:gd name="connsiteX38" fmla="*/ 1287137 w 1972545"/>
              <a:gd name="connsiteY38" fmla="*/ 2417180 h 2812015"/>
              <a:gd name="connsiteX39" fmla="*/ 1612601 w 1972545"/>
              <a:gd name="connsiteY39" fmla="*/ 2665153 h 2812015"/>
              <a:gd name="connsiteX40" fmla="*/ 1766768 w 1972545"/>
              <a:gd name="connsiteY40" fmla="*/ 2035839 h 2812015"/>
              <a:gd name="connsiteX41" fmla="*/ 1597103 w 1972545"/>
              <a:gd name="connsiteY41" fmla="*/ 1766251 h 2812015"/>
              <a:gd name="connsiteX42" fmla="*/ 752445 w 1972545"/>
              <a:gd name="connsiteY42" fmla="*/ 1789499 h 2812015"/>
              <a:gd name="connsiteX43" fmla="*/ 953923 w 1972545"/>
              <a:gd name="connsiteY43" fmla="*/ 2099465 h 2812015"/>
              <a:gd name="connsiteX44" fmla="*/ 860933 w 1972545"/>
              <a:gd name="connsiteY44" fmla="*/ 1967729 h 2812015"/>
              <a:gd name="connsiteX45" fmla="*/ 1101157 w 1972545"/>
              <a:gd name="connsiteY45" fmla="*/ 2021973 h 2812015"/>
              <a:gd name="connsiteX46" fmla="*/ 853184 w 1972545"/>
              <a:gd name="connsiteY46" fmla="*/ 2409431 h 2812015"/>
              <a:gd name="connsiteX47" fmla="*/ 1008167 w 1972545"/>
              <a:gd name="connsiteY47" fmla="*/ 2347438 h 2812015"/>
              <a:gd name="connsiteX48" fmla="*/ 729198 w 1972545"/>
              <a:gd name="connsiteY48" fmla="*/ 2254448 h 2812015"/>
              <a:gd name="connsiteX49" fmla="*/ 605211 w 1972545"/>
              <a:gd name="connsiteY49" fmla="*/ 2176956 h 2812015"/>
              <a:gd name="connsiteX50" fmla="*/ 581964 w 1972545"/>
              <a:gd name="connsiteY50" fmla="*/ 2076217 h 2812015"/>
              <a:gd name="connsiteX51" fmla="*/ 426981 w 1972545"/>
              <a:gd name="connsiteY51" fmla="*/ 2068468 h 2812015"/>
              <a:gd name="connsiteX52" fmla="*/ 450228 w 1972545"/>
              <a:gd name="connsiteY52" fmla="*/ 1890238 h 2812015"/>
              <a:gd name="connsiteX53" fmla="*/ 597462 w 1972545"/>
              <a:gd name="connsiteY53" fmla="*/ 1959980 h 2812015"/>
              <a:gd name="connsiteX54" fmla="*/ 695637 w 1972545"/>
              <a:gd name="connsiteY54" fmla="*/ 1594023 h 2812015"/>
              <a:gd name="connsiteX55" fmla="*/ 574214 w 1972545"/>
              <a:gd name="connsiteY55" fmla="*/ 1704258 h 2812015"/>
              <a:gd name="connsiteX56" fmla="*/ 364987 w 1972545"/>
              <a:gd name="connsiteY56" fmla="*/ 1603519 h 2812015"/>
              <a:gd name="connsiteX57" fmla="*/ 442479 w 1972545"/>
              <a:gd name="connsiteY57" fmla="*/ 1719756 h 2812015"/>
              <a:gd name="connsiteX58" fmla="*/ 132513 w 1972545"/>
              <a:gd name="connsiteY58" fmla="*/ 1634516 h 2812015"/>
              <a:gd name="connsiteX59" fmla="*/ 256499 w 1972545"/>
              <a:gd name="connsiteY59" fmla="*/ 1479533 h 2812015"/>
              <a:gd name="connsiteX60" fmla="*/ 388235 w 1972545"/>
              <a:gd name="connsiteY60" fmla="*/ 1479533 h 2812015"/>
              <a:gd name="connsiteX61" fmla="*/ 551840 w 1972545"/>
              <a:gd name="connsiteY61" fmla="*/ 1400351 h 2812015"/>
              <a:gd name="connsiteX62" fmla="*/ 372737 w 1972545"/>
              <a:gd name="connsiteY62" fmla="*/ 1340048 h 2812015"/>
              <a:gd name="connsiteX63" fmla="*/ 140262 w 1972545"/>
              <a:gd name="connsiteY63" fmla="*/ 1185065 h 2812015"/>
              <a:gd name="connsiteX64" fmla="*/ 465726 w 1972545"/>
              <a:gd name="connsiteY64" fmla="*/ 1154068 h 2812015"/>
              <a:gd name="connsiteX65" fmla="*/ 364987 w 1972545"/>
              <a:gd name="connsiteY65" fmla="*/ 1216061 h 2812015"/>
              <a:gd name="connsiteX66" fmla="*/ 582779 w 1972545"/>
              <a:gd name="connsiteY66" fmla="*/ 1131636 h 2812015"/>
              <a:gd name="connsiteX67" fmla="*/ 569962 w 1972545"/>
              <a:gd name="connsiteY67" fmla="*/ 986209 h 2812015"/>
              <a:gd name="connsiteX68" fmla="*/ 488974 w 1972545"/>
              <a:gd name="connsiteY68" fmla="*/ 913844 h 2812015"/>
              <a:gd name="connsiteX69" fmla="*/ 434730 w 1972545"/>
              <a:gd name="connsiteY69" fmla="*/ 735614 h 2812015"/>
              <a:gd name="connsiteX70" fmla="*/ 574214 w 1972545"/>
              <a:gd name="connsiteY70" fmla="*/ 751112 h 2812015"/>
              <a:gd name="connsiteX71" fmla="*/ 620709 w 1972545"/>
              <a:gd name="connsiteY71" fmla="*/ 665872 h 2812015"/>
              <a:gd name="connsiteX72" fmla="*/ 736947 w 1972545"/>
              <a:gd name="connsiteY72" fmla="*/ 572882 h 2812015"/>
              <a:gd name="connsiteX73" fmla="*/ 1008167 w 1972545"/>
              <a:gd name="connsiteY73" fmla="*/ 425648 h 2812015"/>
              <a:gd name="connsiteX74" fmla="*/ 884181 w 1972545"/>
              <a:gd name="connsiteY74" fmla="*/ 410149 h 2812015"/>
              <a:gd name="connsiteX75" fmla="*/ 1003389 w 1972545"/>
              <a:gd name="connsiteY75" fmla="*/ 611394 h 2812015"/>
              <a:gd name="connsiteX76" fmla="*/ 961672 w 1972545"/>
              <a:gd name="connsiteY76" fmla="*/ 952590 h 2812015"/>
              <a:gd name="connsiteX77" fmla="*/ 876431 w 1972545"/>
              <a:gd name="connsiteY77" fmla="*/ 813105 h 2812015"/>
              <a:gd name="connsiteX78" fmla="*/ 845435 w 1972545"/>
              <a:gd name="connsiteY78" fmla="*/ 696868 h 2812015"/>
              <a:gd name="connsiteX79" fmla="*/ 891930 w 1972545"/>
              <a:gd name="connsiteY79" fmla="*/ 1115322 h 2812015"/>
              <a:gd name="connsiteX80" fmla="*/ 1581604 w 1972545"/>
              <a:gd name="connsiteY80" fmla="*/ 1037831 h 2812015"/>
              <a:gd name="connsiteX81" fmla="*/ 1759835 w 1972545"/>
              <a:gd name="connsiteY81" fmla="*/ 782109 h 2812015"/>
              <a:gd name="connsiteX82" fmla="*/ 1597103 w 1972545"/>
              <a:gd name="connsiteY82" fmla="*/ 154427 h 2812015"/>
              <a:gd name="connsiteX83" fmla="*/ 1287137 w 1972545"/>
              <a:gd name="connsiteY83" fmla="*/ 371404 h 2812015"/>
              <a:gd name="connsiteX84" fmla="*/ 1310384 w 1972545"/>
              <a:gd name="connsiteY84" fmla="*/ 681370 h 2812015"/>
              <a:gd name="connsiteX85" fmla="*/ 1473116 w 1972545"/>
              <a:gd name="connsiteY85" fmla="*/ 588380 h 2812015"/>
              <a:gd name="connsiteX86" fmla="*/ 1574729 w 1972545"/>
              <a:gd name="connsiteY86" fmla="*/ 469520 h 2812015"/>
              <a:gd name="connsiteX87" fmla="*/ 1620350 w 1972545"/>
              <a:gd name="connsiteY87" fmla="*/ 727865 h 2812015"/>
              <a:gd name="connsiteX88" fmla="*/ 1496364 w 1972545"/>
              <a:gd name="connsiteY88" fmla="*/ 867349 h 2812015"/>
              <a:gd name="connsiteX89" fmla="*/ 1228639 w 1972545"/>
              <a:gd name="connsiteY89" fmla="*/ 738178 h 2812015"/>
              <a:gd name="connsiteX90" fmla="*/ 1178648 w 1972545"/>
              <a:gd name="connsiteY90" fmla="*/ 386902 h 2812015"/>
              <a:gd name="connsiteX91" fmla="*/ 1469974 w 1972545"/>
              <a:gd name="connsiteY91" fmla="*/ 1960 h 281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72545" h="2812015">
                <a:moveTo>
                  <a:pt x="103192" y="1290249"/>
                </a:moveTo>
                <a:cubicBezTo>
                  <a:pt x="118480" y="1340889"/>
                  <a:pt x="153833" y="1388665"/>
                  <a:pt x="243649" y="1407774"/>
                </a:cubicBezTo>
                <a:cubicBezTo>
                  <a:pt x="178676" y="1428794"/>
                  <a:pt x="142367" y="1435483"/>
                  <a:pt x="100326" y="1513833"/>
                </a:cubicBezTo>
                <a:cubicBezTo>
                  <a:pt x="84083" y="1462237"/>
                  <a:pt x="56374" y="1424973"/>
                  <a:pt x="0" y="1402041"/>
                </a:cubicBezTo>
                <a:cubicBezTo>
                  <a:pt x="57328" y="1390575"/>
                  <a:pt x="80261" y="1353311"/>
                  <a:pt x="103192" y="1290249"/>
                </a:cubicBezTo>
                <a:close/>
                <a:moveTo>
                  <a:pt x="1046960" y="1244966"/>
                </a:moveTo>
                <a:cubicBezTo>
                  <a:pt x="981513" y="1263665"/>
                  <a:pt x="938504" y="1265535"/>
                  <a:pt x="884276" y="1250576"/>
                </a:cubicBezTo>
                <a:cubicBezTo>
                  <a:pt x="822568" y="1317894"/>
                  <a:pt x="772079" y="1373992"/>
                  <a:pt x="699152" y="1402041"/>
                </a:cubicBezTo>
                <a:cubicBezTo>
                  <a:pt x="800129" y="1437570"/>
                  <a:pt x="845007" y="1517977"/>
                  <a:pt x="884276" y="1575945"/>
                </a:cubicBezTo>
                <a:cubicBezTo>
                  <a:pt x="938504" y="1547896"/>
                  <a:pt x="1003951" y="1536676"/>
                  <a:pt x="1046960" y="1575945"/>
                </a:cubicBezTo>
                <a:cubicBezTo>
                  <a:pt x="1076879" y="1497408"/>
                  <a:pt x="1123629" y="1435699"/>
                  <a:pt x="1220865" y="1402041"/>
                </a:cubicBezTo>
                <a:cubicBezTo>
                  <a:pt x="1134848" y="1375862"/>
                  <a:pt x="1082488" y="1316024"/>
                  <a:pt x="1046960" y="1244966"/>
                </a:cubicBezTo>
                <a:close/>
                <a:moveTo>
                  <a:pt x="1364402" y="1066523"/>
                </a:moveTo>
                <a:cubicBezTo>
                  <a:pt x="1268950" y="1062587"/>
                  <a:pt x="1178946" y="1109717"/>
                  <a:pt x="1187207" y="1205697"/>
                </a:cubicBezTo>
                <a:cubicBezTo>
                  <a:pt x="1203730" y="1285825"/>
                  <a:pt x="1258309" y="1274448"/>
                  <a:pt x="1278719" y="1260605"/>
                </a:cubicBezTo>
                <a:cubicBezTo>
                  <a:pt x="1323308" y="1222584"/>
                  <a:pt x="1366143" y="1161532"/>
                  <a:pt x="1415272" y="1234130"/>
                </a:cubicBezTo>
                <a:cubicBezTo>
                  <a:pt x="1469002" y="1308092"/>
                  <a:pt x="1391164" y="1365612"/>
                  <a:pt x="1333062" y="1413261"/>
                </a:cubicBezTo>
                <a:cubicBezTo>
                  <a:pt x="1364851" y="1467489"/>
                  <a:pt x="1493085" y="1498723"/>
                  <a:pt x="1408693" y="1598970"/>
                </a:cubicBezTo>
                <a:cubicBezTo>
                  <a:pt x="1335244" y="1691547"/>
                  <a:pt x="1264728" y="1419953"/>
                  <a:pt x="1187207" y="1587165"/>
                </a:cubicBezTo>
                <a:cubicBezTo>
                  <a:pt x="1119553" y="1728064"/>
                  <a:pt x="1481687" y="1854000"/>
                  <a:pt x="1579894" y="1575945"/>
                </a:cubicBezTo>
                <a:cubicBezTo>
                  <a:pt x="1690220" y="1506758"/>
                  <a:pt x="1750058" y="1342204"/>
                  <a:pt x="1574284" y="1233747"/>
                </a:cubicBezTo>
                <a:cubicBezTo>
                  <a:pt x="1560754" y="1125462"/>
                  <a:pt x="1459854" y="1070459"/>
                  <a:pt x="1364402" y="1066523"/>
                </a:cubicBezTo>
                <a:close/>
                <a:moveTo>
                  <a:pt x="1469974" y="1960"/>
                </a:moveTo>
                <a:cubicBezTo>
                  <a:pt x="1572954" y="-8761"/>
                  <a:pt x="1680407" y="24207"/>
                  <a:pt x="1752086" y="107933"/>
                </a:cubicBezTo>
                <a:cubicBezTo>
                  <a:pt x="1542859" y="278415"/>
                  <a:pt x="1938066" y="386902"/>
                  <a:pt x="1961313" y="526387"/>
                </a:cubicBezTo>
                <a:cubicBezTo>
                  <a:pt x="1984560" y="665872"/>
                  <a:pt x="1943232" y="756279"/>
                  <a:pt x="1852825" y="836353"/>
                </a:cubicBezTo>
                <a:cubicBezTo>
                  <a:pt x="1870907" y="996502"/>
                  <a:pt x="1772750" y="1102408"/>
                  <a:pt x="1651347" y="1177316"/>
                </a:cubicBezTo>
                <a:cubicBezTo>
                  <a:pt x="1770167" y="1236725"/>
                  <a:pt x="1780500" y="1342631"/>
                  <a:pt x="1845076" y="1425288"/>
                </a:cubicBezTo>
                <a:cubicBezTo>
                  <a:pt x="1775333" y="1495031"/>
                  <a:pt x="1736587" y="1572522"/>
                  <a:pt x="1635848" y="1634516"/>
                </a:cubicBezTo>
                <a:cubicBezTo>
                  <a:pt x="1788248" y="1714590"/>
                  <a:pt x="1870906" y="1872157"/>
                  <a:pt x="1837326" y="1990977"/>
                </a:cubicBezTo>
                <a:cubicBezTo>
                  <a:pt x="2286776" y="2448176"/>
                  <a:pt x="1442120" y="2463675"/>
                  <a:pt x="1790831" y="2688400"/>
                </a:cubicBezTo>
                <a:cubicBezTo>
                  <a:pt x="1506695" y="2967369"/>
                  <a:pt x="1137320" y="2727146"/>
                  <a:pt x="1170899" y="2432678"/>
                </a:cubicBezTo>
                <a:cubicBezTo>
                  <a:pt x="1080491" y="2288027"/>
                  <a:pt x="1129571" y="2158874"/>
                  <a:pt x="1225143" y="2068468"/>
                </a:cubicBezTo>
                <a:cubicBezTo>
                  <a:pt x="1245808" y="1921234"/>
                  <a:pt x="1343963" y="1905736"/>
                  <a:pt x="1473116" y="1928983"/>
                </a:cubicBezTo>
                <a:cubicBezTo>
                  <a:pt x="1597103" y="1913484"/>
                  <a:pt x="1620350" y="2037472"/>
                  <a:pt x="1612601" y="2091716"/>
                </a:cubicBezTo>
                <a:cubicBezTo>
                  <a:pt x="1715651" y="2253438"/>
                  <a:pt x="1626195" y="2394535"/>
                  <a:pt x="1488614" y="2339688"/>
                </a:cubicBezTo>
                <a:cubicBezTo>
                  <a:pt x="1387233" y="2294028"/>
                  <a:pt x="1426796" y="2244931"/>
                  <a:pt x="1497295" y="2195834"/>
                </a:cubicBezTo>
                <a:cubicBezTo>
                  <a:pt x="1640684" y="2129627"/>
                  <a:pt x="1443751" y="1943102"/>
                  <a:pt x="1325882" y="2107214"/>
                </a:cubicBezTo>
                <a:cubicBezTo>
                  <a:pt x="1185776" y="2152097"/>
                  <a:pt x="1196924" y="2341358"/>
                  <a:pt x="1287137" y="2417180"/>
                </a:cubicBezTo>
                <a:cubicBezTo>
                  <a:pt x="1234058" y="2575466"/>
                  <a:pt x="1428486" y="2778438"/>
                  <a:pt x="1612601" y="2665153"/>
                </a:cubicBezTo>
                <a:cubicBezTo>
                  <a:pt x="1431379" y="2412985"/>
                  <a:pt x="2040804" y="2329258"/>
                  <a:pt x="1766768" y="2035839"/>
                </a:cubicBezTo>
                <a:cubicBezTo>
                  <a:pt x="1789277" y="1901287"/>
                  <a:pt x="1705222" y="1821738"/>
                  <a:pt x="1597103" y="1766251"/>
                </a:cubicBezTo>
                <a:cubicBezTo>
                  <a:pt x="1133356" y="2076507"/>
                  <a:pt x="1051186" y="1499867"/>
                  <a:pt x="752445" y="1789499"/>
                </a:cubicBezTo>
                <a:cubicBezTo>
                  <a:pt x="541159" y="1934072"/>
                  <a:pt x="807699" y="2209274"/>
                  <a:pt x="953923" y="2099465"/>
                </a:cubicBezTo>
                <a:cubicBezTo>
                  <a:pt x="991678" y="1938675"/>
                  <a:pt x="891930" y="2011641"/>
                  <a:pt x="860933" y="1967729"/>
                </a:cubicBezTo>
                <a:cubicBezTo>
                  <a:pt x="806942" y="1865494"/>
                  <a:pt x="1096709" y="1756385"/>
                  <a:pt x="1101157" y="2021973"/>
                </a:cubicBezTo>
                <a:cubicBezTo>
                  <a:pt x="1105605" y="2287561"/>
                  <a:pt x="743337" y="2211526"/>
                  <a:pt x="853184" y="2409431"/>
                </a:cubicBezTo>
                <a:cubicBezTo>
                  <a:pt x="877344" y="2454082"/>
                  <a:pt x="970256" y="2416228"/>
                  <a:pt x="1008167" y="2347438"/>
                </a:cubicBezTo>
                <a:cubicBezTo>
                  <a:pt x="1025181" y="2636137"/>
                  <a:pt x="633120" y="2584516"/>
                  <a:pt x="729198" y="2254448"/>
                </a:cubicBezTo>
                <a:lnTo>
                  <a:pt x="605211" y="2176956"/>
                </a:lnTo>
                <a:cubicBezTo>
                  <a:pt x="624963" y="2146813"/>
                  <a:pt x="624089" y="2092609"/>
                  <a:pt x="581964" y="2076217"/>
                </a:cubicBezTo>
                <a:cubicBezTo>
                  <a:pt x="585304" y="2211138"/>
                  <a:pt x="396140" y="2146678"/>
                  <a:pt x="426981" y="2068468"/>
                </a:cubicBezTo>
                <a:cubicBezTo>
                  <a:pt x="335039" y="1988432"/>
                  <a:pt x="390915" y="1911834"/>
                  <a:pt x="450228" y="1890238"/>
                </a:cubicBezTo>
                <a:cubicBezTo>
                  <a:pt x="468367" y="2002863"/>
                  <a:pt x="534633" y="2043298"/>
                  <a:pt x="597462" y="1959980"/>
                </a:cubicBezTo>
                <a:cubicBezTo>
                  <a:pt x="502996" y="1750909"/>
                  <a:pt x="828926" y="1700510"/>
                  <a:pt x="695637" y="1594023"/>
                </a:cubicBezTo>
                <a:cubicBezTo>
                  <a:pt x="600161" y="1508161"/>
                  <a:pt x="569999" y="1635428"/>
                  <a:pt x="574214" y="1704258"/>
                </a:cubicBezTo>
                <a:cubicBezTo>
                  <a:pt x="480409" y="1701616"/>
                  <a:pt x="472543" y="1423969"/>
                  <a:pt x="364987" y="1603519"/>
                </a:cubicBezTo>
                <a:cubicBezTo>
                  <a:pt x="467123" y="1518374"/>
                  <a:pt x="495712" y="1670697"/>
                  <a:pt x="442479" y="1719756"/>
                </a:cubicBezTo>
                <a:cubicBezTo>
                  <a:pt x="351433" y="1792878"/>
                  <a:pt x="256461" y="1601052"/>
                  <a:pt x="132513" y="1634516"/>
                </a:cubicBezTo>
                <a:cubicBezTo>
                  <a:pt x="98215" y="1534729"/>
                  <a:pt x="191107" y="1476193"/>
                  <a:pt x="256499" y="1479533"/>
                </a:cubicBezTo>
                <a:cubicBezTo>
                  <a:pt x="327911" y="1524222"/>
                  <a:pt x="344323" y="1479533"/>
                  <a:pt x="388235" y="1479533"/>
                </a:cubicBezTo>
                <a:cubicBezTo>
                  <a:pt x="482875" y="1503556"/>
                  <a:pt x="555394" y="1450245"/>
                  <a:pt x="551840" y="1400351"/>
                </a:cubicBezTo>
                <a:cubicBezTo>
                  <a:pt x="548286" y="1367644"/>
                  <a:pt x="465669" y="1304001"/>
                  <a:pt x="372737" y="1340048"/>
                </a:cubicBezTo>
                <a:cubicBezTo>
                  <a:pt x="315870" y="1236823"/>
                  <a:pt x="176503" y="1497984"/>
                  <a:pt x="140262" y="1185065"/>
                </a:cubicBezTo>
                <a:cubicBezTo>
                  <a:pt x="252187" y="1222860"/>
                  <a:pt x="436303" y="954707"/>
                  <a:pt x="465726" y="1154068"/>
                </a:cubicBezTo>
                <a:cubicBezTo>
                  <a:pt x="476835" y="1246920"/>
                  <a:pt x="412318" y="1216022"/>
                  <a:pt x="364987" y="1216061"/>
                </a:cubicBezTo>
                <a:cubicBezTo>
                  <a:pt x="498315" y="1348340"/>
                  <a:pt x="518202" y="1026857"/>
                  <a:pt x="582779" y="1131636"/>
                </a:cubicBezTo>
                <a:cubicBezTo>
                  <a:pt x="557880" y="1307749"/>
                  <a:pt x="869868" y="1243232"/>
                  <a:pt x="569962" y="986209"/>
                </a:cubicBezTo>
                <a:cubicBezTo>
                  <a:pt x="578487" y="865835"/>
                  <a:pt x="483886" y="700772"/>
                  <a:pt x="488974" y="913844"/>
                </a:cubicBezTo>
                <a:cubicBezTo>
                  <a:pt x="374640" y="957562"/>
                  <a:pt x="366871" y="777836"/>
                  <a:pt x="434730" y="735614"/>
                </a:cubicBezTo>
                <a:cubicBezTo>
                  <a:pt x="481225" y="572338"/>
                  <a:pt x="582720" y="635943"/>
                  <a:pt x="574214" y="751112"/>
                </a:cubicBezTo>
                <a:cubicBezTo>
                  <a:pt x="630963" y="743325"/>
                  <a:pt x="605211" y="694285"/>
                  <a:pt x="620709" y="665872"/>
                </a:cubicBezTo>
                <a:cubicBezTo>
                  <a:pt x="649142" y="590187"/>
                  <a:pt x="698201" y="603879"/>
                  <a:pt x="736947" y="572882"/>
                </a:cubicBezTo>
                <a:cubicBezTo>
                  <a:pt x="617660" y="317549"/>
                  <a:pt x="955573" y="155030"/>
                  <a:pt x="1008167" y="425648"/>
                </a:cubicBezTo>
                <a:cubicBezTo>
                  <a:pt x="1004651" y="489234"/>
                  <a:pt x="925510" y="453128"/>
                  <a:pt x="884181" y="410149"/>
                </a:cubicBezTo>
                <a:cubicBezTo>
                  <a:pt x="749891" y="449127"/>
                  <a:pt x="873596" y="538175"/>
                  <a:pt x="1003389" y="611394"/>
                </a:cubicBezTo>
                <a:cubicBezTo>
                  <a:pt x="1133182" y="684613"/>
                  <a:pt x="1165597" y="916680"/>
                  <a:pt x="961672" y="952590"/>
                </a:cubicBezTo>
                <a:cubicBezTo>
                  <a:pt x="847318" y="988597"/>
                  <a:pt x="812030" y="856162"/>
                  <a:pt x="876431" y="813105"/>
                </a:cubicBezTo>
                <a:cubicBezTo>
                  <a:pt x="1007040" y="829360"/>
                  <a:pt x="982958" y="656549"/>
                  <a:pt x="845435" y="696868"/>
                </a:cubicBezTo>
                <a:cubicBezTo>
                  <a:pt x="558425" y="788227"/>
                  <a:pt x="663301" y="1037714"/>
                  <a:pt x="891930" y="1115322"/>
                </a:cubicBezTo>
                <a:cubicBezTo>
                  <a:pt x="1059944" y="1144493"/>
                  <a:pt x="1217647" y="788654"/>
                  <a:pt x="1581604" y="1037831"/>
                </a:cubicBezTo>
                <a:cubicBezTo>
                  <a:pt x="1744142" y="1014467"/>
                  <a:pt x="1776052" y="894850"/>
                  <a:pt x="1759835" y="782109"/>
                </a:cubicBezTo>
                <a:cubicBezTo>
                  <a:pt x="2069976" y="480066"/>
                  <a:pt x="1410715" y="377405"/>
                  <a:pt x="1597103" y="154427"/>
                </a:cubicBezTo>
                <a:cubicBezTo>
                  <a:pt x="1483469" y="41123"/>
                  <a:pt x="1259831" y="175325"/>
                  <a:pt x="1287137" y="371404"/>
                </a:cubicBezTo>
                <a:cubicBezTo>
                  <a:pt x="1222697" y="464413"/>
                  <a:pt x="1141068" y="591798"/>
                  <a:pt x="1310384" y="681370"/>
                </a:cubicBezTo>
                <a:cubicBezTo>
                  <a:pt x="1429942" y="911630"/>
                  <a:pt x="1669816" y="650315"/>
                  <a:pt x="1473116" y="588380"/>
                </a:cubicBezTo>
                <a:cubicBezTo>
                  <a:pt x="1438235" y="521259"/>
                  <a:pt x="1479312" y="445282"/>
                  <a:pt x="1574729" y="469520"/>
                </a:cubicBezTo>
                <a:cubicBezTo>
                  <a:pt x="1670146" y="493758"/>
                  <a:pt x="1700250" y="634875"/>
                  <a:pt x="1620350" y="727865"/>
                </a:cubicBezTo>
                <a:cubicBezTo>
                  <a:pt x="1634022" y="798423"/>
                  <a:pt x="1582382" y="858667"/>
                  <a:pt x="1496364" y="867349"/>
                </a:cubicBezTo>
                <a:cubicBezTo>
                  <a:pt x="1371600" y="954920"/>
                  <a:pt x="1209024" y="887800"/>
                  <a:pt x="1228639" y="738178"/>
                </a:cubicBezTo>
                <a:cubicBezTo>
                  <a:pt x="1067596" y="658899"/>
                  <a:pt x="1105934" y="479930"/>
                  <a:pt x="1178648" y="386902"/>
                </a:cubicBezTo>
                <a:cubicBezTo>
                  <a:pt x="1139126" y="159052"/>
                  <a:pt x="1298339" y="19828"/>
                  <a:pt x="1469974" y="196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65228" y="904972"/>
            <a:ext cx="102014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      </a:t>
            </a:r>
            <a:r>
              <a:rPr lang="zh-CN" altLang="zh-CN" sz="2400" dirty="0" smtClean="0"/>
              <a:t>为</a:t>
            </a:r>
            <a:r>
              <a:rPr lang="zh-CN" altLang="zh-CN" sz="2400" dirty="0" smtClean="0"/>
              <a:t>确保学校“不忘初心、牢记使命”主题教育高质量开展，根据市委第七巡回指导组要求和学校主题教育领导小组工作部署，现将主题教育</a:t>
            </a:r>
            <a:r>
              <a:rPr lang="en-US" altLang="zh-CN" sz="2400" dirty="0" smtClean="0"/>
              <a:t>10</a:t>
            </a:r>
            <a:r>
              <a:rPr lang="zh-CN" altLang="zh-CN" sz="2400" dirty="0" smtClean="0"/>
              <a:t>月份主要工作提示如下。</a:t>
            </a:r>
          </a:p>
          <a:p>
            <a:pPr lvl="0"/>
            <a:r>
              <a:rPr lang="zh-CN" altLang="en-US" sz="2400" b="1" dirty="0" smtClean="0"/>
              <a:t>一、</a:t>
            </a:r>
            <a:r>
              <a:rPr lang="zh-CN" altLang="zh-CN" sz="2400" b="1" dirty="0" smtClean="0"/>
              <a:t>开</a:t>
            </a:r>
            <a:r>
              <a:rPr lang="zh-CN" altLang="zh-CN" sz="2400" b="1" dirty="0" smtClean="0"/>
              <a:t>好调研成果交流会。</a:t>
            </a:r>
            <a:endParaRPr lang="zh-CN" altLang="zh-CN" sz="2400" dirty="0" smtClean="0"/>
          </a:p>
          <a:p>
            <a:pPr lvl="0"/>
            <a:r>
              <a:rPr lang="zh-CN" altLang="en-US" sz="2400" b="1" dirty="0" smtClean="0"/>
              <a:t>二、</a:t>
            </a:r>
            <a:r>
              <a:rPr lang="zh-CN" altLang="zh-CN" sz="2400" b="1" dirty="0" smtClean="0"/>
              <a:t>专</a:t>
            </a:r>
            <a:r>
              <a:rPr lang="zh-CN" altLang="zh-CN" sz="2400" b="1" dirty="0" smtClean="0"/>
              <a:t>题党课要</a:t>
            </a:r>
            <a:r>
              <a:rPr lang="zh-CN" altLang="zh-CN" sz="2400" b="1" dirty="0" smtClean="0"/>
              <a:t>求</a:t>
            </a:r>
            <a:r>
              <a:rPr lang="zh-CN" altLang="en-US" sz="2400" b="1" dirty="0" smtClean="0"/>
              <a:t>：</a:t>
            </a:r>
            <a:endParaRPr lang="zh-CN" altLang="zh-CN" sz="2400" dirty="0" smtClean="0"/>
          </a:p>
          <a:p>
            <a:r>
              <a:rPr lang="zh-CN" altLang="zh-CN" sz="2400" dirty="0" smtClean="0"/>
              <a:t>专题党课聚焦“四个讲清楚”：</a:t>
            </a:r>
          </a:p>
          <a:p>
            <a:r>
              <a:rPr lang="en-US" altLang="zh-CN" sz="2400" dirty="0" smtClean="0"/>
              <a:t>1</a:t>
            </a:r>
            <a:r>
              <a:rPr lang="zh-CN" altLang="zh-CN" sz="2400" dirty="0" smtClean="0"/>
              <a:t>）讲清楚对初心和使命的感悟；</a:t>
            </a:r>
          </a:p>
          <a:p>
            <a:r>
              <a:rPr lang="en-US" altLang="zh-CN" sz="2400" dirty="0" smtClean="0"/>
              <a:t>2</a:t>
            </a:r>
            <a:r>
              <a:rPr lang="zh-CN" altLang="zh-CN" sz="2400" dirty="0" smtClean="0"/>
              <a:t>）讲清楚对习近平总书记关于教育的重要论述的学习体会；</a:t>
            </a:r>
          </a:p>
          <a:p>
            <a:r>
              <a:rPr lang="en-US" altLang="zh-CN" sz="2400" dirty="0" smtClean="0"/>
              <a:t>3</a:t>
            </a:r>
            <a:r>
              <a:rPr lang="zh-CN" altLang="zh-CN" sz="2400" dirty="0" smtClean="0"/>
              <a:t>）讲清楚在思想上、工作上、作风上存在的差距；</a:t>
            </a:r>
          </a:p>
          <a:p>
            <a:r>
              <a:rPr lang="en-US" altLang="zh-CN" sz="2400" dirty="0" smtClean="0"/>
              <a:t>4</a:t>
            </a:r>
            <a:r>
              <a:rPr lang="zh-CN" altLang="zh-CN" sz="2400" dirty="0" smtClean="0"/>
              <a:t>）讲清楚加强和改进的思路措施。</a:t>
            </a:r>
            <a:endParaRPr lang="zh-CN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961390" y="27940"/>
            <a:ext cx="78232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4400" y="904972"/>
            <a:ext cx="10352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三、</a:t>
            </a:r>
            <a:r>
              <a:rPr lang="zh-CN" altLang="zh-CN" sz="2400" b="1" dirty="0" smtClean="0"/>
              <a:t>开</a:t>
            </a:r>
            <a:r>
              <a:rPr lang="zh-CN" altLang="zh-CN" sz="2400" b="1" dirty="0" smtClean="0"/>
              <a:t>好对照党章党规找差距专题会。</a:t>
            </a:r>
            <a:endParaRPr lang="zh-CN" altLang="zh-CN" sz="2400" dirty="0" smtClean="0"/>
          </a:p>
          <a:p>
            <a:r>
              <a:rPr lang="en-US" altLang="zh-CN" sz="2400" dirty="0" smtClean="0"/>
              <a:t>      </a:t>
            </a:r>
            <a:r>
              <a:rPr lang="zh-CN" altLang="zh-CN" sz="2400" dirty="0" smtClean="0"/>
              <a:t>集</a:t>
            </a:r>
            <a:r>
              <a:rPr lang="zh-CN" altLang="zh-CN" sz="2400" dirty="0" smtClean="0"/>
              <a:t>中学习党章党</a:t>
            </a:r>
            <a:r>
              <a:rPr lang="zh-CN" altLang="zh-CN" sz="2400" dirty="0" smtClean="0"/>
              <a:t>规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重</a:t>
            </a:r>
            <a:r>
              <a:rPr lang="zh-CN" altLang="zh-CN" sz="2400" dirty="0" smtClean="0"/>
              <a:t>点对照党章、《关于新形势下党内政治生活的若干准则》（以下简称《准则》）、《中国共产党纪律处分条例》（以下简称《条例》）</a:t>
            </a:r>
            <a:r>
              <a:rPr lang="en-US" altLang="zh-CN" sz="2400" dirty="0" smtClean="0"/>
              <a:t>,</a:t>
            </a:r>
            <a:r>
              <a:rPr lang="zh-CN" altLang="zh-CN" sz="2400" dirty="0" smtClean="0"/>
              <a:t>重点学习掌握党章关于党的性质、宗旨、指导思想、奋斗纲领和重大方针政策，党员义务，党的制度和各级党组织的行为规范，党员领导干部的基本条件等规定；学习掌握《准则》关于坚定理想信念等</a:t>
            </a:r>
            <a:r>
              <a:rPr lang="en-US" altLang="zh-CN" sz="2400" dirty="0" smtClean="0"/>
              <a:t>12</a:t>
            </a:r>
            <a:r>
              <a:rPr lang="zh-CN" altLang="zh-CN" sz="2400" dirty="0" smtClean="0"/>
              <a:t>个方面的要求；学习掌握《条例》关于各类违纪行为处分的具体情形，知敬畏、存戒惧、守底线。</a:t>
            </a:r>
            <a:endParaRPr lang="zh-CN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961390" y="27940"/>
            <a:ext cx="78232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4400" y="904972"/>
            <a:ext cx="103523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四、</a:t>
            </a:r>
            <a:r>
              <a:rPr lang="zh-CN" altLang="zh-CN" sz="2400" b="1" dirty="0" smtClean="0"/>
              <a:t>抓</a:t>
            </a:r>
            <a:r>
              <a:rPr lang="zh-CN" altLang="zh-CN" sz="2400" b="1" dirty="0" smtClean="0"/>
              <a:t>实基层党支部的主题教育</a:t>
            </a:r>
            <a:r>
              <a:rPr lang="zh-CN" altLang="zh-CN" sz="2400" dirty="0" smtClean="0"/>
              <a:t>。</a:t>
            </a:r>
          </a:p>
          <a:p>
            <a:r>
              <a:rPr lang="en-US" altLang="zh-CN" sz="2400" dirty="0" smtClean="0"/>
              <a:t>      </a:t>
            </a:r>
            <a:r>
              <a:rPr lang="zh-CN" altLang="zh-CN" sz="2400" dirty="0" smtClean="0"/>
              <a:t>各</a:t>
            </a:r>
            <a:r>
              <a:rPr lang="zh-CN" altLang="zh-CN" sz="2400" dirty="0" smtClean="0"/>
              <a:t>二级党组</a:t>
            </a:r>
            <a:r>
              <a:rPr lang="zh-CN" altLang="zh-CN" sz="2400" dirty="0" smtClean="0"/>
              <a:t>织认</a:t>
            </a:r>
            <a:r>
              <a:rPr lang="zh-CN" altLang="zh-CN" sz="2400" dirty="0" smtClean="0"/>
              <a:t>真抓实所属党支部开展主题教育的各项动作，在</a:t>
            </a:r>
            <a:r>
              <a:rPr lang="en-US" altLang="zh-CN" sz="2400" dirty="0" smtClean="0"/>
              <a:t>10</a:t>
            </a:r>
            <a:r>
              <a:rPr lang="zh-CN" altLang="zh-CN" sz="2400" dirty="0" smtClean="0"/>
              <a:t>月底前应完成以下规定动作。包括：依托党员大会、党小组会、党课等，结合学校“不忘初心、牢记使命”主题教育党支部书记轮训班课件资源，对本单位全体党员全覆盖进行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次主题教育专题培训。</a:t>
            </a:r>
          </a:p>
          <a:p>
            <a:r>
              <a:rPr lang="zh-CN" altLang="zh-CN" sz="2400" dirty="0" smtClean="0"/>
              <a:t>重点组织学习《学习党史、新中国史，增强守初心担使命的坚定自觉》、《做学习践行党章的表率》、《习近平新时代中国特色社会主义思想学习纲要》。通过开展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次主题党日，完成至少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次志愿服务、至少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件实事好事；组织党支部书记在支部内上好专题党课，鼓励支部党员人人上一次“微党课”。基层党支部开展主题教育的组织生活记录，应在完成后</a:t>
            </a:r>
            <a:r>
              <a:rPr lang="en-US" altLang="zh-CN" sz="2400" dirty="0" smtClean="0"/>
              <a:t>3</a:t>
            </a:r>
            <a:r>
              <a:rPr lang="zh-CN" altLang="zh-CN" sz="2400" dirty="0" smtClean="0"/>
              <a:t>天内，及时上传本单位党务公开网。</a:t>
            </a:r>
            <a:endParaRPr lang="zh-CN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961390" y="27940"/>
            <a:ext cx="78232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4400" y="904971"/>
            <a:ext cx="10352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五、</a:t>
            </a:r>
            <a:r>
              <a:rPr lang="zh-CN" altLang="zh-CN" sz="2400" b="1" dirty="0" smtClean="0"/>
              <a:t>落</a:t>
            </a:r>
            <a:r>
              <a:rPr lang="zh-CN" altLang="zh-CN" sz="2400" b="1" dirty="0" smtClean="0"/>
              <a:t>实做好校领导常委下沉指导相关工作。</a:t>
            </a:r>
            <a:endParaRPr lang="zh-CN" altLang="zh-CN" sz="2400" dirty="0" smtClean="0"/>
          </a:p>
          <a:p>
            <a:r>
              <a:rPr lang="zh-CN" altLang="zh-CN" sz="2400" dirty="0" smtClean="0"/>
              <a:t>夏建</a:t>
            </a:r>
            <a:r>
              <a:rPr lang="zh-CN" altLang="zh-CN" sz="2400" dirty="0" smtClean="0"/>
              <a:t>国</a:t>
            </a:r>
            <a:r>
              <a:rPr lang="zh-CN" altLang="en-US" sz="2400" dirty="0" smtClean="0"/>
              <a:t>校长</a:t>
            </a:r>
            <a:r>
              <a:rPr lang="zh-CN" altLang="zh-CN" sz="2400" dirty="0" smtClean="0"/>
              <a:t>下</a:t>
            </a:r>
            <a:r>
              <a:rPr lang="zh-CN" altLang="zh-CN" sz="2400" dirty="0" smtClean="0"/>
              <a:t>沉服装学院党</a:t>
            </a:r>
            <a:r>
              <a:rPr lang="zh-CN" altLang="zh-CN" sz="2400" dirty="0" smtClean="0"/>
              <a:t>委</a:t>
            </a:r>
            <a:r>
              <a:rPr lang="zh-CN" altLang="en-US" sz="2400" dirty="0" smtClean="0"/>
              <a:t>指导</a:t>
            </a:r>
            <a:endParaRPr lang="zh-CN" altLang="zh-CN" sz="2400" dirty="0" smtClean="0"/>
          </a:p>
          <a:p>
            <a:r>
              <a:rPr lang="en-US" altLang="zh-CN" sz="2400" dirty="0" smtClean="0"/>
              <a:t>                                          </a:t>
            </a:r>
            <a:r>
              <a:rPr lang="zh-CN" altLang="zh-CN" sz="2400" dirty="0" smtClean="0"/>
              <a:t>学</a:t>
            </a:r>
            <a:r>
              <a:rPr lang="zh-CN" altLang="zh-CN" sz="2400" dirty="0" smtClean="0"/>
              <a:t>校“不忘初心、牢记使命”主题教育办公室</a:t>
            </a:r>
          </a:p>
          <a:p>
            <a:r>
              <a:rPr lang="en-US" altLang="zh-CN" sz="2400" dirty="0" smtClean="0"/>
              <a:t>                                                                          2019</a:t>
            </a:r>
            <a:r>
              <a:rPr lang="zh-CN" altLang="zh-CN" sz="2400" dirty="0" smtClean="0"/>
              <a:t>年</a:t>
            </a:r>
            <a:r>
              <a:rPr lang="en-US" altLang="zh-CN" sz="2400" dirty="0" smtClean="0"/>
              <a:t>10</a:t>
            </a:r>
            <a:r>
              <a:rPr lang="zh-CN" altLang="zh-CN" sz="2400" dirty="0" smtClean="0"/>
              <a:t>月</a:t>
            </a:r>
            <a:r>
              <a:rPr lang="en-US" altLang="zh-CN" sz="2400" dirty="0" smtClean="0"/>
              <a:t>7</a:t>
            </a:r>
            <a:r>
              <a:rPr lang="zh-CN" altLang="zh-CN" sz="2400" dirty="0" smtClean="0"/>
              <a:t>日</a:t>
            </a:r>
            <a:endParaRPr lang="zh-CN" altLang="zh-CN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961390" y="27940"/>
            <a:ext cx="78232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TextBox 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圆角矩形 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TextBox 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圆角矩形 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圆角矩形 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TextBox 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圆角矩形 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任意多边形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30022720"/>
  <p:tag name="MH_LIBRARY" val="GRAPHIC"/>
  <p:tag name="MH_ORDER" val="TextBox 7"/>
</p:tagLst>
</file>

<file path=ppt/theme/theme1.xml><?xml version="1.0" encoding="utf-8"?>
<a:theme xmlns:a="http://schemas.openxmlformats.org/drawingml/2006/main" name="1_Office 主题​​">
  <a:themeElements>
    <a:clrScheme name="党建">
      <a:dk1>
        <a:srgbClr val="C00000"/>
      </a:dk1>
      <a:lt1>
        <a:srgbClr val="FFFFFF"/>
      </a:lt1>
      <a:dk2>
        <a:srgbClr val="C00000"/>
      </a:dk2>
      <a:lt2>
        <a:srgbClr val="C00000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C00000"/>
      </a:accent6>
      <a:hlink>
        <a:srgbClr val="C00000"/>
      </a:hlink>
      <a:folHlink>
        <a:srgbClr val="FF404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1509</Words>
  <Application>Microsoft Office PowerPoint</Application>
  <PresentationFormat>自定义</PresentationFormat>
  <Paragraphs>75</Paragraphs>
  <Slides>19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等线</vt:lpstr>
      <vt:lpstr>等线 Light</vt:lpstr>
      <vt:lpstr>方正隶变_GBK</vt:lpstr>
      <vt:lpstr>方正苏新诗柳楷简体-yolan</vt:lpstr>
      <vt:lpstr>微软雅黑</vt:lpstr>
      <vt:lpstr>华文琥珀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合作共建</vt:lpstr>
      <vt:lpstr> 支部党员观看国庆阅兵仪式，感受社会主义祖国的强大、人民的富足！</vt:lpstr>
      <vt:lpstr>幻灯片 17</vt:lpstr>
      <vt:lpstr>幻灯片 18</vt:lpstr>
      <vt:lpstr>幻灯片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喜迎十九大专题党课PPT模板</dc:title>
  <dc:creator>幻页科技</dc:creator>
  <cp:lastModifiedBy>Administrator</cp:lastModifiedBy>
  <cp:revision>138</cp:revision>
  <dcterms:created xsi:type="dcterms:W3CDTF">2017-09-29T18:47:00Z</dcterms:created>
  <dcterms:modified xsi:type="dcterms:W3CDTF">2019-10-19T05:05:25Z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