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9" r:id="rId2"/>
    <p:sldId id="444" r:id="rId3"/>
    <p:sldId id="445" r:id="rId4"/>
    <p:sldId id="514" r:id="rId5"/>
    <p:sldId id="515" r:id="rId6"/>
    <p:sldId id="521" r:id="rId7"/>
    <p:sldId id="522" r:id="rId8"/>
    <p:sldId id="523" r:id="rId9"/>
    <p:sldId id="482" r:id="rId10"/>
    <p:sldId id="477" r:id="rId11"/>
    <p:sldId id="491" r:id="rId12"/>
    <p:sldId id="524" r:id="rId13"/>
    <p:sldId id="527" r:id="rId14"/>
    <p:sldId id="493" r:id="rId15"/>
    <p:sldId id="525" r:id="rId16"/>
    <p:sldId id="513" r:id="rId17"/>
  </p:sldIdLst>
  <p:sldSz cx="12190413" cy="6859588"/>
  <p:notesSz cx="6858000" cy="9144000"/>
  <p:custDataLst>
    <p:tags r:id="rId19"/>
  </p:custDataLst>
  <p:defaultTextStyle>
    <a:defPPr>
      <a:defRPr lang="zh-CN"/>
    </a:defPPr>
    <a:lvl1pPr marL="0" algn="l" defTabSz="1218936" rtl="0" eaLnBrk="1" latinLnBrk="0" hangingPunct="1">
      <a:defRPr sz="2400" kern="1200">
        <a:solidFill>
          <a:schemeClr val="tx1"/>
        </a:solidFill>
        <a:latin typeface="+mn-lt"/>
        <a:ea typeface="+mn-ea"/>
        <a:cs typeface="+mn-cs"/>
      </a:defRPr>
    </a:lvl1pPr>
    <a:lvl2pPr marL="609469"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2" algn="l" defTabSz="1218936" rtl="0" eaLnBrk="1" latinLnBrk="0" hangingPunct="1">
      <a:defRPr sz="2400" kern="1200">
        <a:solidFill>
          <a:schemeClr val="tx1"/>
        </a:solidFill>
        <a:latin typeface="+mn-lt"/>
        <a:ea typeface="+mn-ea"/>
        <a:cs typeface="+mn-cs"/>
      </a:defRPr>
    </a:lvl4pPr>
    <a:lvl5pPr marL="2437870" algn="l" defTabSz="1218936" rtl="0" eaLnBrk="1" latinLnBrk="0" hangingPunct="1">
      <a:defRPr sz="2400" kern="1200">
        <a:solidFill>
          <a:schemeClr val="tx1"/>
        </a:solidFill>
        <a:latin typeface="+mn-lt"/>
        <a:ea typeface="+mn-ea"/>
        <a:cs typeface="+mn-cs"/>
      </a:defRPr>
    </a:lvl5pPr>
    <a:lvl6pPr marL="3047337" algn="l" defTabSz="1218936" rtl="0" eaLnBrk="1" latinLnBrk="0" hangingPunct="1">
      <a:defRPr sz="2400" kern="1200">
        <a:solidFill>
          <a:schemeClr val="tx1"/>
        </a:solidFill>
        <a:latin typeface="+mn-lt"/>
        <a:ea typeface="+mn-ea"/>
        <a:cs typeface="+mn-cs"/>
      </a:defRPr>
    </a:lvl6pPr>
    <a:lvl7pPr marL="3656806" algn="l" defTabSz="1218936" rtl="0" eaLnBrk="1" latinLnBrk="0" hangingPunct="1">
      <a:defRPr sz="2400" kern="1200">
        <a:solidFill>
          <a:schemeClr val="tx1"/>
        </a:solidFill>
        <a:latin typeface="+mn-lt"/>
        <a:ea typeface="+mn-ea"/>
        <a:cs typeface="+mn-cs"/>
      </a:defRPr>
    </a:lvl7pPr>
    <a:lvl8pPr marL="4266271" algn="l" defTabSz="1218936" rtl="0" eaLnBrk="1" latinLnBrk="0" hangingPunct="1">
      <a:defRPr sz="2400" kern="1200">
        <a:solidFill>
          <a:schemeClr val="tx1"/>
        </a:solidFill>
        <a:latin typeface="+mn-lt"/>
        <a:ea typeface="+mn-ea"/>
        <a:cs typeface="+mn-cs"/>
      </a:defRPr>
    </a:lvl8pPr>
    <a:lvl9pPr marL="4875739" algn="l" defTabSz="121893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618" userDrawn="1">
          <p15:clr>
            <a:srgbClr val="A4A3A4"/>
          </p15:clr>
        </p15:guide>
        <p15:guide id="4" pos="5738" userDrawn="1">
          <p15:clr>
            <a:srgbClr val="A4A3A4"/>
          </p15:clr>
        </p15:guide>
        <p15:guide id="5" orient="horz" pos="2799" userDrawn="1">
          <p15:clr>
            <a:srgbClr val="A4A3A4"/>
          </p15:clr>
        </p15:guide>
        <p15:guide id="6" pos="5759" userDrawn="1">
          <p15:clr>
            <a:srgbClr val="A4A3A4"/>
          </p15:clr>
        </p15:guide>
        <p15:guide id="7" pos="3969">
          <p15:clr>
            <a:srgbClr val="A4A3A4"/>
          </p15:clr>
        </p15:guide>
        <p15:guide id="8" pos="3107">
          <p15:clr>
            <a:srgbClr val="A4A3A4"/>
          </p15:clr>
        </p15:guide>
        <p15:guide id="9" orient="horz" pos="2663">
          <p15:clr>
            <a:srgbClr val="A4A3A4"/>
          </p15:clr>
        </p15:guide>
        <p15:guide id="10" pos="3288">
          <p15:clr>
            <a:srgbClr val="A4A3A4"/>
          </p15:clr>
        </p15:guide>
        <p15:guide id="11" orient="horz" pos="3239">
          <p15:clr>
            <a:srgbClr val="A4A3A4"/>
          </p15:clr>
        </p15:guide>
        <p15:guide id="12" orient="horz" pos="2947">
          <p15:clr>
            <a:srgbClr val="A4A3A4"/>
          </p15:clr>
        </p15:guide>
        <p15:guide id="13" orient="horz" pos="3491">
          <p15:clr>
            <a:srgbClr val="A4A3A4"/>
          </p15:clr>
        </p15:guide>
        <p15:guide id="14" orient="horz" pos="3733">
          <p15:clr>
            <a:srgbClr val="A4A3A4"/>
          </p15:clr>
        </p15:guide>
        <p15:guide id="15" orient="horz" pos="3551">
          <p15:clr>
            <a:srgbClr val="A4A3A4"/>
          </p15:clr>
        </p15:guide>
        <p15:guide id="16" orient="horz" pos="4320">
          <p15:clr>
            <a:srgbClr val="A4A3A4"/>
          </p15:clr>
        </p15:guide>
        <p15:guide id="17" pos="3840">
          <p15:clr>
            <a:srgbClr val="A4A3A4"/>
          </p15:clr>
        </p15:guide>
        <p15:guide id="18" pos="4081">
          <p15:clr>
            <a:srgbClr val="A4A3A4"/>
          </p15:clr>
        </p15:guide>
        <p15:guide id="19" pos="3053">
          <p15:clr>
            <a:srgbClr val="A4A3A4"/>
          </p15:clr>
        </p15:guide>
        <p15:guide id="20" pos="4142">
          <p15:clr>
            <a:srgbClr val="A4A3A4"/>
          </p15:clr>
        </p15:guide>
        <p15:guide id="21" pos="6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7" autoAdjust="0"/>
    <p:restoredTop sz="99259" autoAdjust="0"/>
  </p:normalViewPr>
  <p:slideViewPr>
    <p:cSldViewPr>
      <p:cViewPr varScale="1">
        <p:scale>
          <a:sx n="56" d="100"/>
          <a:sy n="56" d="100"/>
        </p:scale>
        <p:origin x="132" y="498"/>
      </p:cViewPr>
      <p:guideLst>
        <p:guide orient="horz" pos="1620"/>
        <p:guide pos="2880"/>
        <p:guide orient="horz" pos="2618"/>
        <p:guide pos="5738"/>
        <p:guide orient="horz" pos="2799"/>
        <p:guide pos="5759"/>
        <p:guide pos="3969"/>
        <p:guide pos="3107"/>
        <p:guide orient="horz" pos="2663"/>
        <p:guide pos="3288"/>
        <p:guide orient="horz" pos="3239"/>
        <p:guide orient="horz" pos="2947"/>
        <p:guide orient="horz" pos="3491"/>
        <p:guide orient="horz" pos="3733"/>
        <p:guide orient="horz" pos="3551"/>
        <p:guide orient="horz" pos="4320"/>
        <p:guide pos="3840"/>
        <p:guide pos="4081"/>
        <p:guide pos="3053"/>
        <p:guide pos="4142"/>
        <p:guide pos="6622"/>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pPr/>
              <a:t>2019/10/20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pPr/>
              <a:t>‹#›</a:t>
            </a:fld>
            <a:endParaRPr lang="zh-CN" altLang="en-US"/>
          </a:p>
        </p:txBody>
      </p:sp>
    </p:spTree>
    <p:extLst>
      <p:ext uri="{BB962C8B-B14F-4D97-AF65-F5344CB8AC3E}">
        <p14:creationId xmlns:p14="http://schemas.microsoft.com/office/powerpoint/2010/main" val="3434103555"/>
      </p:ext>
    </p:extLst>
  </p:cSld>
  <p:clrMap bg1="lt1" tx1="dk1" bg2="lt2" tx2="dk2" accent1="accent1" accent2="accent2" accent3="accent3" accent4="accent4" accent5="accent5" accent6="accent6" hlink="hlink" folHlink="folHlink"/>
  <p:notesStyle>
    <a:lvl1pPr marL="0" algn="l" defTabSz="1218936" rtl="0" eaLnBrk="1" latinLnBrk="0" hangingPunct="1">
      <a:defRPr sz="1600" kern="1200">
        <a:solidFill>
          <a:schemeClr val="tx1"/>
        </a:solidFill>
        <a:latin typeface="+mn-lt"/>
        <a:ea typeface="+mn-ea"/>
        <a:cs typeface="+mn-cs"/>
      </a:defRPr>
    </a:lvl1pPr>
    <a:lvl2pPr marL="609469" algn="l" defTabSz="1218936" rtl="0" eaLnBrk="1" latinLnBrk="0" hangingPunct="1">
      <a:defRPr sz="1600" kern="1200">
        <a:solidFill>
          <a:schemeClr val="tx1"/>
        </a:solidFill>
        <a:latin typeface="+mn-lt"/>
        <a:ea typeface="+mn-ea"/>
        <a:cs typeface="+mn-cs"/>
      </a:defRPr>
    </a:lvl2pPr>
    <a:lvl3pPr marL="1218936" algn="l" defTabSz="1218936" rtl="0" eaLnBrk="1" latinLnBrk="0" hangingPunct="1">
      <a:defRPr sz="1600" kern="1200">
        <a:solidFill>
          <a:schemeClr val="tx1"/>
        </a:solidFill>
        <a:latin typeface="+mn-lt"/>
        <a:ea typeface="+mn-ea"/>
        <a:cs typeface="+mn-cs"/>
      </a:defRPr>
    </a:lvl3pPr>
    <a:lvl4pPr marL="1828402" algn="l" defTabSz="1218936" rtl="0" eaLnBrk="1" latinLnBrk="0" hangingPunct="1">
      <a:defRPr sz="1600" kern="1200">
        <a:solidFill>
          <a:schemeClr val="tx1"/>
        </a:solidFill>
        <a:latin typeface="+mn-lt"/>
        <a:ea typeface="+mn-ea"/>
        <a:cs typeface="+mn-cs"/>
      </a:defRPr>
    </a:lvl4pPr>
    <a:lvl5pPr marL="2437870" algn="l" defTabSz="1218936" rtl="0" eaLnBrk="1" latinLnBrk="0" hangingPunct="1">
      <a:defRPr sz="1600" kern="1200">
        <a:solidFill>
          <a:schemeClr val="tx1"/>
        </a:solidFill>
        <a:latin typeface="+mn-lt"/>
        <a:ea typeface="+mn-ea"/>
        <a:cs typeface="+mn-cs"/>
      </a:defRPr>
    </a:lvl5pPr>
    <a:lvl6pPr marL="3047337" algn="l" defTabSz="1218936" rtl="0" eaLnBrk="1" latinLnBrk="0" hangingPunct="1">
      <a:defRPr sz="1600" kern="1200">
        <a:solidFill>
          <a:schemeClr val="tx1"/>
        </a:solidFill>
        <a:latin typeface="+mn-lt"/>
        <a:ea typeface="+mn-ea"/>
        <a:cs typeface="+mn-cs"/>
      </a:defRPr>
    </a:lvl6pPr>
    <a:lvl7pPr marL="3656806" algn="l" defTabSz="1218936" rtl="0" eaLnBrk="1" latinLnBrk="0" hangingPunct="1">
      <a:defRPr sz="1600" kern="1200">
        <a:solidFill>
          <a:schemeClr val="tx1"/>
        </a:solidFill>
        <a:latin typeface="+mn-lt"/>
        <a:ea typeface="+mn-ea"/>
        <a:cs typeface="+mn-cs"/>
      </a:defRPr>
    </a:lvl7pPr>
    <a:lvl8pPr marL="4266271" algn="l" defTabSz="1218936" rtl="0" eaLnBrk="1" latinLnBrk="0" hangingPunct="1">
      <a:defRPr sz="1600" kern="1200">
        <a:solidFill>
          <a:schemeClr val="tx1"/>
        </a:solidFill>
        <a:latin typeface="+mn-lt"/>
        <a:ea typeface="+mn-ea"/>
        <a:cs typeface="+mn-cs"/>
      </a:defRPr>
    </a:lvl8pPr>
    <a:lvl9pPr marL="4875739" algn="l" defTabSz="121893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a:t>
            </a:fld>
            <a:endParaRPr lang="zh-CN" altLang="en-US"/>
          </a:p>
        </p:txBody>
      </p:sp>
    </p:spTree>
    <p:extLst>
      <p:ext uri="{BB962C8B-B14F-4D97-AF65-F5344CB8AC3E}">
        <p14:creationId xmlns:p14="http://schemas.microsoft.com/office/powerpoint/2010/main" val="123766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10</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11</a:t>
            </a:fld>
            <a:endParaRPr lang="zh-CN" altLang="en-US"/>
          </a:p>
        </p:txBody>
      </p:sp>
    </p:spTree>
    <p:extLst>
      <p:ext uri="{BB962C8B-B14F-4D97-AF65-F5344CB8AC3E}">
        <p14:creationId xmlns:p14="http://schemas.microsoft.com/office/powerpoint/2010/main" val="337397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12</a:t>
            </a:fld>
            <a:endParaRPr lang="zh-CN" altLang="en-US"/>
          </a:p>
        </p:txBody>
      </p:sp>
    </p:spTree>
    <p:extLst>
      <p:ext uri="{BB962C8B-B14F-4D97-AF65-F5344CB8AC3E}">
        <p14:creationId xmlns:p14="http://schemas.microsoft.com/office/powerpoint/2010/main" val="334445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13</a:t>
            </a:fld>
            <a:endParaRPr lang="zh-CN" altLang="en-US"/>
          </a:p>
        </p:txBody>
      </p:sp>
    </p:spTree>
    <p:extLst>
      <p:ext uri="{BB962C8B-B14F-4D97-AF65-F5344CB8AC3E}">
        <p14:creationId xmlns:p14="http://schemas.microsoft.com/office/powerpoint/2010/main" val="213006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14</a:t>
            </a:fld>
            <a:endParaRPr lang="zh-CN" altLang="en-US"/>
          </a:p>
        </p:txBody>
      </p:sp>
    </p:spTree>
    <p:extLst>
      <p:ext uri="{BB962C8B-B14F-4D97-AF65-F5344CB8AC3E}">
        <p14:creationId xmlns:p14="http://schemas.microsoft.com/office/powerpoint/2010/main" val="74850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15</a:t>
            </a:fld>
            <a:endParaRPr lang="zh-CN" altLang="en-US"/>
          </a:p>
        </p:txBody>
      </p:sp>
    </p:spTree>
    <p:extLst>
      <p:ext uri="{BB962C8B-B14F-4D97-AF65-F5344CB8AC3E}">
        <p14:creationId xmlns:p14="http://schemas.microsoft.com/office/powerpoint/2010/main" val="2393692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16</a:t>
            </a:fld>
            <a:endParaRPr lang="zh-CN" altLang="en-US"/>
          </a:p>
        </p:txBody>
      </p:sp>
    </p:spTree>
    <p:extLst>
      <p:ext uri="{BB962C8B-B14F-4D97-AF65-F5344CB8AC3E}">
        <p14:creationId xmlns:p14="http://schemas.microsoft.com/office/powerpoint/2010/main" val="123766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2</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3</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4</a:t>
            </a:fld>
            <a:endParaRPr lang="zh-CN" altLang="en-US"/>
          </a:p>
        </p:txBody>
      </p:sp>
    </p:spTree>
    <p:extLst>
      <p:ext uri="{BB962C8B-B14F-4D97-AF65-F5344CB8AC3E}">
        <p14:creationId xmlns:p14="http://schemas.microsoft.com/office/powerpoint/2010/main" val="11808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5</a:t>
            </a:fld>
            <a:endParaRPr lang="zh-CN" altLang="en-US"/>
          </a:p>
        </p:txBody>
      </p:sp>
    </p:spTree>
    <p:extLst>
      <p:ext uri="{BB962C8B-B14F-4D97-AF65-F5344CB8AC3E}">
        <p14:creationId xmlns:p14="http://schemas.microsoft.com/office/powerpoint/2010/main" val="315833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6</a:t>
            </a:fld>
            <a:endParaRPr lang="zh-CN" altLang="en-US"/>
          </a:p>
        </p:txBody>
      </p:sp>
    </p:spTree>
    <p:extLst>
      <p:ext uri="{BB962C8B-B14F-4D97-AF65-F5344CB8AC3E}">
        <p14:creationId xmlns:p14="http://schemas.microsoft.com/office/powerpoint/2010/main" val="252789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7</a:t>
            </a:fld>
            <a:endParaRPr lang="zh-CN" altLang="en-US"/>
          </a:p>
        </p:txBody>
      </p:sp>
    </p:spTree>
    <p:extLst>
      <p:ext uri="{BB962C8B-B14F-4D97-AF65-F5344CB8AC3E}">
        <p14:creationId xmlns:p14="http://schemas.microsoft.com/office/powerpoint/2010/main" val="172895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8</a:t>
            </a:fld>
            <a:endParaRPr lang="zh-CN" altLang="en-US"/>
          </a:p>
        </p:txBody>
      </p:sp>
    </p:spTree>
    <p:extLst>
      <p:ext uri="{BB962C8B-B14F-4D97-AF65-F5344CB8AC3E}">
        <p14:creationId xmlns:p14="http://schemas.microsoft.com/office/powerpoint/2010/main" val="323004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pPr/>
              <a:t>9</a:t>
            </a:fld>
            <a:endParaRPr lang="zh-CN" altLang="en-US"/>
          </a:p>
        </p:txBody>
      </p:sp>
    </p:spTree>
    <p:extLst>
      <p:ext uri="{BB962C8B-B14F-4D97-AF65-F5344CB8AC3E}">
        <p14:creationId xmlns:p14="http://schemas.microsoft.com/office/powerpoint/2010/main" val="384814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13" name="矩形 12"/>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14" name="Picture 3" descr="C:\Users\Administrator\Desktop\线稿长城0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35165" y="-4203053"/>
            <a:ext cx="4825199" cy="22199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dministrator\Desktop\线稿长城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13632" y="-3164767"/>
            <a:ext cx="936103" cy="8171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dministrator\Desktop\党政机关\素材\党徽\Nipic_5916570_20120618220329321399.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6568" y="202707"/>
            <a:ext cx="1058518" cy="96057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userDrawn="1"/>
        </p:nvSpPr>
        <p:spPr>
          <a:xfrm>
            <a:off x="-169490" y="-390252"/>
            <a:ext cx="7295861" cy="94823"/>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algn="ctr"/>
            <a:endParaRPr lang="zh-CN" altLang="en-US" sz="2700">
              <a:solidFill>
                <a:schemeClr val="accent1"/>
              </a:solidFill>
            </a:endParaRPr>
          </a:p>
        </p:txBody>
      </p:sp>
      <p:pic>
        <p:nvPicPr>
          <p:cNvPr id="21" name="Picture 3" descr="C:\Users\Administrator\Desktop\线稿长城001.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7859" t="55403" r="42797"/>
          <a:stretch/>
        </p:blipFill>
        <p:spPr bwMode="auto">
          <a:xfrm flipH="1">
            <a:off x="11783840" y="-2433389"/>
            <a:ext cx="1694623" cy="1069027"/>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userDrawn="1"/>
        </p:nvSpPr>
        <p:spPr>
          <a:xfrm>
            <a:off x="-1697205" y="-1018925"/>
            <a:ext cx="7396082" cy="15754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a:p>
        </p:txBody>
      </p:sp>
      <p:grpSp>
        <p:nvGrpSpPr>
          <p:cNvPr id="23" name="组合 22"/>
          <p:cNvGrpSpPr/>
          <p:nvPr userDrawn="1"/>
        </p:nvGrpSpPr>
        <p:grpSpPr>
          <a:xfrm>
            <a:off x="7673605" y="-2433391"/>
            <a:ext cx="3261165" cy="1777243"/>
            <a:chOff x="124" y="142257"/>
            <a:chExt cx="9180388" cy="5001243"/>
          </a:xfrm>
        </p:grpSpPr>
        <p:pic>
          <p:nvPicPr>
            <p:cNvPr id="24" name="Picture 5" descr="C:\Users\Administrator\Desktop\党政机关\素材\长城\矢量长城\线稿长城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Picture 2" descr="C:\Users\Administrator\Desktop\党政机关\素材\长城\矢量长城\线稿长城22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26371" y="65729"/>
            <a:ext cx="5098400" cy="12345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Nipic_20180988_20150909113802527000.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22470" r="-7296" b="12677"/>
          <a:stretch/>
        </p:blipFill>
        <p:spPr bwMode="auto">
          <a:xfrm>
            <a:off x="-4848585" y="0"/>
            <a:ext cx="3281759" cy="362186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p:cNvGrpSpPr/>
          <p:nvPr userDrawn="1"/>
        </p:nvGrpSpPr>
        <p:grpSpPr>
          <a:xfrm>
            <a:off x="-169488" y="1260900"/>
            <a:ext cx="12398739" cy="234537"/>
            <a:chOff x="46534" y="1260900"/>
            <a:chExt cx="12182715" cy="234538"/>
          </a:xfrm>
        </p:grpSpPr>
        <p:pic>
          <p:nvPicPr>
            <p:cNvPr id="29" name="Picture 5" descr="C:\Users\Administrator\Desktop\党政机关\素材\长城\矢量长城\线稿长城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Users\Administrator\Desktop\党政机关\素材\长城\矢量长城\线稿长城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 t="93888" r="2897" b="-606"/>
            <a:stretch/>
          </p:blipFill>
          <p:spPr bwMode="auto">
            <a:xfrm flipH="1">
              <a:off x="46534" y="1260900"/>
              <a:ext cx="6095136" cy="234538"/>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descr="C:\Users\Administrator\Desktop\素材\Nipic_2174276_2014031914463401932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flipH="1">
            <a:off x="1381710" y="-1992884"/>
            <a:ext cx="1238249" cy="826763"/>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占位符 10"/>
          <p:cNvSpPr>
            <a:spLocks noGrp="1"/>
          </p:cNvSpPr>
          <p:nvPr>
            <p:ph type="body" sz="quarter" idx="10" hasCustomPrompt="1"/>
          </p:nvPr>
        </p:nvSpPr>
        <p:spPr>
          <a:xfrm>
            <a:off x="1007303" y="390576"/>
            <a:ext cx="6102275" cy="768527"/>
          </a:xfrm>
        </p:spPr>
        <p:txBody>
          <a:bodyPr anchor="ctr" anchorCtr="0">
            <a:noAutofit/>
          </a:bodyPr>
          <a:lstStyle>
            <a:lvl1pPr marL="0" indent="0">
              <a:buNone/>
              <a:defRPr sz="3200" b="1">
                <a:solidFill>
                  <a:srgbClr val="C00000"/>
                </a:solidFill>
              </a:defRPr>
            </a:lvl1pPr>
          </a:lstStyle>
          <a:p>
            <a:pPr lvl="0"/>
            <a:r>
              <a:rPr lang="zh-CN" altLang="en-US" dirty="0"/>
              <a:t>单击此处添加标题</a:t>
            </a:r>
          </a:p>
        </p:txBody>
      </p:sp>
    </p:spTree>
    <p:extLst>
      <p:ext uri="{BB962C8B-B14F-4D97-AF65-F5344CB8AC3E}">
        <p14:creationId xmlns:p14="http://schemas.microsoft.com/office/powerpoint/2010/main" val="10372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矩形 6"/>
          <p:cNvSpPr/>
          <p:nvPr userDrawn="1"/>
        </p:nvSpPr>
        <p:spPr>
          <a:xfrm>
            <a:off x="0" y="0"/>
            <a:ext cx="12190413" cy="6859588"/>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81" tIns="60940" rIns="121881" bIns="60940" rtlCol="0" anchor="ctr"/>
          <a:lstStyle/>
          <a:p>
            <a:pPr algn="ctr"/>
            <a:endParaRPr lang="zh-CN" altLang="en-US" sz="3200"/>
          </a:p>
        </p:txBody>
      </p:sp>
      <p:sp>
        <p:nvSpPr>
          <p:cNvPr id="24" name="文本占位符 23"/>
          <p:cNvSpPr>
            <a:spLocks noGrp="1"/>
          </p:cNvSpPr>
          <p:nvPr>
            <p:ph type="body" sz="quarter" idx="10" hasCustomPrompt="1"/>
          </p:nvPr>
        </p:nvSpPr>
        <p:spPr>
          <a:xfrm>
            <a:off x="2447211" y="2373433"/>
            <a:ext cx="3456067" cy="1344395"/>
          </a:xfrm>
        </p:spPr>
        <p:txBody>
          <a:bodyPr>
            <a:normAutofit/>
          </a:bodyPr>
          <a:lstStyle>
            <a:lvl1pPr marL="0" indent="0" algn="ctr">
              <a:buNone/>
              <a:defRPr sz="7200" b="1">
                <a:solidFill>
                  <a:schemeClr val="accent1"/>
                </a:solidFill>
              </a:defRPr>
            </a:lvl1pPr>
          </a:lstStyle>
          <a:p>
            <a:pPr lvl="0"/>
            <a:r>
              <a:rPr lang="zh-CN" altLang="en-US" dirty="0"/>
              <a:t>第几章</a:t>
            </a:r>
          </a:p>
        </p:txBody>
      </p:sp>
      <p:sp>
        <p:nvSpPr>
          <p:cNvPr id="25" name="文本占位符 23"/>
          <p:cNvSpPr>
            <a:spLocks noGrp="1"/>
          </p:cNvSpPr>
          <p:nvPr>
            <p:ph type="body" sz="quarter" idx="11" hasCustomPrompt="1"/>
          </p:nvPr>
        </p:nvSpPr>
        <p:spPr>
          <a:xfrm>
            <a:off x="6470138" y="2373433"/>
            <a:ext cx="6536940" cy="1344395"/>
          </a:xfrm>
        </p:spPr>
        <p:txBody>
          <a:bodyPr>
            <a:normAutofit/>
          </a:bodyPr>
          <a:lstStyle>
            <a:lvl1pPr marL="0" indent="0" algn="l">
              <a:buNone/>
              <a:defRPr sz="7200" b="1">
                <a:solidFill>
                  <a:schemeClr val="accent1"/>
                </a:solidFill>
              </a:defRPr>
            </a:lvl1pPr>
          </a:lstStyle>
          <a:p>
            <a:pPr lvl="0"/>
            <a:r>
              <a:rPr lang="zh-CN" altLang="en-US" dirty="0"/>
              <a:t>章节标题</a:t>
            </a:r>
          </a:p>
        </p:txBody>
      </p:sp>
      <p:grpSp>
        <p:nvGrpSpPr>
          <p:cNvPr id="75" name="组合 74"/>
          <p:cNvGrpSpPr/>
          <p:nvPr userDrawn="1"/>
        </p:nvGrpSpPr>
        <p:grpSpPr>
          <a:xfrm>
            <a:off x="8835696" y="452775"/>
            <a:ext cx="2367633" cy="1579956"/>
            <a:chOff x="6935916" y="343637"/>
            <a:chExt cx="1713877" cy="1135367"/>
          </a:xfrm>
        </p:grpSpPr>
        <p:pic>
          <p:nvPicPr>
            <p:cNvPr id="76" name="Picture 4" descr="C:\Users\Administrator\Desktop\线稿长城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组合 77"/>
          <p:cNvGrpSpPr/>
          <p:nvPr userDrawn="1"/>
        </p:nvGrpSpPr>
        <p:grpSpPr>
          <a:xfrm>
            <a:off x="165" y="189723"/>
            <a:ext cx="12238924" cy="6669868"/>
            <a:chOff x="124" y="142257"/>
            <a:chExt cx="9180388" cy="5001243"/>
          </a:xfrm>
        </p:grpSpPr>
        <p:pic>
          <p:nvPicPr>
            <p:cNvPr id="79" name="Picture 5" descr="C:\Users\Administrator\Desktop\党政机关\素材\长城\矢量长城\线稿长城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80" name="矩形 79"/>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1" name="Picture 3" descr="C:\Users\Administrator\Desktop\党政机关\素材\党徽\Nipic_5916570_20120618220329321399.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415091" y="388264"/>
            <a:ext cx="1329259" cy="120669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Users\Administrator\Desktop\素材\Nipic_2174276_20140319144634019323.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flipH="1">
            <a:off x="5251114" y="235080"/>
            <a:ext cx="1688186" cy="112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500" fill="hold"/>
                                        <p:tgtEl>
                                          <p:spTgt spid="75"/>
                                        </p:tgtEl>
                                        <p:attrNameLst>
                                          <p:attrName>ppt_x</p:attrName>
                                        </p:attrNameLst>
                                      </p:cBhvr>
                                      <p:tavLst>
                                        <p:tav tm="0">
                                          <p:val>
                                            <p:strVal val="1+#ppt_w/2"/>
                                          </p:val>
                                        </p:tav>
                                        <p:tav tm="100000">
                                          <p:val>
                                            <p:strVal val="#ppt_x"/>
                                          </p:val>
                                        </p:tav>
                                      </p:tavLst>
                                    </p:anim>
                                    <p:anim calcmode="lin" valueType="num">
                                      <p:cBhvr additive="base">
                                        <p:cTn id="12" dur="1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solidFill>
                    <a:schemeClr val="bg1"/>
                  </a:solidFill>
                  <a:latin typeface="Impact" pitchFamily="34" charset="0"/>
                  <a:ea typeface="微软雅黑" pitchFamily="34" charset="-122"/>
                </a:rPr>
                <a:t>   01</a:t>
              </a:r>
              <a:endParaRPr lang="zh-CN" altLang="en-US" sz="1500" dirty="0">
                <a:solidFill>
                  <a:schemeClr val="bg1"/>
                </a:solidFill>
                <a:latin typeface="Impact" pitchFamily="34" charset="0"/>
                <a:ea typeface="微软雅黑" pitchFamily="34" charset="-122"/>
              </a:endParaRPr>
            </a:p>
          </p:txBody>
        </p:sp>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265103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algn="l" defTabSz="1218996" rtl="0" eaLnBrk="1" latinLnBrk="0" hangingPunct="1">
                <a:spcBef>
                  <a:spcPct val="0"/>
                </a:spcBef>
                <a:buNone/>
              </a:pPr>
              <a:r>
                <a:rPr lang="en-US" altLang="zh-CN" sz="2400" kern="1200" dirty="0">
                  <a:solidFill>
                    <a:schemeClr val="bg1"/>
                  </a:solidFill>
                  <a:latin typeface="Impact" pitchFamily="34" charset="0"/>
                  <a:ea typeface="微软雅黑" pitchFamily="34" charset="-122"/>
                  <a:cs typeface="+mj-cs"/>
                </a:rPr>
                <a:t>  02</a:t>
              </a:r>
              <a:endParaRPr lang="zh-CN" altLang="en-US" sz="2400" kern="1200" dirty="0">
                <a:solidFill>
                  <a:schemeClr val="bg1"/>
                </a:solidFill>
                <a:latin typeface="Impact" pitchFamily="34" charset="0"/>
                <a:ea typeface="微软雅黑" pitchFamily="34" charset="-122"/>
                <a:cs typeface="+mj-cs"/>
              </a:endParaRPr>
            </a:p>
          </p:txBody>
        </p:sp>
      </p:grpSp>
      <p:grpSp>
        <p:nvGrpSpPr>
          <p:cNvPr id="4" name="组合 3"/>
          <p:cNvGrpSpPr/>
          <p:nvPr userDrawn="1"/>
        </p:nvGrpSpPr>
        <p:grpSpPr>
          <a:xfrm>
            <a:off x="12981472" y="381320"/>
            <a:ext cx="1537500" cy="783892"/>
            <a:chOff x="9737371" y="285922"/>
            <a:chExt cx="1153275" cy="587783"/>
          </a:xfrm>
        </p:grpSpPr>
        <p:grpSp>
          <p:nvGrpSpPr>
            <p:cNvPr id="3" name="组合 2"/>
            <p:cNvGrpSpPr/>
            <p:nvPr userDrawn="1"/>
          </p:nvGrpSpPr>
          <p:grpSpPr>
            <a:xfrm>
              <a:off x="10188624" y="285922"/>
              <a:ext cx="702022" cy="587783"/>
              <a:chOff x="4734074" y="2428530"/>
              <a:chExt cx="2119816" cy="1774860"/>
            </a:xfrm>
          </p:grpSpPr>
          <p:grpSp>
            <p:nvGrpSpPr>
              <p:cNvPr id="26" name="组合 25"/>
              <p:cNvGrpSpPr/>
              <p:nvPr userDrawn="1"/>
            </p:nvGrpSpPr>
            <p:grpSpPr>
              <a:xfrm>
                <a:off x="4734074" y="2428530"/>
                <a:ext cx="2119816" cy="1341646"/>
                <a:chOff x="4716016" y="699542"/>
                <a:chExt cx="2119816" cy="1341646"/>
              </a:xfrm>
            </p:grpSpPr>
            <p:sp>
              <p:nvSpPr>
                <p:cNvPr id="27" name="TextBox 14"/>
                <p:cNvSpPr txBox="1"/>
                <p:nvPr/>
              </p:nvSpPr>
              <p:spPr>
                <a:xfrm>
                  <a:off x="4716016" y="703224"/>
                  <a:ext cx="1111704" cy="1337964"/>
                </a:xfrm>
                <a:prstGeom prst="rect">
                  <a:avLst/>
                </a:prstGeom>
                <a:noFill/>
                <a:ln>
                  <a:noFill/>
                </a:ln>
                <a:effectLst/>
              </p:spPr>
              <p:txBody>
                <a:bodyPr wrap="square" rtlCol="0">
                  <a:spAutoFit/>
                </a:bodyPr>
                <a:lstStyle/>
                <a:p>
                  <a:pPr algn="ctr">
                    <a:lnSpc>
                      <a:spcPct val="120000"/>
                    </a:lnSpc>
                  </a:pPr>
                  <a:r>
                    <a:rPr lang="zh-CN" altLang="en-US" sz="2700" b="0" dirty="0">
                      <a:ln>
                        <a:noFill/>
                      </a:ln>
                      <a:solidFill>
                        <a:srgbClr val="C00000"/>
                      </a:solidFill>
                      <a:latin typeface="方正粗黑宋简体" pitchFamily="2" charset="-122"/>
                      <a:ea typeface="方正粗黑宋简体" pitchFamily="2" charset="-122"/>
                      <a:cs typeface="+mn-ea"/>
                      <a:sym typeface="+mn-lt"/>
                    </a:rPr>
                    <a:t>章</a:t>
                  </a:r>
                </a:p>
              </p:txBody>
            </p:sp>
            <p:sp>
              <p:nvSpPr>
                <p:cNvPr id="28" name="TextBox 14"/>
                <p:cNvSpPr txBox="1"/>
                <p:nvPr/>
              </p:nvSpPr>
              <p:spPr>
                <a:xfrm>
                  <a:off x="5724128" y="699542"/>
                  <a:ext cx="1111704" cy="1337965"/>
                </a:xfrm>
                <a:prstGeom prst="rect">
                  <a:avLst/>
                </a:prstGeom>
                <a:noFill/>
                <a:ln>
                  <a:noFill/>
                </a:ln>
                <a:effectLst>
                  <a:innerShdw blurRad="63500" dist="50800" dir="13500000">
                    <a:prstClr val="black">
                      <a:alpha val="50000"/>
                    </a:prstClr>
                  </a:innerShdw>
                </a:effectLst>
              </p:spPr>
              <p:txBody>
                <a:bodyPr wrap="square" rtlCol="0">
                  <a:spAutoFit/>
                </a:bodyPr>
                <a:lstStyle/>
                <a:p>
                  <a:pPr marL="0" algn="ctr" defTabSz="1218936" rtl="0" eaLnBrk="1" latinLnBrk="0" hangingPunct="1">
                    <a:lnSpc>
                      <a:spcPct val="120000"/>
                    </a:lnSpc>
                  </a:pPr>
                  <a:r>
                    <a:rPr lang="zh-CN" altLang="en-US" sz="2700" b="0" kern="1200" dirty="0">
                      <a:ln>
                        <a:noFill/>
                      </a:ln>
                      <a:solidFill>
                        <a:srgbClr val="C00000"/>
                      </a:solidFill>
                      <a:latin typeface="方正粗黑宋简体" pitchFamily="2" charset="-122"/>
                      <a:ea typeface="方正粗黑宋简体" pitchFamily="2" charset="-122"/>
                      <a:cs typeface="+mn-ea"/>
                      <a:sym typeface="+mn-lt"/>
                    </a:rPr>
                    <a:t>程</a:t>
                  </a:r>
                </a:p>
              </p:txBody>
            </p:sp>
          </p:grpSp>
          <p:pic>
            <p:nvPicPr>
              <p:cNvPr id="29" name="Picture 7" descr="C:\Users\Administrator\Desktop\党政机关\素材\长城\矢量长城\13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7715" y="3504890"/>
                <a:ext cx="1914525" cy="6985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Picture 3" descr="C:\Users\Administrator\Desktop\党政机关\素材\党徽\Nipic_5916570_20120618220329321399.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9737371" y="344259"/>
              <a:ext cx="498537" cy="452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21979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algn="l" defTabSz="1218996" rtl="0" eaLnBrk="1" latinLnBrk="0" hangingPunct="1">
                <a:spcBef>
                  <a:spcPct val="0"/>
                </a:spcBef>
                <a:buNone/>
              </a:pPr>
              <a:r>
                <a:rPr lang="en-US" altLang="zh-CN" sz="2400" kern="1200" dirty="0">
                  <a:solidFill>
                    <a:schemeClr val="bg1"/>
                  </a:solidFill>
                  <a:latin typeface="Impact" pitchFamily="34" charset="0"/>
                  <a:ea typeface="微软雅黑" pitchFamily="34" charset="-122"/>
                  <a:cs typeface="+mj-cs"/>
                </a:rPr>
                <a:t>  03</a:t>
              </a:r>
              <a:endParaRPr lang="zh-CN" altLang="en-US" sz="2400" kern="1200" dirty="0">
                <a:solidFill>
                  <a:schemeClr val="bg1"/>
                </a:solidFill>
                <a:latin typeface="Impact" pitchFamily="34" charset="0"/>
                <a:ea typeface="微软雅黑" pitchFamily="34" charset="-122"/>
                <a:cs typeface="+mj-cs"/>
              </a:endParaRPr>
            </a:p>
          </p:txBody>
        </p:sp>
      </p:grpSp>
      <p:grpSp>
        <p:nvGrpSpPr>
          <p:cNvPr id="4" name="组合 3"/>
          <p:cNvGrpSpPr/>
          <p:nvPr userDrawn="1"/>
        </p:nvGrpSpPr>
        <p:grpSpPr>
          <a:xfrm>
            <a:off x="12981472" y="381320"/>
            <a:ext cx="1537500" cy="783892"/>
            <a:chOff x="9737371" y="285922"/>
            <a:chExt cx="1153275" cy="587783"/>
          </a:xfrm>
        </p:grpSpPr>
        <p:grpSp>
          <p:nvGrpSpPr>
            <p:cNvPr id="3" name="组合 2"/>
            <p:cNvGrpSpPr/>
            <p:nvPr userDrawn="1"/>
          </p:nvGrpSpPr>
          <p:grpSpPr>
            <a:xfrm>
              <a:off x="10188624" y="285922"/>
              <a:ext cx="702022" cy="587783"/>
              <a:chOff x="4734074" y="2428530"/>
              <a:chExt cx="2119816" cy="1774860"/>
            </a:xfrm>
          </p:grpSpPr>
          <p:grpSp>
            <p:nvGrpSpPr>
              <p:cNvPr id="26" name="组合 25"/>
              <p:cNvGrpSpPr/>
              <p:nvPr userDrawn="1"/>
            </p:nvGrpSpPr>
            <p:grpSpPr>
              <a:xfrm>
                <a:off x="4734074" y="2428530"/>
                <a:ext cx="2119816" cy="1341646"/>
                <a:chOff x="4716016" y="699542"/>
                <a:chExt cx="2119816" cy="1341646"/>
              </a:xfrm>
            </p:grpSpPr>
            <p:sp>
              <p:nvSpPr>
                <p:cNvPr id="27" name="TextBox 14"/>
                <p:cNvSpPr txBox="1"/>
                <p:nvPr/>
              </p:nvSpPr>
              <p:spPr>
                <a:xfrm>
                  <a:off x="4716016" y="703224"/>
                  <a:ext cx="1111704" cy="1337964"/>
                </a:xfrm>
                <a:prstGeom prst="rect">
                  <a:avLst/>
                </a:prstGeom>
                <a:noFill/>
                <a:ln>
                  <a:noFill/>
                </a:ln>
                <a:effectLst/>
              </p:spPr>
              <p:txBody>
                <a:bodyPr wrap="square" rtlCol="0">
                  <a:spAutoFit/>
                </a:bodyPr>
                <a:lstStyle/>
                <a:p>
                  <a:pPr algn="ctr">
                    <a:lnSpc>
                      <a:spcPct val="120000"/>
                    </a:lnSpc>
                  </a:pPr>
                  <a:r>
                    <a:rPr lang="zh-CN" altLang="en-US" sz="2700" b="0" dirty="0">
                      <a:ln>
                        <a:noFill/>
                      </a:ln>
                      <a:solidFill>
                        <a:srgbClr val="C00000"/>
                      </a:solidFill>
                      <a:latin typeface="方正粗黑宋简体" pitchFamily="2" charset="-122"/>
                      <a:ea typeface="方正粗黑宋简体" pitchFamily="2" charset="-122"/>
                      <a:cs typeface="+mn-ea"/>
                      <a:sym typeface="+mn-lt"/>
                    </a:rPr>
                    <a:t>章</a:t>
                  </a:r>
                </a:p>
              </p:txBody>
            </p:sp>
            <p:sp>
              <p:nvSpPr>
                <p:cNvPr id="28" name="TextBox 14"/>
                <p:cNvSpPr txBox="1"/>
                <p:nvPr/>
              </p:nvSpPr>
              <p:spPr>
                <a:xfrm>
                  <a:off x="5724128" y="699542"/>
                  <a:ext cx="1111704" cy="1337965"/>
                </a:xfrm>
                <a:prstGeom prst="rect">
                  <a:avLst/>
                </a:prstGeom>
                <a:noFill/>
                <a:ln>
                  <a:noFill/>
                </a:ln>
                <a:effectLst>
                  <a:innerShdw blurRad="63500" dist="50800" dir="13500000">
                    <a:prstClr val="black">
                      <a:alpha val="50000"/>
                    </a:prstClr>
                  </a:innerShdw>
                </a:effectLst>
              </p:spPr>
              <p:txBody>
                <a:bodyPr wrap="square" rtlCol="0">
                  <a:spAutoFit/>
                </a:bodyPr>
                <a:lstStyle/>
                <a:p>
                  <a:pPr marL="0" algn="ctr" defTabSz="1218936" rtl="0" eaLnBrk="1" latinLnBrk="0" hangingPunct="1">
                    <a:lnSpc>
                      <a:spcPct val="120000"/>
                    </a:lnSpc>
                  </a:pPr>
                  <a:r>
                    <a:rPr lang="zh-CN" altLang="en-US" sz="2700" b="0" kern="1200" dirty="0">
                      <a:ln>
                        <a:noFill/>
                      </a:ln>
                      <a:solidFill>
                        <a:srgbClr val="C00000"/>
                      </a:solidFill>
                      <a:latin typeface="方正粗黑宋简体" pitchFamily="2" charset="-122"/>
                      <a:ea typeface="方正粗黑宋简体" pitchFamily="2" charset="-122"/>
                      <a:cs typeface="+mn-ea"/>
                      <a:sym typeface="+mn-lt"/>
                    </a:rPr>
                    <a:t>程</a:t>
                  </a:r>
                </a:p>
              </p:txBody>
            </p:sp>
          </p:grpSp>
          <p:pic>
            <p:nvPicPr>
              <p:cNvPr id="29" name="Picture 7" descr="C:\Users\Administrator\Desktop\党政机关\素材\长城\矢量长城\13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7715" y="3504890"/>
                <a:ext cx="1914525" cy="6985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Picture 3" descr="C:\Users\Administrator\Desktop\党政机关\素材\党徽\Nipic_5916570_20120618220329321399.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9737371" y="344259"/>
              <a:ext cx="498537" cy="452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163036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algn="l" defTabSz="1218996" rtl="0" eaLnBrk="1" latinLnBrk="0" hangingPunct="1">
                <a:spcBef>
                  <a:spcPct val="0"/>
                </a:spcBef>
                <a:buNone/>
              </a:pPr>
              <a:r>
                <a:rPr lang="en-US" altLang="zh-CN" sz="2400" kern="1200" dirty="0">
                  <a:solidFill>
                    <a:schemeClr val="bg1"/>
                  </a:solidFill>
                  <a:latin typeface="Impact" pitchFamily="34" charset="0"/>
                  <a:ea typeface="微软雅黑" pitchFamily="34" charset="-122"/>
                  <a:cs typeface="+mj-cs"/>
                </a:rPr>
                <a:t>  04</a:t>
              </a:r>
              <a:endParaRPr lang="zh-CN" altLang="en-US" sz="2400" kern="1200" dirty="0">
                <a:solidFill>
                  <a:schemeClr val="bg1"/>
                </a:solidFill>
                <a:latin typeface="Impact" pitchFamily="34" charset="0"/>
                <a:ea typeface="微软雅黑" pitchFamily="34" charset="-122"/>
                <a:cs typeface="+mj-cs"/>
              </a:endParaRPr>
            </a:p>
          </p:txBody>
        </p:sp>
      </p:grpSp>
      <p:grpSp>
        <p:nvGrpSpPr>
          <p:cNvPr id="4" name="组合 3"/>
          <p:cNvGrpSpPr/>
          <p:nvPr userDrawn="1"/>
        </p:nvGrpSpPr>
        <p:grpSpPr>
          <a:xfrm>
            <a:off x="12981472" y="381320"/>
            <a:ext cx="1537500" cy="783892"/>
            <a:chOff x="9737371" y="285922"/>
            <a:chExt cx="1153275" cy="587783"/>
          </a:xfrm>
        </p:grpSpPr>
        <p:grpSp>
          <p:nvGrpSpPr>
            <p:cNvPr id="3" name="组合 2"/>
            <p:cNvGrpSpPr/>
            <p:nvPr userDrawn="1"/>
          </p:nvGrpSpPr>
          <p:grpSpPr>
            <a:xfrm>
              <a:off x="10188624" y="285922"/>
              <a:ext cx="702022" cy="587783"/>
              <a:chOff x="4734074" y="2428530"/>
              <a:chExt cx="2119816" cy="1774860"/>
            </a:xfrm>
          </p:grpSpPr>
          <p:grpSp>
            <p:nvGrpSpPr>
              <p:cNvPr id="26" name="组合 25"/>
              <p:cNvGrpSpPr/>
              <p:nvPr userDrawn="1"/>
            </p:nvGrpSpPr>
            <p:grpSpPr>
              <a:xfrm>
                <a:off x="4734074" y="2428530"/>
                <a:ext cx="2119816" cy="1341646"/>
                <a:chOff x="4716016" y="699542"/>
                <a:chExt cx="2119816" cy="1341646"/>
              </a:xfrm>
            </p:grpSpPr>
            <p:sp>
              <p:nvSpPr>
                <p:cNvPr id="27" name="TextBox 14"/>
                <p:cNvSpPr txBox="1"/>
                <p:nvPr/>
              </p:nvSpPr>
              <p:spPr>
                <a:xfrm>
                  <a:off x="4716016" y="703224"/>
                  <a:ext cx="1111704" cy="1337964"/>
                </a:xfrm>
                <a:prstGeom prst="rect">
                  <a:avLst/>
                </a:prstGeom>
                <a:noFill/>
                <a:ln>
                  <a:noFill/>
                </a:ln>
                <a:effectLst/>
              </p:spPr>
              <p:txBody>
                <a:bodyPr wrap="square" rtlCol="0">
                  <a:spAutoFit/>
                </a:bodyPr>
                <a:lstStyle/>
                <a:p>
                  <a:pPr algn="ctr">
                    <a:lnSpc>
                      <a:spcPct val="120000"/>
                    </a:lnSpc>
                  </a:pPr>
                  <a:r>
                    <a:rPr lang="zh-CN" altLang="en-US" sz="2700" b="0" dirty="0">
                      <a:ln>
                        <a:noFill/>
                      </a:ln>
                      <a:solidFill>
                        <a:srgbClr val="C00000"/>
                      </a:solidFill>
                      <a:latin typeface="方正粗黑宋简体" pitchFamily="2" charset="-122"/>
                      <a:ea typeface="方正粗黑宋简体" pitchFamily="2" charset="-122"/>
                      <a:cs typeface="+mn-ea"/>
                      <a:sym typeface="+mn-lt"/>
                    </a:rPr>
                    <a:t>章</a:t>
                  </a:r>
                </a:p>
              </p:txBody>
            </p:sp>
            <p:sp>
              <p:nvSpPr>
                <p:cNvPr id="28" name="TextBox 14"/>
                <p:cNvSpPr txBox="1"/>
                <p:nvPr/>
              </p:nvSpPr>
              <p:spPr>
                <a:xfrm>
                  <a:off x="5724128" y="699542"/>
                  <a:ext cx="1111704" cy="1337965"/>
                </a:xfrm>
                <a:prstGeom prst="rect">
                  <a:avLst/>
                </a:prstGeom>
                <a:noFill/>
                <a:ln>
                  <a:noFill/>
                </a:ln>
                <a:effectLst>
                  <a:innerShdw blurRad="63500" dist="50800" dir="13500000">
                    <a:prstClr val="black">
                      <a:alpha val="50000"/>
                    </a:prstClr>
                  </a:innerShdw>
                </a:effectLst>
              </p:spPr>
              <p:txBody>
                <a:bodyPr wrap="square" rtlCol="0">
                  <a:spAutoFit/>
                </a:bodyPr>
                <a:lstStyle/>
                <a:p>
                  <a:pPr marL="0" algn="ctr" defTabSz="1218936" rtl="0" eaLnBrk="1" latinLnBrk="0" hangingPunct="1">
                    <a:lnSpc>
                      <a:spcPct val="120000"/>
                    </a:lnSpc>
                  </a:pPr>
                  <a:r>
                    <a:rPr lang="zh-CN" altLang="en-US" sz="2700" b="0" kern="1200" dirty="0">
                      <a:ln>
                        <a:noFill/>
                      </a:ln>
                      <a:solidFill>
                        <a:srgbClr val="C00000"/>
                      </a:solidFill>
                      <a:latin typeface="方正粗黑宋简体" pitchFamily="2" charset="-122"/>
                      <a:ea typeface="方正粗黑宋简体" pitchFamily="2" charset="-122"/>
                      <a:cs typeface="+mn-ea"/>
                      <a:sym typeface="+mn-lt"/>
                    </a:rPr>
                    <a:t>程</a:t>
                  </a:r>
                </a:p>
              </p:txBody>
            </p:sp>
          </p:grpSp>
          <p:pic>
            <p:nvPicPr>
              <p:cNvPr id="29" name="Picture 7" descr="C:\Users\Administrator\Desktop\党政机关\素材\长城\矢量长城\13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7715" y="3504890"/>
                <a:ext cx="1914525" cy="6985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Picture 3" descr="C:\Users\Administrator\Desktop\党政机关\素材\党徽\Nipic_5916570_20120618220329321399.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9737371" y="344259"/>
              <a:ext cx="498537" cy="452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147278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algn="l" defTabSz="1218996" rtl="0" eaLnBrk="1" latinLnBrk="0" hangingPunct="1">
                <a:spcBef>
                  <a:spcPct val="0"/>
                </a:spcBef>
                <a:buNone/>
              </a:pPr>
              <a:r>
                <a:rPr lang="en-US" altLang="zh-CN" sz="2400" kern="1200" dirty="0">
                  <a:solidFill>
                    <a:schemeClr val="bg1"/>
                  </a:solidFill>
                  <a:latin typeface="Impact" pitchFamily="34" charset="0"/>
                  <a:ea typeface="微软雅黑" pitchFamily="34" charset="-122"/>
                  <a:cs typeface="+mj-cs"/>
                </a:rPr>
                <a:t>  05</a:t>
              </a:r>
              <a:endParaRPr lang="zh-CN" altLang="en-US" sz="2400" kern="1200" dirty="0">
                <a:solidFill>
                  <a:schemeClr val="bg1"/>
                </a:solidFill>
                <a:latin typeface="Impact" pitchFamily="34" charset="0"/>
                <a:ea typeface="微软雅黑" pitchFamily="34" charset="-122"/>
                <a:cs typeface="+mj-cs"/>
              </a:endParaRPr>
            </a:p>
          </p:txBody>
        </p:sp>
      </p:grpSp>
      <p:grpSp>
        <p:nvGrpSpPr>
          <p:cNvPr id="4" name="组合 3"/>
          <p:cNvGrpSpPr/>
          <p:nvPr userDrawn="1"/>
        </p:nvGrpSpPr>
        <p:grpSpPr>
          <a:xfrm>
            <a:off x="12981472" y="381320"/>
            <a:ext cx="1537500" cy="783892"/>
            <a:chOff x="9737371" y="285922"/>
            <a:chExt cx="1153275" cy="587783"/>
          </a:xfrm>
        </p:grpSpPr>
        <p:grpSp>
          <p:nvGrpSpPr>
            <p:cNvPr id="3" name="组合 2"/>
            <p:cNvGrpSpPr/>
            <p:nvPr userDrawn="1"/>
          </p:nvGrpSpPr>
          <p:grpSpPr>
            <a:xfrm>
              <a:off x="10188624" y="285922"/>
              <a:ext cx="702022" cy="587783"/>
              <a:chOff x="4734074" y="2428530"/>
              <a:chExt cx="2119816" cy="1774860"/>
            </a:xfrm>
          </p:grpSpPr>
          <p:grpSp>
            <p:nvGrpSpPr>
              <p:cNvPr id="26" name="组合 25"/>
              <p:cNvGrpSpPr/>
              <p:nvPr userDrawn="1"/>
            </p:nvGrpSpPr>
            <p:grpSpPr>
              <a:xfrm>
                <a:off x="4734074" y="2428530"/>
                <a:ext cx="2119816" cy="1341646"/>
                <a:chOff x="4716016" y="699542"/>
                <a:chExt cx="2119816" cy="1341646"/>
              </a:xfrm>
            </p:grpSpPr>
            <p:sp>
              <p:nvSpPr>
                <p:cNvPr id="27" name="TextBox 14"/>
                <p:cNvSpPr txBox="1"/>
                <p:nvPr/>
              </p:nvSpPr>
              <p:spPr>
                <a:xfrm>
                  <a:off x="4716016" y="703224"/>
                  <a:ext cx="1111704" cy="1337964"/>
                </a:xfrm>
                <a:prstGeom prst="rect">
                  <a:avLst/>
                </a:prstGeom>
                <a:noFill/>
                <a:ln>
                  <a:noFill/>
                </a:ln>
                <a:effectLst/>
              </p:spPr>
              <p:txBody>
                <a:bodyPr wrap="square" rtlCol="0">
                  <a:spAutoFit/>
                </a:bodyPr>
                <a:lstStyle/>
                <a:p>
                  <a:pPr algn="ctr">
                    <a:lnSpc>
                      <a:spcPct val="120000"/>
                    </a:lnSpc>
                  </a:pPr>
                  <a:r>
                    <a:rPr lang="zh-CN" altLang="en-US" sz="2700" b="0" dirty="0">
                      <a:ln>
                        <a:noFill/>
                      </a:ln>
                      <a:solidFill>
                        <a:srgbClr val="C00000"/>
                      </a:solidFill>
                      <a:latin typeface="方正粗黑宋简体" pitchFamily="2" charset="-122"/>
                      <a:ea typeface="方正粗黑宋简体" pitchFamily="2" charset="-122"/>
                      <a:cs typeface="+mn-ea"/>
                      <a:sym typeface="+mn-lt"/>
                    </a:rPr>
                    <a:t>章</a:t>
                  </a:r>
                </a:p>
              </p:txBody>
            </p:sp>
            <p:sp>
              <p:nvSpPr>
                <p:cNvPr id="28" name="TextBox 14"/>
                <p:cNvSpPr txBox="1"/>
                <p:nvPr/>
              </p:nvSpPr>
              <p:spPr>
                <a:xfrm>
                  <a:off x="5724128" y="699542"/>
                  <a:ext cx="1111704" cy="1337965"/>
                </a:xfrm>
                <a:prstGeom prst="rect">
                  <a:avLst/>
                </a:prstGeom>
                <a:noFill/>
                <a:ln>
                  <a:noFill/>
                </a:ln>
                <a:effectLst>
                  <a:innerShdw blurRad="63500" dist="50800" dir="13500000">
                    <a:prstClr val="black">
                      <a:alpha val="50000"/>
                    </a:prstClr>
                  </a:innerShdw>
                </a:effectLst>
              </p:spPr>
              <p:txBody>
                <a:bodyPr wrap="square" rtlCol="0">
                  <a:spAutoFit/>
                </a:bodyPr>
                <a:lstStyle/>
                <a:p>
                  <a:pPr marL="0" algn="ctr" defTabSz="1218936" rtl="0" eaLnBrk="1" latinLnBrk="0" hangingPunct="1">
                    <a:lnSpc>
                      <a:spcPct val="120000"/>
                    </a:lnSpc>
                  </a:pPr>
                  <a:r>
                    <a:rPr lang="zh-CN" altLang="en-US" sz="2700" b="0" kern="1200" dirty="0">
                      <a:ln>
                        <a:noFill/>
                      </a:ln>
                      <a:solidFill>
                        <a:srgbClr val="C00000"/>
                      </a:solidFill>
                      <a:latin typeface="方正粗黑宋简体" pitchFamily="2" charset="-122"/>
                      <a:ea typeface="方正粗黑宋简体" pitchFamily="2" charset="-122"/>
                      <a:cs typeface="+mn-ea"/>
                      <a:sym typeface="+mn-lt"/>
                    </a:rPr>
                    <a:t>程</a:t>
                  </a:r>
                </a:p>
              </p:txBody>
            </p:sp>
          </p:grpSp>
          <p:pic>
            <p:nvPicPr>
              <p:cNvPr id="29" name="Picture 7" descr="C:\Users\Administrator\Desktop\党政机关\素材\长城\矢量长城\13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7715" y="3504890"/>
                <a:ext cx="1914525" cy="6985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Picture 3" descr="C:\Users\Administrator\Desktop\党政机关\素材\党徽\Nipic_5916570_20120618220329321399.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9737371" y="344259"/>
              <a:ext cx="498537" cy="452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97883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1486694" y="429096"/>
            <a:ext cx="5472608" cy="575867"/>
          </a:xfrm>
        </p:spPr>
        <p:txBody>
          <a:bodyPr>
            <a:normAutofit/>
          </a:bodyPr>
          <a:lstStyle>
            <a:lvl1pPr marL="0" indent="0">
              <a:buNone/>
              <a:defRPr sz="2400" b="1"/>
            </a:lvl1pPr>
          </a:lstStyle>
          <a:p>
            <a:pPr lvl="0"/>
            <a:r>
              <a:rPr lang="zh-CN" altLang="en-US" dirty="0"/>
              <a:t>点击添加标题</a:t>
            </a:r>
          </a:p>
        </p:txBody>
      </p:sp>
      <p:sp>
        <p:nvSpPr>
          <p:cNvPr id="33" name="文本框 32"/>
          <p:cNvSpPr txBox="1"/>
          <p:nvPr userDrawn="1"/>
        </p:nvSpPr>
        <p:spPr>
          <a:xfrm>
            <a:off x="35110" y="7205543"/>
            <a:ext cx="1368401" cy="1108253"/>
          </a:xfrm>
          <a:prstGeom prst="rect">
            <a:avLst/>
          </a:prstGeom>
          <a:noFill/>
        </p:spPr>
        <p:txBody>
          <a:bodyPr wrap="square" lIns="121881" tIns="60940" rIns="121881" bIns="60940" rtlCol="0">
            <a:spAutoFit/>
          </a:bodyPr>
          <a:lstStyle/>
          <a:p>
            <a:r>
              <a:rPr lang="zh-CN" altLang="en-US" sz="3200" dirty="0"/>
              <a:t>延时符</a:t>
            </a:r>
          </a:p>
        </p:txBody>
      </p:sp>
      <p:pic>
        <p:nvPicPr>
          <p:cNvPr id="40" name="Picture 2" descr="C:\Users\Administrator\Desktop\党政机关\素材\长城\矢量长城\线稿长城22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6371" y="65729"/>
            <a:ext cx="5098400" cy="123453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组合 40"/>
          <p:cNvGrpSpPr/>
          <p:nvPr userDrawn="1"/>
        </p:nvGrpSpPr>
        <p:grpSpPr>
          <a:xfrm>
            <a:off x="-169488" y="1260900"/>
            <a:ext cx="12398739" cy="234537"/>
            <a:chOff x="46534" y="1260900"/>
            <a:chExt cx="12182715" cy="234538"/>
          </a:xfrm>
        </p:grpSpPr>
        <p:pic>
          <p:nvPicPr>
            <p:cNvPr id="42" name="Picture 5" descr="C:\Users\Administrator\Desktop\党政机关\素材\长城\矢量长城\线稿长城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Administrator\Desktop\党政机关\素材\长城\矢量长城\线稿长城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 t="93888" r="2897" b="-606"/>
            <a:stretch/>
          </p:blipFill>
          <p:spPr bwMode="auto">
            <a:xfrm flipH="1">
              <a:off x="46534" y="1260900"/>
              <a:ext cx="6095136" cy="234538"/>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52553" y="152858"/>
            <a:ext cx="951118" cy="88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矩形 3"/>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spTree>
    <p:extLst>
      <p:ext uri="{BB962C8B-B14F-4D97-AF65-F5344CB8AC3E}">
        <p14:creationId xmlns:p14="http://schemas.microsoft.com/office/powerpoint/2010/main" val="157857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2" y="274702"/>
            <a:ext cx="10971372" cy="1143265"/>
          </a:xfrm>
          <a:prstGeom prst="rect">
            <a:avLst/>
          </a:prstGeom>
        </p:spPr>
        <p:txBody>
          <a:bodyPr vert="horz" lIns="121881" tIns="60940" rIns="121881" bIns="6094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2" y="1600573"/>
            <a:ext cx="10971372" cy="4527011"/>
          </a:xfrm>
          <a:prstGeom prst="rect">
            <a:avLst/>
          </a:prstGeom>
        </p:spPr>
        <p:txBody>
          <a:bodyPr vert="horz" lIns="121881" tIns="60940" rIns="121881" bIns="6094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2" y="6357824"/>
            <a:ext cx="2844430" cy="365210"/>
          </a:xfrm>
          <a:prstGeom prst="rect">
            <a:avLst/>
          </a:prstGeom>
        </p:spPr>
        <p:txBody>
          <a:bodyPr vert="horz" lIns="121881" tIns="60940" rIns="121881" bIns="60940" rtlCol="0" anchor="ctr"/>
          <a:lstStyle>
            <a:lvl1pPr algn="l">
              <a:defRPr sz="1600">
                <a:solidFill>
                  <a:schemeClr val="tx1">
                    <a:tint val="75000"/>
                  </a:schemeClr>
                </a:solidFill>
              </a:defRPr>
            </a:lvl1pPr>
          </a:lstStyle>
          <a:p>
            <a:fld id="{530820CF-B880-4189-942D-D702A7CBA730}" type="datetimeFigureOut">
              <a:rPr lang="zh-CN" altLang="en-US" smtClean="0"/>
              <a:pPr/>
              <a:t>2019/10/20</a:t>
            </a:fld>
            <a:endParaRPr lang="zh-CN" altLang="en-US"/>
          </a:p>
        </p:txBody>
      </p:sp>
      <p:sp>
        <p:nvSpPr>
          <p:cNvPr id="5" name="页脚占位符 4"/>
          <p:cNvSpPr>
            <a:spLocks noGrp="1"/>
          </p:cNvSpPr>
          <p:nvPr>
            <p:ph type="ftr" sz="quarter" idx="3"/>
          </p:nvPr>
        </p:nvSpPr>
        <p:spPr>
          <a:xfrm>
            <a:off x="4165059" y="6357824"/>
            <a:ext cx="3860297" cy="365210"/>
          </a:xfrm>
          <a:prstGeom prst="rect">
            <a:avLst/>
          </a:prstGeom>
        </p:spPr>
        <p:txBody>
          <a:bodyPr vert="horz" lIns="121881" tIns="60940" rIns="121881" bIns="6094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4" y="6357824"/>
            <a:ext cx="2844430" cy="365210"/>
          </a:xfrm>
          <a:prstGeom prst="rect">
            <a:avLst/>
          </a:prstGeom>
        </p:spPr>
        <p:txBody>
          <a:bodyPr vert="horz" lIns="121881" tIns="60940" rIns="121881" bIns="6094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4" r:id="rId4"/>
    <p:sldLayoutId id="2147483665" r:id="rId5"/>
    <p:sldLayoutId id="2147483666" r:id="rId6"/>
    <p:sldLayoutId id="2147483667" r:id="rId7"/>
    <p:sldLayoutId id="2147483657" r:id="rId8"/>
    <p:sldLayoutId id="2147483653" r:id="rId9"/>
    <p:sldLayoutId id="2147483663" r:id="rId10"/>
  </p:sldLayoutIdLst>
  <p:txStyles>
    <p:titleStyle>
      <a:lvl1pPr algn="ctr" defTabSz="1218936" rtl="0" eaLnBrk="1" latinLnBrk="0" hangingPunct="1">
        <a:spcBef>
          <a:spcPct val="0"/>
        </a:spcBef>
        <a:buNone/>
        <a:defRPr sz="5900" kern="1200">
          <a:solidFill>
            <a:schemeClr val="tx1"/>
          </a:solidFill>
          <a:latin typeface="+mj-lt"/>
          <a:ea typeface="+mj-ea"/>
          <a:cs typeface="+mj-cs"/>
        </a:defRPr>
      </a:lvl1pPr>
    </p:titleStyle>
    <p:bodyStyle>
      <a:lvl1pPr marL="457102" indent="-457102" algn="l" defTabSz="121893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85" indent="-380917" algn="l" defTabSz="121893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670" indent="-304732" algn="l" defTabSz="121893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136"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602"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071"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38"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006"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73"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936" rtl="0" eaLnBrk="1" latinLnBrk="0" hangingPunct="1">
        <a:defRPr sz="2400" kern="1200">
          <a:solidFill>
            <a:schemeClr val="tx1"/>
          </a:solidFill>
          <a:latin typeface="+mn-lt"/>
          <a:ea typeface="+mn-ea"/>
          <a:cs typeface="+mn-cs"/>
        </a:defRPr>
      </a:lvl1pPr>
      <a:lvl2pPr marL="609469"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2" algn="l" defTabSz="1218936" rtl="0" eaLnBrk="1" latinLnBrk="0" hangingPunct="1">
        <a:defRPr sz="2400" kern="1200">
          <a:solidFill>
            <a:schemeClr val="tx1"/>
          </a:solidFill>
          <a:latin typeface="+mn-lt"/>
          <a:ea typeface="+mn-ea"/>
          <a:cs typeface="+mn-cs"/>
        </a:defRPr>
      </a:lvl4pPr>
      <a:lvl5pPr marL="2437870" algn="l" defTabSz="1218936" rtl="0" eaLnBrk="1" latinLnBrk="0" hangingPunct="1">
        <a:defRPr sz="2400" kern="1200">
          <a:solidFill>
            <a:schemeClr val="tx1"/>
          </a:solidFill>
          <a:latin typeface="+mn-lt"/>
          <a:ea typeface="+mn-ea"/>
          <a:cs typeface="+mn-cs"/>
        </a:defRPr>
      </a:lvl5pPr>
      <a:lvl6pPr marL="3047337" algn="l" defTabSz="1218936" rtl="0" eaLnBrk="1" latinLnBrk="0" hangingPunct="1">
        <a:defRPr sz="2400" kern="1200">
          <a:solidFill>
            <a:schemeClr val="tx1"/>
          </a:solidFill>
          <a:latin typeface="+mn-lt"/>
          <a:ea typeface="+mn-ea"/>
          <a:cs typeface="+mn-cs"/>
        </a:defRPr>
      </a:lvl6pPr>
      <a:lvl7pPr marL="3656806" algn="l" defTabSz="1218936" rtl="0" eaLnBrk="1" latinLnBrk="0" hangingPunct="1">
        <a:defRPr sz="2400" kern="1200">
          <a:solidFill>
            <a:schemeClr val="tx1"/>
          </a:solidFill>
          <a:latin typeface="+mn-lt"/>
          <a:ea typeface="+mn-ea"/>
          <a:cs typeface="+mn-cs"/>
        </a:defRPr>
      </a:lvl7pPr>
      <a:lvl8pPr marL="4266271" algn="l" defTabSz="1218936" rtl="0" eaLnBrk="1" latinLnBrk="0" hangingPunct="1">
        <a:defRPr sz="2400" kern="1200">
          <a:solidFill>
            <a:schemeClr val="tx1"/>
          </a:solidFill>
          <a:latin typeface="+mn-lt"/>
          <a:ea typeface="+mn-ea"/>
          <a:cs typeface="+mn-cs"/>
        </a:defRPr>
      </a:lvl8pPr>
      <a:lvl9pPr marL="4875739" algn="l" defTabSz="121893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baike.baidu.com/item/%E9%99%95%E8%A5%BF/193811" TargetMode="External"/><Relationship Id="rId13" Type="http://schemas.openxmlformats.org/officeDocument/2006/relationships/hyperlink" Target="https://baike.baidu.com/item/%E5%BB%B6%E5%B7%9D" TargetMode="External"/><Relationship Id="rId18" Type="http://schemas.openxmlformats.org/officeDocument/2006/relationships/hyperlink" Target="https://baike.baidu.com/item/%E5%B2%B7%E6%B1%9F" TargetMode="External"/><Relationship Id="rId3" Type="http://schemas.openxmlformats.org/officeDocument/2006/relationships/hyperlink" Target="https://baike.baidu.com/item/%E7%BA%A2%E4%B8%80%E6%96%B9%E9%9D%A2%E5%86%9B" TargetMode="External"/><Relationship Id="rId7" Type="http://schemas.openxmlformats.org/officeDocument/2006/relationships/hyperlink" Target="https://baike.baidu.com/item/%E4%B8%AD%E5%A4%AE%E7%BA%A2%E5%86%9B" TargetMode="External"/><Relationship Id="rId12" Type="http://schemas.openxmlformats.org/officeDocument/2006/relationships/hyperlink" Target="https://baike.baidu.com/item/%E7%BD%97%E5%B1%B1" TargetMode="External"/><Relationship Id="rId17" Type="http://schemas.openxmlformats.org/officeDocument/2006/relationships/hyperlink" Target="https://baike.baidu.com/item/%E5%B9%B3%E6%AD%A6" TargetMode="External"/><Relationship Id="rId2" Type="http://schemas.openxmlformats.org/officeDocument/2006/relationships/notesSlide" Target="../notesSlides/notesSlide12.xml"/><Relationship Id="rId16" Type="http://schemas.openxmlformats.org/officeDocument/2006/relationships/hyperlink" Target="https://baike.baidu.com/item/%E9%9D%92%E5%B7%9D" TargetMode="External"/><Relationship Id="rId20" Type="http://schemas.openxmlformats.org/officeDocument/2006/relationships/hyperlink" Target="https://baike.baidu.com/item/%E5%B0%86%E5%8F%B0%E5%A0%A1" TargetMode="External"/><Relationship Id="rId1" Type="http://schemas.openxmlformats.org/officeDocument/2006/relationships/slideLayout" Target="../slideLayouts/slideLayout8.xml"/><Relationship Id="rId6" Type="http://schemas.openxmlformats.org/officeDocument/2006/relationships/hyperlink" Target="https://baike.baidu.com/item/%E4%BC%9A%E5%AE%81" TargetMode="External"/><Relationship Id="rId11" Type="http://schemas.openxmlformats.org/officeDocument/2006/relationships/hyperlink" Target="https://baike.baidu.com/item/%E7%BA%A2%E4%BA%8C%E5%8D%81%E4%BA%94%E5%86%9B" TargetMode="External"/><Relationship Id="rId5" Type="http://schemas.openxmlformats.org/officeDocument/2006/relationships/hyperlink" Target="https://baike.baidu.com/item/%E7%BA%A2%E5%9B%9B%E6%96%B9%E9%9D%A2%E5%86%9B" TargetMode="External"/><Relationship Id="rId15" Type="http://schemas.openxmlformats.org/officeDocument/2006/relationships/hyperlink" Target="https://baike.baidu.com/item/%E5%BD%B0%E6%98%8E" TargetMode="External"/><Relationship Id="rId10" Type="http://schemas.openxmlformats.org/officeDocument/2006/relationships/hyperlink" Target="https://baike.baidu.com/item/%E5%90%B4%E8%B5%B7%E5%8E%BF" TargetMode="External"/><Relationship Id="rId19" Type="http://schemas.openxmlformats.org/officeDocument/2006/relationships/hyperlink" Target="https://baike.baidu.com/item/%E6%A1%91%E6%A4%8D" TargetMode="External"/><Relationship Id="rId4" Type="http://schemas.openxmlformats.org/officeDocument/2006/relationships/hyperlink" Target="https://baike.baidu.com/item/%E7%BA%A2%E4%BA%8C%E6%96%B9%E9%9D%A2%E5%86%9B" TargetMode="External"/><Relationship Id="rId9" Type="http://schemas.openxmlformats.org/officeDocument/2006/relationships/hyperlink" Target="https://baike.baidu.com/item/%E5%90%B4%E8%B5%B7%E9%95%87" TargetMode="External"/><Relationship Id="rId14" Type="http://schemas.openxmlformats.org/officeDocument/2006/relationships/hyperlink" Target="https://baike.baidu.com/item/%E5%B7%9D%E9%99%95%E8%8B%8F%E5%8C%B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aike.baidu.com/item/%E7%BA%A2%E4%B8%80%E6%96%B9%E9%9D%A2%E5%86%9B" TargetMode="External"/><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baike.baidu.com/item/%E4%BC%9A%E5%AE%81" TargetMode="External"/><Relationship Id="rId5" Type="http://schemas.openxmlformats.org/officeDocument/2006/relationships/hyperlink" Target="https://baike.baidu.com/item/%E7%BA%A2%E5%9B%9B%E6%96%B9%E9%9D%A2%E5%86%9B" TargetMode="External"/><Relationship Id="rId4" Type="http://schemas.openxmlformats.org/officeDocument/2006/relationships/hyperlink" Target="https://baike.baidu.com/item/%E7%BA%A2%E4%BA%8C%E6%96%B9%E9%9D%A2%E5%86%9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aike.baidu.com/item/%E6%B2%99%E7%AA%9D%E4%BC%9A%E8%AE%A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baike.baidu.com/item/%E6%AF%9B%E6%B3%BD%E4%B8%9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5.png"/><Relationship Id="rId4" Type="http://schemas.microsoft.com/office/2007/relationships/hdphoto" Target="../media/hdphoto3.wdp"/><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baike.baidu.com/pic/%E9%81%B5%E4%B9%89%E4%BC%9A%E8%AE%AE/64086/0/562c11dfa9ec8a13b750378cf603918fa0ecc010?fr=lemma&amp;ct=singl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8" Type="http://schemas.openxmlformats.org/officeDocument/2006/relationships/hyperlink" Target="https://baike.baidu.com/item/%E7%8E%8B%E6%98%8E/557" TargetMode="External"/><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3.png"/><Relationship Id="rId4" Type="http://schemas.microsoft.com/office/2007/relationships/hdphoto" Target="../media/hdphoto4.wdp"/><Relationship Id="rId9" Type="http://schemas.openxmlformats.org/officeDocument/2006/relationships/hyperlink" Target="https://baike.baidu.com/item/%E6%AF%9B%E6%B3%BD%E4%B8%9C/113835"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baike.baidu.com/pic/%E9%81%B5%E4%B9%89%E4%BC%9A%E8%AE%AE/64086/0/b2de9c82d158ccbf35c9c56912d8bc3eb135416f?fr=lemma&amp;ct=single" TargetMode="External"/><Relationship Id="rId13" Type="http://schemas.openxmlformats.org/officeDocument/2006/relationships/hyperlink" Target="https://baike.baidu.com/item/%E5%8F%B8%E4%BB%A4%E9%83%A8" TargetMode="External"/><Relationship Id="rId18" Type="http://schemas.openxmlformats.org/officeDocument/2006/relationships/hyperlink" Target="https://baike.baidu.com/item/%E5%91%A8%E6%81%A9%E6%9D%A5" TargetMode="External"/><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hyperlink" Target="https://baike.baidu.com/item/%E9%99%88%E4%BA%91" TargetMode="External"/><Relationship Id="rId17" Type="http://schemas.openxmlformats.org/officeDocument/2006/relationships/hyperlink" Target="https://baike.baidu.com/item/%E4%B8%AD%E5%8D%8E%E8%8B%8F%E7%BB%B4%E5%9F%83%E5%85%B1%E5%92%8C%E5%9B%BD" TargetMode="External"/><Relationship Id="rId2" Type="http://schemas.openxmlformats.org/officeDocument/2006/relationships/notesSlide" Target="../notesSlides/notesSlide6.xml"/><Relationship Id="rId16" Type="http://schemas.openxmlformats.org/officeDocument/2006/relationships/hyperlink" Target="https://baike.baidu.com/item/%E6%AF%9B%E6%B3%BD%E4%B8%9C" TargetMode="External"/><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hyperlink" Target="https://baike.baidu.com/item/%E6%9C%B1%E5%BE%B7" TargetMode="External"/><Relationship Id="rId5" Type="http://schemas.openxmlformats.org/officeDocument/2006/relationships/image" Target="../media/image33.png"/><Relationship Id="rId15" Type="http://schemas.openxmlformats.org/officeDocument/2006/relationships/hyperlink" Target="https://baike.baidu.com/item/%E8%8E%AB%E6%96%AF%E7%A7%91%E4%B8%AD%E5%B1%B1%E5%A4%A7%E5%AD%A6" TargetMode="External"/><Relationship Id="rId10" Type="http://schemas.openxmlformats.org/officeDocument/2006/relationships/hyperlink" Target="https://baike.baidu.com/item/%E7%A7%A6%E9%82%A6%E5%AE%AA" TargetMode="External"/><Relationship Id="rId19" Type="http://schemas.openxmlformats.org/officeDocument/2006/relationships/hyperlink" Target="https://baike.baidu.com/item/%E4%B8%89%E4%BA%BA%E5%9B%A2" TargetMode="External"/><Relationship Id="rId4" Type="http://schemas.microsoft.com/office/2007/relationships/hdphoto" Target="../media/hdphoto4.wdp"/><Relationship Id="rId9" Type="http://schemas.openxmlformats.org/officeDocument/2006/relationships/image" Target="../media/image35.jpeg"/><Relationship Id="rId14" Type="http://schemas.openxmlformats.org/officeDocument/2006/relationships/hyperlink" Target="https://baike.baidu.com/item/%E5%BC%A0%E9%97%BB%E5%A4%A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3.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3.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Administrator\Desktop\党政机关\素材\长城\矢量长城\线稿长111城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972126" y="388262"/>
            <a:ext cx="10724149" cy="25846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dministrator\Desktop\党政机关\素材\党徽\Nipic_5916570_20120618220329321399.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415091" y="388264"/>
            <a:ext cx="1329259" cy="12066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1585421" y="-1660595"/>
            <a:ext cx="1486909" cy="1206543"/>
            <a:chOff x="2268540" y="555526"/>
            <a:chExt cx="1115327" cy="904698"/>
          </a:xfrm>
        </p:grpSpPr>
        <p:sp>
          <p:nvSpPr>
            <p:cNvPr id="7" name="五角星 6"/>
            <p:cNvSpPr/>
            <p:nvPr/>
          </p:nvSpPr>
          <p:spPr>
            <a:xfrm>
              <a:off x="3047868" y="555526"/>
              <a:ext cx="335999" cy="353541"/>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1" name="五角星 40"/>
            <p:cNvSpPr/>
            <p:nvPr/>
          </p:nvSpPr>
          <p:spPr>
            <a:xfrm>
              <a:off x="2411760" y="905276"/>
              <a:ext cx="189193" cy="199071"/>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3" name="五角星 42"/>
            <p:cNvSpPr/>
            <p:nvPr/>
          </p:nvSpPr>
          <p:spPr>
            <a:xfrm>
              <a:off x="2303749" y="1115879"/>
              <a:ext cx="144016" cy="151535"/>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五角星 43"/>
            <p:cNvSpPr/>
            <p:nvPr/>
          </p:nvSpPr>
          <p:spPr>
            <a:xfrm>
              <a:off x="2268540" y="1384457"/>
              <a:ext cx="72008" cy="75767"/>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5" name="五角星 44"/>
            <p:cNvSpPr/>
            <p:nvPr/>
          </p:nvSpPr>
          <p:spPr>
            <a:xfrm>
              <a:off x="2695549" y="719609"/>
              <a:ext cx="249277" cy="262292"/>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19" name="组合 18"/>
          <p:cNvGrpSpPr/>
          <p:nvPr/>
        </p:nvGrpSpPr>
        <p:grpSpPr>
          <a:xfrm>
            <a:off x="165" y="189723"/>
            <a:ext cx="12238924" cy="6669868"/>
            <a:chOff x="124" y="142257"/>
            <a:chExt cx="9180388" cy="5001243"/>
          </a:xfrm>
        </p:grpSpPr>
        <p:pic>
          <p:nvPicPr>
            <p:cNvPr id="1029" name="Picture 5" descr="C:\Users\Administrator\Desktop\党政机关\素材\长城\矢量长城\线稿长城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19"/>
          <p:cNvSpPr txBox="1"/>
          <p:nvPr/>
        </p:nvSpPr>
        <p:spPr>
          <a:xfrm>
            <a:off x="2230724" y="1928767"/>
            <a:ext cx="3920383" cy="515399"/>
          </a:xfrm>
          <a:prstGeom prst="rect">
            <a:avLst/>
          </a:prstGeom>
          <a:noFill/>
          <a:effectLst/>
        </p:spPr>
        <p:txBody>
          <a:bodyPr wrap="none" lIns="121861" tIns="60930" rIns="121861" bIns="60930" rtlCol="0">
            <a:spAutoFit/>
          </a:bodyPr>
          <a:lstStyle/>
          <a:p>
            <a:pPr>
              <a:lnSpc>
                <a:spcPct val="120000"/>
              </a:lnSpc>
            </a:pPr>
            <a:r>
              <a:rPr lang="en-US" altLang="zh-CN" sz="2100" b="1" dirty="0">
                <a:solidFill>
                  <a:srgbClr val="C00000"/>
                </a:solidFill>
                <a:latin typeface="+mj-ea"/>
                <a:ea typeface="+mj-ea"/>
                <a:cs typeface="+mn-ea"/>
                <a:sym typeface="+mn-lt"/>
              </a:rPr>
              <a:t>Communist Party of China</a:t>
            </a:r>
            <a:endParaRPr lang="zh-CN" altLang="en-US" sz="2100" b="1" dirty="0">
              <a:solidFill>
                <a:srgbClr val="C00000"/>
              </a:solidFill>
              <a:latin typeface="+mj-ea"/>
              <a:ea typeface="+mj-ea"/>
              <a:cs typeface="+mn-ea"/>
              <a:sym typeface="+mn-lt"/>
            </a:endParaRPr>
          </a:p>
        </p:txBody>
      </p:sp>
      <p:sp>
        <p:nvSpPr>
          <p:cNvPr id="11" name="TextBox 20"/>
          <p:cNvSpPr txBox="1"/>
          <p:nvPr/>
        </p:nvSpPr>
        <p:spPr>
          <a:xfrm>
            <a:off x="1846734" y="1164174"/>
            <a:ext cx="4233224" cy="917170"/>
          </a:xfrm>
          <a:prstGeom prst="rect">
            <a:avLst/>
          </a:prstGeom>
          <a:noFill/>
          <a:effectLst/>
        </p:spPr>
        <p:txBody>
          <a:bodyPr wrap="square" lIns="121861" tIns="60930" rIns="121861" bIns="60930" rtlCol="0">
            <a:spAutoFit/>
          </a:bodyPr>
          <a:lstStyle/>
          <a:p>
            <a:pPr algn="r">
              <a:lnSpc>
                <a:spcPct val="120000"/>
              </a:lnSpc>
            </a:pPr>
            <a:r>
              <a:rPr lang="zh-CN" altLang="en-US" sz="4300" b="1" dirty="0">
                <a:solidFill>
                  <a:srgbClr val="C00000"/>
                </a:solidFill>
                <a:cs typeface="+mn-ea"/>
                <a:sym typeface="+mn-lt"/>
              </a:rPr>
              <a:t>中国共产党</a:t>
            </a:r>
            <a:endParaRPr lang="en-US" altLang="zh-CN" sz="4300" b="1" dirty="0">
              <a:solidFill>
                <a:srgbClr val="C00000"/>
              </a:solidFill>
              <a:cs typeface="+mn-ea"/>
              <a:sym typeface="+mn-lt"/>
            </a:endParaRPr>
          </a:p>
        </p:txBody>
      </p:sp>
      <p:pic>
        <p:nvPicPr>
          <p:cNvPr id="1031" name="Picture 7" descr="C:\Users\Administrator\Desktop\党政机关\素材\长城\矢量长城\13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8902" y="2354229"/>
            <a:ext cx="2552368" cy="9315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8700131" y="3394303"/>
            <a:ext cx="1595758" cy="1064873"/>
            <a:chOff x="6935916" y="343637"/>
            <a:chExt cx="1713877" cy="1135367"/>
          </a:xfrm>
        </p:grpSpPr>
        <p:pic>
          <p:nvPicPr>
            <p:cNvPr id="32" name="Picture 4" descr="C:\Users\Administrator\Desktop\线稿长城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istrator\Desktop\线稿长城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4" descr="C:\Users\Administrator\Desktop\素材\Nipic_2174276_2014031914463401932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140781" y="1213076"/>
            <a:ext cx="1143907" cy="763773"/>
          </a:xfrm>
          <a:prstGeom prst="rect">
            <a:avLst/>
          </a:prstGeom>
          <a:noFill/>
          <a:extLst>
            <a:ext uri="{909E8E84-426E-40DD-AFC4-6F175D3DCCD1}">
              <a14:hiddenFill xmlns:a14="http://schemas.microsoft.com/office/drawing/2010/main">
                <a:solidFill>
                  <a:srgbClr val="FFFFFF"/>
                </a:solidFill>
              </a14:hiddenFill>
            </a:ext>
          </a:extLst>
        </p:spPr>
      </p:pic>
      <p:sp>
        <p:nvSpPr>
          <p:cNvPr id="26" name="圆角矩形 25"/>
          <p:cNvSpPr/>
          <p:nvPr/>
        </p:nvSpPr>
        <p:spPr>
          <a:xfrm>
            <a:off x="6167214" y="3144042"/>
            <a:ext cx="1999694" cy="362111"/>
          </a:xfrm>
          <a:prstGeom prst="roundRect">
            <a:avLst/>
          </a:prstGeom>
          <a:solidFill>
            <a:srgbClr val="C0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  遵义会议</a:t>
            </a:r>
          </a:p>
        </p:txBody>
      </p:sp>
      <p:sp>
        <p:nvSpPr>
          <p:cNvPr id="38" name="圆角矩形 37"/>
          <p:cNvSpPr/>
          <p:nvPr/>
        </p:nvSpPr>
        <p:spPr>
          <a:xfrm>
            <a:off x="8595536" y="3144082"/>
            <a:ext cx="2102287" cy="362111"/>
          </a:xfrm>
          <a:prstGeom prst="roundRect">
            <a:avLst/>
          </a:prstGeom>
          <a:solidFill>
            <a:srgbClr val="C0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  红军长征胜利</a:t>
            </a:r>
          </a:p>
        </p:txBody>
      </p:sp>
      <p:sp>
        <p:nvSpPr>
          <p:cNvPr id="42" name="文本框 8"/>
          <p:cNvSpPr txBox="1"/>
          <p:nvPr/>
        </p:nvSpPr>
        <p:spPr>
          <a:xfrm>
            <a:off x="5807174" y="999385"/>
            <a:ext cx="5260086" cy="1477297"/>
          </a:xfrm>
          <a:prstGeom prst="rect">
            <a:avLst/>
          </a:prstGeom>
          <a:noFill/>
        </p:spPr>
        <p:txBody>
          <a:bodyPr wrap="square" lIns="121891" tIns="60945" rIns="121891" bIns="60945" rtlCol="0">
            <a:spAutoFit/>
          </a:bodyPr>
          <a:lstStyle/>
          <a:p>
            <a:pPr algn="ctr"/>
            <a:r>
              <a:rPr lang="zh-CN" altLang="en-US" sz="8800" dirty="0">
                <a:solidFill>
                  <a:srgbClr val="C00000"/>
                </a:solidFill>
                <a:latin typeface="华康俪金黑W8(P)" pitchFamily="34" charset="-122"/>
                <a:ea typeface="华康俪金黑W8(P)" pitchFamily="34" charset="-122"/>
              </a:rPr>
              <a:t>党史学习</a:t>
            </a:r>
          </a:p>
        </p:txBody>
      </p:sp>
      <p:sp>
        <p:nvSpPr>
          <p:cNvPr id="27" name="TextBox 26"/>
          <p:cNvSpPr txBox="1"/>
          <p:nvPr/>
        </p:nvSpPr>
        <p:spPr>
          <a:xfrm>
            <a:off x="6309520" y="2429662"/>
            <a:ext cx="3877985" cy="461665"/>
          </a:xfrm>
          <a:prstGeom prst="rect">
            <a:avLst/>
          </a:prstGeom>
          <a:noFill/>
        </p:spPr>
        <p:txBody>
          <a:bodyPr wrap="none" rtlCol="0">
            <a:spAutoFit/>
          </a:bodyPr>
          <a:lstStyle/>
          <a:p>
            <a:r>
              <a:rPr lang="en-US" altLang="zh-CN" dirty="0"/>
              <a:t>——</a:t>
            </a:r>
            <a:r>
              <a:rPr lang="zh-CN" altLang="en-US" dirty="0"/>
              <a:t>中国革命的历史性转折</a:t>
            </a:r>
          </a:p>
        </p:txBody>
      </p:sp>
    </p:spTree>
    <p:extLst>
      <p:ext uri="{BB962C8B-B14F-4D97-AF65-F5344CB8AC3E}">
        <p14:creationId xmlns:p14="http://schemas.microsoft.com/office/powerpoint/2010/main" val="20956598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1500"/>
                                        <p:tgtEl>
                                          <p:spTgt spid="36"/>
                                        </p:tgtEl>
                                      </p:cBhvr>
                                    </p:animEffect>
                                  </p:childTnLst>
                                </p:cTn>
                              </p:par>
                            </p:childTnLst>
                          </p:cTn>
                        </p:par>
                        <p:par>
                          <p:cTn id="12" fill="hold">
                            <p:stCondLst>
                              <p:cond delay="2500"/>
                            </p:stCondLst>
                            <p:childTnLst>
                              <p:par>
                                <p:cTn id="13" presetID="2" presetClass="entr" presetSubtype="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1+#ppt_w/2"/>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700"/>
                                        <p:tgtEl>
                                          <p:spTgt spid="33"/>
                                        </p:tgtEl>
                                      </p:cBhvr>
                                    </p:animEffect>
                                  </p:childTnLst>
                                </p:cTn>
                              </p:par>
                            </p:childTnLst>
                          </p:cTn>
                        </p:par>
                        <p:par>
                          <p:cTn id="21" fill="hold">
                            <p:stCondLst>
                              <p:cond delay="57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67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3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3000"/>
                                        <p:tgtEl>
                                          <p:spTgt spid="10"/>
                                        </p:tgtEl>
                                      </p:cBhvr>
                                    </p:animEffect>
                                  </p:childTnLst>
                                </p:cTn>
                              </p:par>
                            </p:childTnLst>
                          </p:cTn>
                        </p:par>
                        <p:par>
                          <p:cTn id="34" fill="hold">
                            <p:stCondLst>
                              <p:cond delay="9700"/>
                            </p:stCondLst>
                            <p:childTnLst>
                              <p:par>
                                <p:cTn id="35" presetID="23" presetClass="entr" presetSubtype="32" fill="hold" grpId="0" nodeType="afterEffect">
                                  <p:stCondLst>
                                    <p:cond delay="0"/>
                                  </p:stCondLst>
                                  <p:iterate type="lt">
                                    <p:tmPct val="126667"/>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strVal val="4*#ppt_w"/>
                                          </p:val>
                                        </p:tav>
                                        <p:tav tm="100000">
                                          <p:val>
                                            <p:strVal val="#ppt_w"/>
                                          </p:val>
                                        </p:tav>
                                      </p:tavLst>
                                    </p:anim>
                                    <p:anim calcmode="lin" valueType="num">
                                      <p:cBhvr>
                                        <p:cTn id="38" dur="500" fill="hold"/>
                                        <p:tgtEl>
                                          <p:spTgt spid="42"/>
                                        </p:tgtEl>
                                        <p:attrNameLst>
                                          <p:attrName>ppt_h</p:attrName>
                                        </p:attrNameLst>
                                      </p:cBhvr>
                                      <p:tavLst>
                                        <p:tav tm="0">
                                          <p:val>
                                            <p:strVal val="4*#ppt_h"/>
                                          </p:val>
                                        </p:tav>
                                        <p:tav tm="100000">
                                          <p:val>
                                            <p:strVal val="#ppt_h"/>
                                          </p:val>
                                        </p:tav>
                                      </p:tavLst>
                                    </p:anim>
                                  </p:childTnLst>
                                </p:cTn>
                              </p:par>
                            </p:childTnLst>
                          </p:cTn>
                        </p:par>
                        <p:par>
                          <p:cTn id="39" fill="hold">
                            <p:stCondLst>
                              <p:cond delay="12100"/>
                            </p:stCondLst>
                            <p:childTnLst>
                              <p:par>
                                <p:cTn id="40" presetID="42" presetClass="entr" presetSubtype="0" fill="hold" nodeType="afterEffect">
                                  <p:stCondLst>
                                    <p:cond delay="0"/>
                                  </p:stCondLst>
                                  <p:childTnLst>
                                    <p:set>
                                      <p:cBhvr>
                                        <p:cTn id="41" dur="1" fill="hold">
                                          <p:stCondLst>
                                            <p:cond delay="0"/>
                                          </p:stCondLst>
                                        </p:cTn>
                                        <p:tgtEl>
                                          <p:spTgt spid="1031"/>
                                        </p:tgtEl>
                                        <p:attrNameLst>
                                          <p:attrName>style.visibility</p:attrName>
                                        </p:attrNameLst>
                                      </p:cBhvr>
                                      <p:to>
                                        <p:strVal val="visible"/>
                                      </p:to>
                                    </p:set>
                                    <p:animEffect transition="in" filter="fade">
                                      <p:cBhvr>
                                        <p:cTn id="42" dur="2900"/>
                                        <p:tgtEl>
                                          <p:spTgt spid="1031"/>
                                        </p:tgtEl>
                                      </p:cBhvr>
                                    </p:animEffect>
                                    <p:anim calcmode="lin" valueType="num">
                                      <p:cBhvr>
                                        <p:cTn id="43" dur="2900" fill="hold"/>
                                        <p:tgtEl>
                                          <p:spTgt spid="1031"/>
                                        </p:tgtEl>
                                        <p:attrNameLst>
                                          <p:attrName>ppt_x</p:attrName>
                                        </p:attrNameLst>
                                      </p:cBhvr>
                                      <p:tavLst>
                                        <p:tav tm="0">
                                          <p:val>
                                            <p:strVal val="#ppt_x"/>
                                          </p:val>
                                        </p:tav>
                                        <p:tav tm="100000">
                                          <p:val>
                                            <p:strVal val="#ppt_x"/>
                                          </p:val>
                                        </p:tav>
                                      </p:tavLst>
                                    </p:anim>
                                    <p:anim calcmode="lin" valueType="num">
                                      <p:cBhvr>
                                        <p:cTn id="44" dur="2900" fill="hold"/>
                                        <p:tgtEl>
                                          <p:spTgt spid="1031"/>
                                        </p:tgtEl>
                                        <p:attrNameLst>
                                          <p:attrName>ppt_y</p:attrName>
                                        </p:attrNameLst>
                                      </p:cBhvr>
                                      <p:tavLst>
                                        <p:tav tm="0">
                                          <p:val>
                                            <p:strVal val="#ppt_y+.1"/>
                                          </p:val>
                                        </p:tav>
                                        <p:tav tm="100000">
                                          <p:val>
                                            <p:strVal val="#ppt_y"/>
                                          </p:val>
                                        </p:tav>
                                      </p:tavLst>
                                    </p:anim>
                                  </p:childTnLst>
                                </p:cTn>
                              </p:par>
                            </p:childTnLst>
                          </p:cTn>
                        </p:par>
                        <p:par>
                          <p:cTn id="45" fill="hold">
                            <p:stCondLst>
                              <p:cond delay="150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500"/>
                                        <p:tgtEl>
                                          <p:spTgt spid="26"/>
                                        </p:tgtEl>
                                      </p:cBhvr>
                                    </p:animEffect>
                                  </p:childTnLst>
                                </p:cTn>
                              </p:par>
                            </p:childTnLst>
                          </p:cTn>
                        </p:par>
                        <p:par>
                          <p:cTn id="49" fill="hold">
                            <p:stCondLst>
                              <p:cond delay="165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6" grpId="0" animBg="1"/>
      <p:bldP spid="38"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4586" y="1701602"/>
            <a:ext cx="11161240" cy="4487993"/>
          </a:xfrm>
          <a:prstGeom prst="rect">
            <a:avLst/>
          </a:prstGeom>
        </p:spPr>
        <p:txBody>
          <a:bodyPr wrap="square" lIns="121891" tIns="60945" rIns="121891" bIns="60945">
            <a:spAutoFit/>
          </a:bodyPr>
          <a:lstStyle/>
          <a:p>
            <a:pPr>
              <a:lnSpc>
                <a:spcPct val="150000"/>
              </a:lnSpc>
            </a:pPr>
            <a:r>
              <a:rPr lang="en-US" altLang="zh-CN" dirty="0"/>
              <a:t>1933</a:t>
            </a:r>
            <a:r>
              <a:rPr lang="zh-CN" altLang="en-US" dirty="0"/>
              <a:t>年</a:t>
            </a:r>
            <a:r>
              <a:rPr lang="en-US" altLang="zh-CN" dirty="0"/>
              <a:t>9</a:t>
            </a:r>
            <a:r>
              <a:rPr lang="zh-CN" altLang="en-US" dirty="0"/>
              <a:t>月</a:t>
            </a:r>
            <a:r>
              <a:rPr lang="en-US" altLang="zh-CN" dirty="0"/>
              <a:t>~1934</a:t>
            </a:r>
            <a:r>
              <a:rPr lang="zh-CN" altLang="en-US" dirty="0"/>
              <a:t>年夏，中央苏区红军第五次反“围剿”作战，由于中共中央领导人博古和共产国际派来的军事顾问李德先是实行冒险主义的进攻战略，后又实行保守主义的防御战略，致使红军屡战失利，苏区日渐缩小。</a:t>
            </a:r>
            <a:r>
              <a:rPr lang="en-US" altLang="zh-CN" dirty="0"/>
              <a:t>1934</a:t>
            </a:r>
            <a:r>
              <a:rPr lang="zh-CN" altLang="en-US" dirty="0"/>
              <a:t>年</a:t>
            </a:r>
            <a:r>
              <a:rPr lang="en-US" altLang="zh-CN" dirty="0"/>
              <a:t>4</a:t>
            </a:r>
            <a:r>
              <a:rPr lang="zh-CN" altLang="en-US" dirty="0"/>
              <a:t>月，中央红军（红一方面军）在江西省广昌与国民党军进行决战，损失严重，形势危殆。</a:t>
            </a:r>
            <a:r>
              <a:rPr lang="en-US" altLang="zh-CN" dirty="0"/>
              <a:t>7</a:t>
            </a:r>
            <a:r>
              <a:rPr lang="zh-CN" altLang="en-US" dirty="0"/>
              <a:t>月，中华中革军委派出两个军团分别北上、西征，意在调动国民党“围剿”军，以减轻中央苏区的压力，但未能达到目的。</a:t>
            </a:r>
            <a:r>
              <a:rPr lang="en-US" altLang="zh-CN" dirty="0"/>
              <a:t>10</a:t>
            </a:r>
            <a:r>
              <a:rPr lang="zh-CN" altLang="en-US" dirty="0"/>
              <a:t>月初，国民党军向中央苏区的中心区域进攻，迅速占领了兴国、宁都、石城一线。红军的机动回旋余地更加缩小，在苏区内打破国民党军的“围剿”已无可能，于是被迫退出苏区，进行长征。</a:t>
            </a:r>
            <a:endParaRPr lang="zh-CN" altLang="en-US" sz="1600" dirty="0">
              <a:solidFill>
                <a:schemeClr val="tx1">
                  <a:lumMod val="65000"/>
                  <a:lumOff val="35000"/>
                </a:schemeClr>
              </a:solidFill>
            </a:endParaRPr>
          </a:p>
        </p:txBody>
      </p:sp>
      <p:sp>
        <p:nvSpPr>
          <p:cNvPr id="5" name="文本占位符 4"/>
          <p:cNvSpPr>
            <a:spLocks noGrp="1"/>
          </p:cNvSpPr>
          <p:nvPr>
            <p:ph type="body" sz="quarter" idx="10"/>
          </p:nvPr>
        </p:nvSpPr>
        <p:spPr/>
        <p:txBody>
          <a:bodyPr>
            <a:normAutofit/>
          </a:bodyPr>
          <a:lstStyle/>
          <a:p>
            <a:r>
              <a:rPr lang="en-US" altLang="zh-CN" sz="2800" dirty="0">
                <a:solidFill>
                  <a:schemeClr val="accent1"/>
                </a:solidFill>
              </a:rPr>
              <a:t>01   </a:t>
            </a:r>
            <a:r>
              <a:rPr lang="zh-CN" altLang="en-US" sz="2800" dirty="0">
                <a:solidFill>
                  <a:schemeClr val="accent1"/>
                </a:solidFill>
              </a:rPr>
              <a:t>长征序幕</a:t>
            </a:r>
          </a:p>
        </p:txBody>
      </p:sp>
    </p:spTree>
    <p:extLst>
      <p:ext uri="{BB962C8B-B14F-4D97-AF65-F5344CB8AC3E}">
        <p14:creationId xmlns:p14="http://schemas.microsoft.com/office/powerpoint/2010/main" val="191675734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en-US" altLang="zh-CN" sz="2800" dirty="0">
                <a:solidFill>
                  <a:schemeClr val="accent1"/>
                </a:solidFill>
              </a:rPr>
              <a:t>02  </a:t>
            </a:r>
            <a:r>
              <a:rPr lang="zh-CN" altLang="en-US" sz="2800" dirty="0">
                <a:solidFill>
                  <a:schemeClr val="accent1"/>
                </a:solidFill>
              </a:rPr>
              <a:t>长征基本路线</a:t>
            </a:r>
          </a:p>
        </p:txBody>
      </p:sp>
      <p:sp>
        <p:nvSpPr>
          <p:cNvPr id="5" name="矩形 4">
            <a:extLst>
              <a:ext uri="{FF2B5EF4-FFF2-40B4-BE49-F238E27FC236}">
                <a16:creationId xmlns:a16="http://schemas.microsoft.com/office/drawing/2014/main" id="{7CC09D4A-C386-47A9-9DC0-FC2627D2DCE5}"/>
              </a:ext>
            </a:extLst>
          </p:cNvPr>
          <p:cNvSpPr/>
          <p:nvPr/>
        </p:nvSpPr>
        <p:spPr>
          <a:xfrm>
            <a:off x="262558" y="1557586"/>
            <a:ext cx="11593288" cy="1200329"/>
          </a:xfrm>
          <a:prstGeom prst="rect">
            <a:avLst/>
          </a:prstGeom>
        </p:spPr>
        <p:txBody>
          <a:bodyPr wrap="square">
            <a:spAutoFit/>
          </a:bodyPr>
          <a:lstStyle/>
          <a:p>
            <a:r>
              <a:rPr lang="zh-CN" altLang="en-US" dirty="0">
                <a:solidFill>
                  <a:srgbClr val="333333"/>
                </a:solidFill>
                <a:latin typeface="arial" panose="020B0604020202020204" pitchFamily="34" charset="0"/>
              </a:rPr>
              <a:t>瑞金→突破敌四道防线→强渡乌江→占领遵义→四渡赤水→巧渡金沙江→强渡大渡河→飞夺泸定桥→翻雪山→过草地→陕北吴起会师</a:t>
            </a:r>
            <a:r>
              <a:rPr lang="en-US" altLang="zh-CN" dirty="0">
                <a:solidFill>
                  <a:srgbClr val="333333"/>
                </a:solidFill>
                <a:latin typeface="arial" panose="020B0604020202020204" pitchFamily="34" charset="0"/>
              </a:rPr>
              <a:t>(1935</a:t>
            </a:r>
            <a:r>
              <a:rPr lang="zh-CN" altLang="en-US" dirty="0">
                <a:solidFill>
                  <a:srgbClr val="333333"/>
                </a:solidFill>
                <a:latin typeface="arial" panose="020B0604020202020204" pitchFamily="34" charset="0"/>
              </a:rPr>
              <a:t>年</a:t>
            </a:r>
            <a:r>
              <a:rPr lang="en-US" altLang="zh-CN" dirty="0">
                <a:solidFill>
                  <a:srgbClr val="333333"/>
                </a:solidFill>
                <a:latin typeface="arial" panose="020B0604020202020204" pitchFamily="34" charset="0"/>
              </a:rPr>
              <a:t>10</a:t>
            </a:r>
            <a:r>
              <a:rPr lang="zh-CN" altLang="en-US" dirty="0">
                <a:solidFill>
                  <a:srgbClr val="333333"/>
                </a:solidFill>
                <a:latin typeface="arial" panose="020B0604020202020204" pitchFamily="34" charset="0"/>
              </a:rPr>
              <a:t>月</a:t>
            </a: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甘肃会宁会师</a:t>
            </a:r>
            <a:r>
              <a:rPr lang="en-US" altLang="zh-CN" dirty="0">
                <a:solidFill>
                  <a:srgbClr val="333333"/>
                </a:solidFill>
                <a:latin typeface="arial" panose="020B0604020202020204" pitchFamily="34" charset="0"/>
              </a:rPr>
              <a:t>(1936</a:t>
            </a:r>
            <a:r>
              <a:rPr lang="zh-CN" altLang="en-US" dirty="0">
                <a:solidFill>
                  <a:srgbClr val="333333"/>
                </a:solidFill>
                <a:latin typeface="arial" panose="020B0604020202020204" pitchFamily="34" charset="0"/>
              </a:rPr>
              <a:t>年</a:t>
            </a:r>
            <a:r>
              <a:rPr lang="en-US" altLang="zh-CN" dirty="0">
                <a:solidFill>
                  <a:srgbClr val="333333"/>
                </a:solidFill>
                <a:latin typeface="arial" panose="020B0604020202020204" pitchFamily="34" charset="0"/>
              </a:rPr>
              <a:t>10</a:t>
            </a:r>
            <a:r>
              <a:rPr lang="zh-CN" altLang="en-US" dirty="0">
                <a:solidFill>
                  <a:srgbClr val="333333"/>
                </a:solidFill>
                <a:latin typeface="arial" panose="020B0604020202020204" pitchFamily="34" charset="0"/>
              </a:rPr>
              <a:t>月</a:t>
            </a: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，宣告长征的胜利结束。</a:t>
            </a:r>
            <a:endParaRPr lang="zh-CN" altLang="en-US" dirty="0"/>
          </a:p>
        </p:txBody>
      </p:sp>
      <p:pic>
        <p:nvPicPr>
          <p:cNvPr id="2050" name="Picture 2">
            <a:extLst>
              <a:ext uri="{FF2B5EF4-FFF2-40B4-BE49-F238E27FC236}">
                <a16:creationId xmlns:a16="http://schemas.microsoft.com/office/drawing/2014/main" id="{A069B401-EFAE-416C-921D-F88EB0C76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046" y="2346950"/>
            <a:ext cx="6859661" cy="440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5032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a:bodyPr>
          <a:lstStyle/>
          <a:p>
            <a:r>
              <a:rPr lang="en-US" altLang="zh-CN" sz="2800" dirty="0">
                <a:solidFill>
                  <a:schemeClr val="accent1"/>
                </a:solidFill>
              </a:rPr>
              <a:t>03  </a:t>
            </a:r>
            <a:r>
              <a:rPr lang="zh-CN" altLang="en-US" sz="2800" dirty="0">
                <a:solidFill>
                  <a:schemeClr val="accent1"/>
                </a:solidFill>
              </a:rPr>
              <a:t>三大主力会师</a:t>
            </a:r>
          </a:p>
        </p:txBody>
      </p:sp>
      <p:sp>
        <p:nvSpPr>
          <p:cNvPr id="2" name="矩形 1">
            <a:extLst>
              <a:ext uri="{FF2B5EF4-FFF2-40B4-BE49-F238E27FC236}">
                <a16:creationId xmlns:a16="http://schemas.microsoft.com/office/drawing/2014/main" id="{CB1CA5B6-0CA3-4D2D-BF58-F3B173A1123B}"/>
              </a:ext>
            </a:extLst>
          </p:cNvPr>
          <p:cNvSpPr/>
          <p:nvPr/>
        </p:nvSpPr>
        <p:spPr>
          <a:xfrm>
            <a:off x="550590" y="1557586"/>
            <a:ext cx="11089232" cy="830997"/>
          </a:xfrm>
          <a:prstGeom prst="rect">
            <a:avLst/>
          </a:prstGeom>
        </p:spPr>
        <p:txBody>
          <a:bodyPr wrap="square">
            <a:spAutoFit/>
          </a:bodyPr>
          <a:lstStyle/>
          <a:p>
            <a:r>
              <a:rPr lang="en-US" altLang="zh-CN" dirty="0">
                <a:solidFill>
                  <a:srgbClr val="333333"/>
                </a:solidFill>
                <a:latin typeface="arial" panose="020B0604020202020204" pitchFamily="34" charset="0"/>
              </a:rPr>
              <a:t>1936</a:t>
            </a:r>
            <a:r>
              <a:rPr lang="zh-CN" altLang="en-US" dirty="0">
                <a:solidFill>
                  <a:srgbClr val="333333"/>
                </a:solidFill>
                <a:latin typeface="arial" panose="020B0604020202020204" pitchFamily="34" charset="0"/>
              </a:rPr>
              <a:t>年</a:t>
            </a:r>
            <a:r>
              <a:rPr lang="en-US" altLang="zh-CN" dirty="0">
                <a:solidFill>
                  <a:srgbClr val="333333"/>
                </a:solidFill>
                <a:latin typeface="arial" panose="020B0604020202020204" pitchFamily="34" charset="0"/>
              </a:rPr>
              <a:t>10</a:t>
            </a:r>
            <a:r>
              <a:rPr lang="zh-CN" altLang="en-US" dirty="0">
                <a:solidFill>
                  <a:srgbClr val="333333"/>
                </a:solidFill>
                <a:latin typeface="arial" panose="020B0604020202020204" pitchFamily="34" charset="0"/>
              </a:rPr>
              <a:t>月，红军三大主力（</a:t>
            </a:r>
            <a:r>
              <a:rPr lang="zh-CN" altLang="en-US" dirty="0">
                <a:solidFill>
                  <a:srgbClr val="136EC2"/>
                </a:solidFill>
                <a:latin typeface="arial" panose="020B0604020202020204" pitchFamily="34" charset="0"/>
                <a:hlinkClick r:id="rId3"/>
              </a:rPr>
              <a:t>红一方面军</a:t>
            </a:r>
            <a:r>
              <a:rPr lang="zh-CN" altLang="en-US" dirty="0">
                <a:solidFill>
                  <a:srgbClr val="333333"/>
                </a:solidFill>
                <a:latin typeface="arial" panose="020B0604020202020204" pitchFamily="34" charset="0"/>
              </a:rPr>
              <a:t>、</a:t>
            </a:r>
            <a:r>
              <a:rPr lang="zh-CN" altLang="en-US" dirty="0">
                <a:solidFill>
                  <a:srgbClr val="136EC2"/>
                </a:solidFill>
                <a:latin typeface="arial" panose="020B0604020202020204" pitchFamily="34" charset="0"/>
                <a:hlinkClick r:id="rId4"/>
              </a:rPr>
              <a:t>红二方面军</a:t>
            </a:r>
            <a:r>
              <a:rPr lang="zh-CN" altLang="en-US" dirty="0">
                <a:solidFill>
                  <a:srgbClr val="333333"/>
                </a:solidFill>
                <a:latin typeface="arial" panose="020B0604020202020204" pitchFamily="34" charset="0"/>
              </a:rPr>
              <a:t>、</a:t>
            </a:r>
            <a:r>
              <a:rPr lang="zh-CN" altLang="en-US" dirty="0">
                <a:solidFill>
                  <a:srgbClr val="136EC2"/>
                </a:solidFill>
                <a:latin typeface="arial" panose="020B0604020202020204" pitchFamily="34" charset="0"/>
                <a:hlinkClick r:id="rId5"/>
              </a:rPr>
              <a:t>红四方面军</a:t>
            </a:r>
            <a:r>
              <a:rPr lang="zh-CN" altLang="en-US" dirty="0">
                <a:solidFill>
                  <a:srgbClr val="333333"/>
                </a:solidFill>
                <a:latin typeface="arial" panose="020B0604020202020204" pitchFamily="34" charset="0"/>
              </a:rPr>
              <a:t>）在甘肃</a:t>
            </a:r>
            <a:r>
              <a:rPr lang="zh-CN" altLang="en-US" dirty="0">
                <a:solidFill>
                  <a:srgbClr val="136EC2"/>
                </a:solidFill>
                <a:latin typeface="arial" panose="020B0604020202020204" pitchFamily="34" charset="0"/>
                <a:hlinkClick r:id="rId6"/>
              </a:rPr>
              <a:t>会宁</a:t>
            </a:r>
            <a:r>
              <a:rPr lang="zh-CN" altLang="en-US" dirty="0">
                <a:solidFill>
                  <a:srgbClr val="333333"/>
                </a:solidFill>
                <a:latin typeface="arial" panose="020B0604020202020204" pitchFamily="34" charset="0"/>
              </a:rPr>
              <a:t>会师，保存了力量约</a:t>
            </a:r>
            <a:r>
              <a:rPr lang="en-US" altLang="zh-CN" dirty="0">
                <a:solidFill>
                  <a:srgbClr val="333333"/>
                </a:solidFill>
                <a:latin typeface="arial" panose="020B0604020202020204" pitchFamily="34" charset="0"/>
              </a:rPr>
              <a:t>3</a:t>
            </a:r>
            <a:r>
              <a:rPr lang="zh-CN" altLang="en-US" dirty="0">
                <a:solidFill>
                  <a:srgbClr val="333333"/>
                </a:solidFill>
                <a:latin typeface="arial" panose="020B0604020202020204" pitchFamily="34" charset="0"/>
              </a:rPr>
              <a:t>万人。</a:t>
            </a:r>
            <a:endParaRPr lang="zh-CN" altLang="en-US" dirty="0"/>
          </a:p>
        </p:txBody>
      </p:sp>
      <p:sp>
        <p:nvSpPr>
          <p:cNvPr id="3" name="矩形 2">
            <a:extLst>
              <a:ext uri="{FF2B5EF4-FFF2-40B4-BE49-F238E27FC236}">
                <a16:creationId xmlns:a16="http://schemas.microsoft.com/office/drawing/2014/main" id="{911B336C-95E2-4088-8A64-84A78D733960}"/>
              </a:ext>
            </a:extLst>
          </p:cNvPr>
          <p:cNvSpPr/>
          <p:nvPr/>
        </p:nvSpPr>
        <p:spPr>
          <a:xfrm>
            <a:off x="1198662" y="2388583"/>
            <a:ext cx="9793088" cy="3477875"/>
          </a:xfrm>
          <a:prstGeom prst="rect">
            <a:avLst/>
          </a:prstGeom>
        </p:spPr>
        <p:txBody>
          <a:bodyPr wrap="square">
            <a:spAutoFit/>
          </a:bodyPr>
          <a:lstStyle/>
          <a:p>
            <a:r>
              <a:rPr lang="zh-CN" altLang="en-US" sz="2000" dirty="0">
                <a:solidFill>
                  <a:srgbClr val="333333"/>
                </a:solidFill>
                <a:latin typeface="arial" panose="020B0604020202020204" pitchFamily="34" charset="0"/>
              </a:rPr>
              <a:t>第一支是</a:t>
            </a:r>
            <a:r>
              <a:rPr lang="zh-CN" altLang="en-US" sz="2000" dirty="0">
                <a:solidFill>
                  <a:srgbClr val="136EC2"/>
                </a:solidFill>
                <a:latin typeface="arial" panose="020B0604020202020204" pitchFamily="34" charset="0"/>
                <a:hlinkClick r:id="rId7"/>
              </a:rPr>
              <a:t>中央红军</a:t>
            </a:r>
            <a:r>
              <a:rPr lang="zh-CN" altLang="en-US" sz="2000" dirty="0">
                <a:solidFill>
                  <a:srgbClr val="333333"/>
                </a:solidFill>
                <a:latin typeface="arial" panose="020B0604020202020204" pitchFamily="34" charset="0"/>
              </a:rPr>
              <a:t>（后改称</a:t>
            </a:r>
            <a:r>
              <a:rPr lang="zh-CN" altLang="en-US" sz="2000" dirty="0">
                <a:solidFill>
                  <a:srgbClr val="136EC2"/>
                </a:solidFill>
                <a:latin typeface="arial" panose="020B0604020202020204" pitchFamily="34" charset="0"/>
                <a:hlinkClick r:id="rId3"/>
              </a:rPr>
              <a:t>红一方面军</a:t>
            </a:r>
            <a:r>
              <a:rPr lang="zh-CN" altLang="en-US" sz="2000" dirty="0">
                <a:solidFill>
                  <a:srgbClr val="333333"/>
                </a:solidFill>
                <a:latin typeface="arial" panose="020B0604020202020204" pitchFamily="34" charset="0"/>
              </a:rPr>
              <a:t>），于</a:t>
            </a:r>
            <a:r>
              <a:rPr lang="en-US" altLang="zh-CN" sz="2000" dirty="0">
                <a:solidFill>
                  <a:srgbClr val="333333"/>
                </a:solidFill>
                <a:latin typeface="arial" panose="020B0604020202020204" pitchFamily="34" charset="0"/>
              </a:rPr>
              <a:t>1934</a:t>
            </a:r>
            <a:r>
              <a:rPr lang="zh-CN" altLang="en-US" sz="2000" dirty="0">
                <a:solidFill>
                  <a:srgbClr val="333333"/>
                </a:solidFill>
                <a:latin typeface="arial" panose="020B0604020202020204" pitchFamily="34" charset="0"/>
              </a:rPr>
              <a:t>年</a:t>
            </a:r>
            <a:r>
              <a:rPr lang="en-US" altLang="zh-CN" sz="2000" dirty="0">
                <a:solidFill>
                  <a:srgbClr val="333333"/>
                </a:solidFill>
                <a:latin typeface="arial" panose="020B0604020202020204" pitchFamily="34" charset="0"/>
              </a:rPr>
              <a:t>10</a:t>
            </a:r>
            <a:r>
              <a:rPr lang="zh-CN" altLang="en-US" sz="2000" dirty="0">
                <a:solidFill>
                  <a:srgbClr val="333333"/>
                </a:solidFill>
                <a:latin typeface="arial" panose="020B0604020202020204" pitchFamily="34" charset="0"/>
              </a:rPr>
              <a:t>月</a:t>
            </a:r>
            <a:r>
              <a:rPr lang="en-US" altLang="zh-CN" sz="2000" dirty="0">
                <a:solidFill>
                  <a:srgbClr val="333333"/>
                </a:solidFill>
                <a:latin typeface="arial" panose="020B0604020202020204" pitchFamily="34" charset="0"/>
              </a:rPr>
              <a:t>10</a:t>
            </a:r>
            <a:r>
              <a:rPr lang="zh-CN" altLang="en-US" sz="2000" dirty="0">
                <a:solidFill>
                  <a:srgbClr val="333333"/>
                </a:solidFill>
                <a:latin typeface="arial" panose="020B0604020202020204" pitchFamily="34" charset="0"/>
              </a:rPr>
              <a:t>日由江西瑞金等地出发，</a:t>
            </a:r>
            <a:r>
              <a:rPr lang="en-US" altLang="zh-CN" sz="2000" dirty="0">
                <a:solidFill>
                  <a:srgbClr val="333333"/>
                </a:solidFill>
                <a:latin typeface="arial" panose="020B0604020202020204" pitchFamily="34" charset="0"/>
              </a:rPr>
              <a:t>1935</a:t>
            </a:r>
            <a:r>
              <a:rPr lang="zh-CN" altLang="en-US" sz="2000" dirty="0">
                <a:solidFill>
                  <a:srgbClr val="333333"/>
                </a:solidFill>
                <a:latin typeface="arial" panose="020B0604020202020204" pitchFamily="34" charset="0"/>
              </a:rPr>
              <a:t>年</a:t>
            </a:r>
            <a:r>
              <a:rPr lang="en-US" altLang="zh-CN" sz="2000" dirty="0">
                <a:solidFill>
                  <a:srgbClr val="333333"/>
                </a:solidFill>
                <a:latin typeface="arial" panose="020B0604020202020204" pitchFamily="34" charset="0"/>
              </a:rPr>
              <a:t>10</a:t>
            </a:r>
            <a:r>
              <a:rPr lang="zh-CN" altLang="en-US" sz="2000" dirty="0">
                <a:solidFill>
                  <a:srgbClr val="333333"/>
                </a:solidFill>
                <a:latin typeface="arial" panose="020B0604020202020204" pitchFamily="34" charset="0"/>
              </a:rPr>
              <a:t>月</a:t>
            </a:r>
            <a:r>
              <a:rPr lang="en-US" altLang="zh-CN" sz="2000" dirty="0">
                <a:solidFill>
                  <a:srgbClr val="333333"/>
                </a:solidFill>
                <a:latin typeface="arial" panose="020B0604020202020204" pitchFamily="34" charset="0"/>
              </a:rPr>
              <a:t>19</a:t>
            </a:r>
            <a:r>
              <a:rPr lang="zh-CN" altLang="en-US" sz="2000" dirty="0">
                <a:solidFill>
                  <a:srgbClr val="333333"/>
                </a:solidFill>
                <a:latin typeface="arial" panose="020B0604020202020204" pitchFamily="34" charset="0"/>
              </a:rPr>
              <a:t>日到达</a:t>
            </a:r>
            <a:r>
              <a:rPr lang="zh-CN" altLang="en-US" sz="2000" dirty="0">
                <a:solidFill>
                  <a:srgbClr val="136EC2"/>
                </a:solidFill>
                <a:latin typeface="arial" panose="020B0604020202020204" pitchFamily="34" charset="0"/>
                <a:hlinkClick r:id="rId8"/>
              </a:rPr>
              <a:t>陕西</a:t>
            </a:r>
            <a:r>
              <a:rPr lang="zh-CN" altLang="en-US" sz="2000" dirty="0">
                <a:solidFill>
                  <a:srgbClr val="333333"/>
                </a:solidFill>
                <a:latin typeface="arial" panose="020B0604020202020204" pitchFamily="34" charset="0"/>
              </a:rPr>
              <a:t>的</a:t>
            </a:r>
            <a:r>
              <a:rPr lang="zh-CN" altLang="en-US" sz="2000" dirty="0">
                <a:solidFill>
                  <a:srgbClr val="136EC2"/>
                </a:solidFill>
                <a:latin typeface="arial" panose="020B0604020202020204" pitchFamily="34" charset="0"/>
                <a:hlinkClick r:id="rId9"/>
              </a:rPr>
              <a:t>吴起镇</a:t>
            </a:r>
            <a:r>
              <a:rPr lang="zh-CN" altLang="en-US" sz="2000" dirty="0">
                <a:solidFill>
                  <a:srgbClr val="333333"/>
                </a:solidFill>
                <a:latin typeface="arial" panose="020B0604020202020204" pitchFamily="34" charset="0"/>
              </a:rPr>
              <a:t>（今</a:t>
            </a:r>
            <a:r>
              <a:rPr lang="zh-CN" altLang="en-US" sz="2000" dirty="0">
                <a:solidFill>
                  <a:srgbClr val="136EC2"/>
                </a:solidFill>
                <a:latin typeface="arial" panose="020B0604020202020204" pitchFamily="34" charset="0"/>
                <a:hlinkClick r:id="rId10"/>
              </a:rPr>
              <a:t>吴起县</a:t>
            </a:r>
            <a:r>
              <a:rPr lang="zh-CN" altLang="en-US" sz="2000" dirty="0">
                <a:solidFill>
                  <a:srgbClr val="333333"/>
                </a:solidFill>
                <a:latin typeface="arial" panose="020B0604020202020204" pitchFamily="34" charset="0"/>
              </a:rPr>
              <a:t>），行程达二万五千里；</a:t>
            </a:r>
            <a:r>
              <a:rPr lang="zh-CN" altLang="en-US" sz="2000" baseline="30000" dirty="0">
                <a:solidFill>
                  <a:srgbClr val="3366CC"/>
                </a:solidFill>
                <a:latin typeface="arial" panose="020B0604020202020204" pitchFamily="34" charset="0"/>
              </a:rPr>
              <a:t> </a:t>
            </a:r>
            <a:r>
              <a:rPr lang="en-US" altLang="zh-CN" sz="2000" baseline="30000" dirty="0">
                <a:solidFill>
                  <a:srgbClr val="3366CC"/>
                </a:solidFill>
                <a:latin typeface="arial" panose="020B0604020202020204" pitchFamily="34" charset="0"/>
              </a:rPr>
              <a:t>[2]</a:t>
            </a:r>
            <a:r>
              <a:rPr lang="zh-CN" altLang="en-US" sz="2000" dirty="0">
                <a:solidFill>
                  <a:srgbClr val="136EC2"/>
                </a:solidFill>
                <a:latin typeface="arial" panose="020B0604020202020204" pitchFamily="34" charset="0"/>
              </a:rPr>
              <a:t> </a:t>
            </a:r>
            <a:endParaRPr lang="zh-CN" altLang="en-US" sz="2000" dirty="0">
              <a:solidFill>
                <a:srgbClr val="333333"/>
              </a:solidFill>
              <a:latin typeface="arial" panose="020B0604020202020204" pitchFamily="34" charset="0"/>
            </a:endParaRPr>
          </a:p>
          <a:p>
            <a:r>
              <a:rPr lang="zh-CN" altLang="en-US" sz="2000" dirty="0">
                <a:solidFill>
                  <a:srgbClr val="333333"/>
                </a:solidFill>
                <a:latin typeface="arial" panose="020B0604020202020204" pitchFamily="34" charset="0"/>
              </a:rPr>
              <a:t>第二支是</a:t>
            </a:r>
            <a:r>
              <a:rPr lang="zh-CN" altLang="en-US" sz="2000" dirty="0">
                <a:solidFill>
                  <a:srgbClr val="136EC2"/>
                </a:solidFill>
                <a:latin typeface="arial" panose="020B0604020202020204" pitchFamily="34" charset="0"/>
                <a:hlinkClick r:id="rId11"/>
              </a:rPr>
              <a:t>红二十五军</a:t>
            </a:r>
            <a:r>
              <a:rPr lang="zh-CN" altLang="en-US" sz="2000" dirty="0">
                <a:solidFill>
                  <a:srgbClr val="333333"/>
                </a:solidFill>
                <a:latin typeface="arial" panose="020B0604020202020204" pitchFamily="34" charset="0"/>
              </a:rPr>
              <a:t>（后编入</a:t>
            </a:r>
            <a:r>
              <a:rPr lang="zh-CN" altLang="en-US" sz="2000" dirty="0">
                <a:solidFill>
                  <a:srgbClr val="136EC2"/>
                </a:solidFill>
                <a:latin typeface="arial" panose="020B0604020202020204" pitchFamily="34" charset="0"/>
                <a:hlinkClick r:id="rId3"/>
              </a:rPr>
              <a:t>红一方面军</a:t>
            </a:r>
            <a:r>
              <a:rPr lang="zh-CN" altLang="en-US" sz="2000" dirty="0">
                <a:solidFill>
                  <a:srgbClr val="333333"/>
                </a:solidFill>
                <a:latin typeface="arial" panose="020B0604020202020204" pitchFamily="34" charset="0"/>
              </a:rPr>
              <a:t>），于</a:t>
            </a:r>
            <a:r>
              <a:rPr lang="en-US" altLang="zh-CN" sz="2000" dirty="0">
                <a:solidFill>
                  <a:srgbClr val="333333"/>
                </a:solidFill>
                <a:latin typeface="arial" panose="020B0604020202020204" pitchFamily="34" charset="0"/>
              </a:rPr>
              <a:t>1934</a:t>
            </a:r>
            <a:r>
              <a:rPr lang="zh-CN" altLang="en-US" sz="2000" dirty="0">
                <a:solidFill>
                  <a:srgbClr val="333333"/>
                </a:solidFill>
                <a:latin typeface="arial" panose="020B0604020202020204" pitchFamily="34" charset="0"/>
              </a:rPr>
              <a:t>年</a:t>
            </a:r>
            <a:r>
              <a:rPr lang="en-US" altLang="zh-CN" sz="2000" dirty="0">
                <a:solidFill>
                  <a:srgbClr val="333333"/>
                </a:solidFill>
                <a:latin typeface="arial" panose="020B0604020202020204" pitchFamily="34" charset="0"/>
              </a:rPr>
              <a:t>11</a:t>
            </a:r>
            <a:r>
              <a:rPr lang="zh-CN" altLang="en-US" sz="2000" dirty="0">
                <a:solidFill>
                  <a:srgbClr val="333333"/>
                </a:solidFill>
                <a:latin typeface="arial" panose="020B0604020202020204" pitchFamily="34" charset="0"/>
              </a:rPr>
              <a:t>月</a:t>
            </a:r>
            <a:r>
              <a:rPr lang="en-US" altLang="zh-CN" sz="2000" dirty="0">
                <a:solidFill>
                  <a:srgbClr val="333333"/>
                </a:solidFill>
                <a:latin typeface="arial" panose="020B0604020202020204" pitchFamily="34" charset="0"/>
              </a:rPr>
              <a:t>16</a:t>
            </a:r>
            <a:r>
              <a:rPr lang="zh-CN" altLang="en-US" sz="2000" dirty="0">
                <a:solidFill>
                  <a:srgbClr val="333333"/>
                </a:solidFill>
                <a:latin typeface="arial" panose="020B0604020202020204" pitchFamily="34" charset="0"/>
              </a:rPr>
              <a:t>日由河南</a:t>
            </a:r>
            <a:r>
              <a:rPr lang="zh-CN" altLang="en-US" sz="2000" dirty="0">
                <a:solidFill>
                  <a:srgbClr val="136EC2"/>
                </a:solidFill>
                <a:latin typeface="arial" panose="020B0604020202020204" pitchFamily="34" charset="0"/>
                <a:hlinkClick r:id="rId12"/>
              </a:rPr>
              <a:t>罗山</a:t>
            </a:r>
            <a:r>
              <a:rPr lang="zh-CN" altLang="en-US" sz="2000" dirty="0">
                <a:solidFill>
                  <a:srgbClr val="333333"/>
                </a:solidFill>
                <a:latin typeface="arial" panose="020B0604020202020204" pitchFamily="34" charset="0"/>
              </a:rPr>
              <a:t>何家冲出发，</a:t>
            </a:r>
            <a:r>
              <a:rPr lang="en-US" altLang="zh-CN" sz="2000" dirty="0">
                <a:solidFill>
                  <a:srgbClr val="333333"/>
                </a:solidFill>
                <a:latin typeface="arial" panose="020B0604020202020204" pitchFamily="34" charset="0"/>
              </a:rPr>
              <a:t>1935</a:t>
            </a:r>
            <a:r>
              <a:rPr lang="zh-CN" altLang="en-US" sz="2000" dirty="0">
                <a:solidFill>
                  <a:srgbClr val="333333"/>
                </a:solidFill>
                <a:latin typeface="arial" panose="020B0604020202020204" pitchFamily="34" charset="0"/>
              </a:rPr>
              <a:t>年</a:t>
            </a:r>
            <a:r>
              <a:rPr lang="en-US" altLang="zh-CN" sz="2000" dirty="0">
                <a:solidFill>
                  <a:srgbClr val="333333"/>
                </a:solidFill>
                <a:latin typeface="arial" panose="020B0604020202020204" pitchFamily="34" charset="0"/>
              </a:rPr>
              <a:t>9</a:t>
            </a:r>
            <a:r>
              <a:rPr lang="zh-CN" altLang="en-US" sz="2000" dirty="0">
                <a:solidFill>
                  <a:srgbClr val="333333"/>
                </a:solidFill>
                <a:latin typeface="arial" panose="020B0604020202020204" pitchFamily="34" charset="0"/>
              </a:rPr>
              <a:t>月</a:t>
            </a:r>
            <a:r>
              <a:rPr lang="en-US" altLang="zh-CN" sz="2000" dirty="0">
                <a:solidFill>
                  <a:srgbClr val="333333"/>
                </a:solidFill>
                <a:latin typeface="arial" panose="020B0604020202020204" pitchFamily="34" charset="0"/>
              </a:rPr>
              <a:t>15</a:t>
            </a:r>
            <a:r>
              <a:rPr lang="zh-CN" altLang="en-US" sz="2000" dirty="0">
                <a:solidFill>
                  <a:srgbClr val="333333"/>
                </a:solidFill>
                <a:latin typeface="arial" panose="020B0604020202020204" pitchFamily="34" charset="0"/>
              </a:rPr>
              <a:t>日到达陕西</a:t>
            </a:r>
            <a:r>
              <a:rPr lang="zh-CN" altLang="en-US" sz="2000" dirty="0">
                <a:solidFill>
                  <a:srgbClr val="136EC2"/>
                </a:solidFill>
                <a:latin typeface="arial" panose="020B0604020202020204" pitchFamily="34" charset="0"/>
                <a:hlinkClick r:id="rId13"/>
              </a:rPr>
              <a:t>延川</a:t>
            </a:r>
            <a:r>
              <a:rPr lang="zh-CN" altLang="en-US" sz="2000" dirty="0">
                <a:solidFill>
                  <a:srgbClr val="333333"/>
                </a:solidFill>
                <a:latin typeface="arial" panose="020B0604020202020204" pitchFamily="34" charset="0"/>
              </a:rPr>
              <a:t>永坪镇，同陕甘红军会师，合编为红十五军团，行程近万里，最早到达陕北的一支红军 。</a:t>
            </a:r>
          </a:p>
          <a:p>
            <a:r>
              <a:rPr lang="zh-CN" altLang="en-US" sz="2000" dirty="0">
                <a:solidFill>
                  <a:srgbClr val="333333"/>
                </a:solidFill>
                <a:latin typeface="arial" panose="020B0604020202020204" pitchFamily="34" charset="0"/>
              </a:rPr>
              <a:t>第三支是</a:t>
            </a:r>
            <a:r>
              <a:rPr lang="zh-CN" altLang="en-US" sz="2000" dirty="0">
                <a:solidFill>
                  <a:srgbClr val="136EC2"/>
                </a:solidFill>
                <a:latin typeface="arial" panose="020B0604020202020204" pitchFamily="34" charset="0"/>
                <a:hlinkClick r:id="rId5"/>
              </a:rPr>
              <a:t>红四方面军</a:t>
            </a:r>
            <a:r>
              <a:rPr lang="zh-CN" altLang="en-US" sz="2000" dirty="0">
                <a:solidFill>
                  <a:srgbClr val="333333"/>
                </a:solidFill>
                <a:latin typeface="arial" panose="020B0604020202020204" pitchFamily="34" charset="0"/>
              </a:rPr>
              <a:t>，于</a:t>
            </a:r>
            <a:r>
              <a:rPr lang="en-US" altLang="zh-CN" sz="2000" dirty="0">
                <a:solidFill>
                  <a:srgbClr val="333333"/>
                </a:solidFill>
                <a:latin typeface="arial" panose="020B0604020202020204" pitchFamily="34" charset="0"/>
              </a:rPr>
              <a:t>1935</a:t>
            </a:r>
            <a:r>
              <a:rPr lang="zh-CN" altLang="en-US" sz="2000" dirty="0">
                <a:solidFill>
                  <a:srgbClr val="333333"/>
                </a:solidFill>
                <a:latin typeface="arial" panose="020B0604020202020204" pitchFamily="34" charset="0"/>
              </a:rPr>
              <a:t>年</a:t>
            </a:r>
            <a:r>
              <a:rPr lang="en-US" altLang="zh-CN" sz="2000" dirty="0">
                <a:solidFill>
                  <a:srgbClr val="333333"/>
                </a:solidFill>
                <a:latin typeface="arial" panose="020B0604020202020204" pitchFamily="34" charset="0"/>
              </a:rPr>
              <a:t>5</a:t>
            </a:r>
            <a:r>
              <a:rPr lang="zh-CN" altLang="en-US" sz="2000" dirty="0">
                <a:solidFill>
                  <a:srgbClr val="333333"/>
                </a:solidFill>
                <a:latin typeface="arial" panose="020B0604020202020204" pitchFamily="34" charset="0"/>
              </a:rPr>
              <a:t>月初放弃</a:t>
            </a:r>
            <a:r>
              <a:rPr lang="zh-CN" altLang="en-US" sz="2000" dirty="0">
                <a:solidFill>
                  <a:srgbClr val="136EC2"/>
                </a:solidFill>
                <a:latin typeface="arial" panose="020B0604020202020204" pitchFamily="34" charset="0"/>
                <a:hlinkClick r:id="rId14"/>
              </a:rPr>
              <a:t>川陕苏区</a:t>
            </a:r>
            <a:r>
              <a:rPr lang="zh-CN" altLang="en-US" sz="2000" dirty="0">
                <a:solidFill>
                  <a:srgbClr val="333333"/>
                </a:solidFill>
                <a:latin typeface="arial" panose="020B0604020202020204" pitchFamily="34" charset="0"/>
              </a:rPr>
              <a:t>，由</a:t>
            </a:r>
            <a:r>
              <a:rPr lang="zh-CN" altLang="en-US" sz="2000" dirty="0">
                <a:solidFill>
                  <a:srgbClr val="136EC2"/>
                </a:solidFill>
                <a:latin typeface="arial" panose="020B0604020202020204" pitchFamily="34" charset="0"/>
                <a:hlinkClick r:id="rId15"/>
              </a:rPr>
              <a:t>彰明</a:t>
            </a:r>
            <a:r>
              <a:rPr lang="zh-CN" altLang="en-US" sz="2000" dirty="0">
                <a:solidFill>
                  <a:srgbClr val="333333"/>
                </a:solidFill>
                <a:latin typeface="arial" panose="020B0604020202020204" pitchFamily="34" charset="0"/>
              </a:rPr>
              <a:t>、中坝、</a:t>
            </a:r>
            <a:r>
              <a:rPr lang="zh-CN" altLang="en-US" sz="2000" dirty="0">
                <a:solidFill>
                  <a:srgbClr val="136EC2"/>
                </a:solidFill>
                <a:latin typeface="arial" panose="020B0604020202020204" pitchFamily="34" charset="0"/>
                <a:hlinkClick r:id="rId16"/>
              </a:rPr>
              <a:t>青川</a:t>
            </a:r>
            <a:r>
              <a:rPr lang="zh-CN" altLang="en-US" sz="2000" dirty="0">
                <a:solidFill>
                  <a:srgbClr val="333333"/>
                </a:solidFill>
                <a:latin typeface="arial" panose="020B0604020202020204" pitchFamily="34" charset="0"/>
              </a:rPr>
              <a:t>、</a:t>
            </a:r>
            <a:r>
              <a:rPr lang="zh-CN" altLang="en-US" sz="2000" dirty="0">
                <a:solidFill>
                  <a:srgbClr val="136EC2"/>
                </a:solidFill>
                <a:latin typeface="arial" panose="020B0604020202020204" pitchFamily="34" charset="0"/>
                <a:hlinkClick r:id="rId17"/>
              </a:rPr>
              <a:t>平武</a:t>
            </a:r>
            <a:r>
              <a:rPr lang="zh-CN" altLang="en-US" sz="2000" dirty="0">
                <a:solidFill>
                  <a:srgbClr val="333333"/>
                </a:solidFill>
                <a:latin typeface="arial" panose="020B0604020202020204" pitchFamily="34" charset="0"/>
              </a:rPr>
              <a:t>等地出发，向</a:t>
            </a:r>
            <a:r>
              <a:rPr lang="zh-CN" altLang="en-US" sz="2000" dirty="0">
                <a:solidFill>
                  <a:srgbClr val="136EC2"/>
                </a:solidFill>
                <a:latin typeface="arial" panose="020B0604020202020204" pitchFamily="34" charset="0"/>
                <a:hlinkClick r:id="rId18"/>
              </a:rPr>
              <a:t>岷江</a:t>
            </a:r>
            <a:r>
              <a:rPr lang="zh-CN" altLang="en-US" sz="2000" dirty="0">
                <a:solidFill>
                  <a:srgbClr val="333333"/>
                </a:solidFill>
                <a:latin typeface="arial" panose="020B0604020202020204" pitchFamily="34" charset="0"/>
              </a:rPr>
              <a:t>地区西进，</a:t>
            </a:r>
            <a:r>
              <a:rPr lang="en-US" altLang="zh-CN" sz="2000" dirty="0">
                <a:solidFill>
                  <a:srgbClr val="333333"/>
                </a:solidFill>
                <a:latin typeface="arial" panose="020B0604020202020204" pitchFamily="34" charset="0"/>
              </a:rPr>
              <a:t>1936</a:t>
            </a:r>
            <a:r>
              <a:rPr lang="zh-CN" altLang="en-US" sz="2000" dirty="0">
                <a:solidFill>
                  <a:srgbClr val="333333"/>
                </a:solidFill>
                <a:latin typeface="arial" panose="020B0604020202020204" pitchFamily="34" charset="0"/>
              </a:rPr>
              <a:t>年</a:t>
            </a:r>
            <a:r>
              <a:rPr lang="en-US" altLang="zh-CN" sz="2000" dirty="0">
                <a:solidFill>
                  <a:srgbClr val="333333"/>
                </a:solidFill>
                <a:latin typeface="arial" panose="020B0604020202020204" pitchFamily="34" charset="0"/>
              </a:rPr>
              <a:t>10</a:t>
            </a:r>
            <a:r>
              <a:rPr lang="zh-CN" altLang="en-US" sz="2000" dirty="0">
                <a:solidFill>
                  <a:srgbClr val="333333"/>
                </a:solidFill>
                <a:latin typeface="arial" panose="020B0604020202020204" pitchFamily="34" charset="0"/>
              </a:rPr>
              <a:t>月</a:t>
            </a:r>
            <a:r>
              <a:rPr lang="en-US" altLang="zh-CN" sz="2000" dirty="0">
                <a:solidFill>
                  <a:srgbClr val="333333"/>
                </a:solidFill>
                <a:latin typeface="arial" panose="020B0604020202020204" pitchFamily="34" charset="0"/>
              </a:rPr>
              <a:t>9</a:t>
            </a:r>
            <a:r>
              <a:rPr lang="zh-CN" altLang="en-US" sz="2000" dirty="0">
                <a:solidFill>
                  <a:srgbClr val="333333"/>
                </a:solidFill>
                <a:latin typeface="arial" panose="020B0604020202020204" pitchFamily="34" charset="0"/>
              </a:rPr>
              <a:t>日到达甘肃会宁，与红一方面军会师，行程一万余里；</a:t>
            </a:r>
          </a:p>
          <a:p>
            <a:r>
              <a:rPr lang="zh-CN" altLang="en-US" sz="2000" dirty="0">
                <a:solidFill>
                  <a:srgbClr val="333333"/>
                </a:solidFill>
                <a:latin typeface="arial" panose="020B0604020202020204" pitchFamily="34" charset="0"/>
              </a:rPr>
              <a:t>第四支是红二、红六军团（后同红一方面军第三十二军合编为</a:t>
            </a:r>
            <a:r>
              <a:rPr lang="zh-CN" altLang="en-US" sz="2000" dirty="0">
                <a:solidFill>
                  <a:srgbClr val="136EC2"/>
                </a:solidFill>
                <a:latin typeface="arial" panose="020B0604020202020204" pitchFamily="34" charset="0"/>
                <a:hlinkClick r:id="rId4"/>
              </a:rPr>
              <a:t>红二方面军</a:t>
            </a:r>
            <a:r>
              <a:rPr lang="zh-CN" altLang="en-US" sz="2000" dirty="0">
                <a:solidFill>
                  <a:srgbClr val="333333"/>
                </a:solidFill>
                <a:latin typeface="arial" panose="020B0604020202020204" pitchFamily="34" charset="0"/>
              </a:rPr>
              <a:t>），于</a:t>
            </a:r>
            <a:r>
              <a:rPr lang="en-US" altLang="zh-CN" sz="2000" dirty="0">
                <a:solidFill>
                  <a:srgbClr val="333333"/>
                </a:solidFill>
                <a:latin typeface="arial" panose="020B0604020202020204" pitchFamily="34" charset="0"/>
              </a:rPr>
              <a:t>1935</a:t>
            </a:r>
            <a:r>
              <a:rPr lang="zh-CN" altLang="en-US" sz="2000" dirty="0">
                <a:solidFill>
                  <a:srgbClr val="333333"/>
                </a:solidFill>
                <a:latin typeface="arial" panose="020B0604020202020204" pitchFamily="34" charset="0"/>
              </a:rPr>
              <a:t>年</a:t>
            </a:r>
            <a:r>
              <a:rPr lang="en-US" altLang="zh-CN" sz="2000" dirty="0">
                <a:solidFill>
                  <a:srgbClr val="333333"/>
                </a:solidFill>
                <a:latin typeface="arial" panose="020B0604020202020204" pitchFamily="34" charset="0"/>
              </a:rPr>
              <a:t>11</a:t>
            </a:r>
            <a:r>
              <a:rPr lang="zh-CN" altLang="en-US" sz="2000" dirty="0">
                <a:solidFill>
                  <a:srgbClr val="333333"/>
                </a:solidFill>
                <a:latin typeface="arial" panose="020B0604020202020204" pitchFamily="34" charset="0"/>
              </a:rPr>
              <a:t>月</a:t>
            </a:r>
            <a:r>
              <a:rPr lang="en-US" altLang="zh-CN" sz="2000" dirty="0">
                <a:solidFill>
                  <a:srgbClr val="333333"/>
                </a:solidFill>
                <a:latin typeface="arial" panose="020B0604020202020204" pitchFamily="34" charset="0"/>
              </a:rPr>
              <a:t>19</a:t>
            </a:r>
            <a:r>
              <a:rPr lang="zh-CN" altLang="en-US" sz="2000" dirty="0">
                <a:solidFill>
                  <a:srgbClr val="333333"/>
                </a:solidFill>
                <a:latin typeface="arial" panose="020B0604020202020204" pitchFamily="34" charset="0"/>
              </a:rPr>
              <a:t>日由湖南</a:t>
            </a:r>
            <a:r>
              <a:rPr lang="zh-CN" altLang="en-US" sz="2000" dirty="0">
                <a:solidFill>
                  <a:srgbClr val="136EC2"/>
                </a:solidFill>
                <a:latin typeface="arial" panose="020B0604020202020204" pitchFamily="34" charset="0"/>
                <a:hlinkClick r:id="rId19"/>
              </a:rPr>
              <a:t>桑植</a:t>
            </a:r>
            <a:r>
              <a:rPr lang="zh-CN" altLang="en-US" sz="2000" dirty="0">
                <a:solidFill>
                  <a:srgbClr val="333333"/>
                </a:solidFill>
                <a:latin typeface="arial" panose="020B0604020202020204" pitchFamily="34" charset="0"/>
              </a:rPr>
              <a:t>刘家坪等地出发，</a:t>
            </a:r>
            <a:r>
              <a:rPr lang="en-US" altLang="zh-CN" sz="2000" dirty="0">
                <a:solidFill>
                  <a:srgbClr val="333333"/>
                </a:solidFill>
                <a:latin typeface="arial" panose="020B0604020202020204" pitchFamily="34" charset="0"/>
              </a:rPr>
              <a:t>1936</a:t>
            </a:r>
            <a:r>
              <a:rPr lang="zh-CN" altLang="en-US" sz="2000" dirty="0">
                <a:solidFill>
                  <a:srgbClr val="333333"/>
                </a:solidFill>
                <a:latin typeface="arial" panose="020B0604020202020204" pitchFamily="34" charset="0"/>
              </a:rPr>
              <a:t>年</a:t>
            </a:r>
            <a:r>
              <a:rPr lang="en-US" altLang="zh-CN" sz="2000" dirty="0">
                <a:solidFill>
                  <a:srgbClr val="333333"/>
                </a:solidFill>
                <a:latin typeface="arial" panose="020B0604020202020204" pitchFamily="34" charset="0"/>
              </a:rPr>
              <a:t>10</a:t>
            </a:r>
            <a:r>
              <a:rPr lang="zh-CN" altLang="en-US" sz="2000" dirty="0">
                <a:solidFill>
                  <a:srgbClr val="333333"/>
                </a:solidFill>
                <a:latin typeface="arial" panose="020B0604020202020204" pitchFamily="34" charset="0"/>
              </a:rPr>
              <a:t>月</a:t>
            </a:r>
            <a:r>
              <a:rPr lang="en-US" altLang="zh-CN" sz="2000" dirty="0">
                <a:solidFill>
                  <a:srgbClr val="333333"/>
                </a:solidFill>
                <a:latin typeface="arial" panose="020B0604020202020204" pitchFamily="34" charset="0"/>
              </a:rPr>
              <a:t>22</a:t>
            </a:r>
            <a:r>
              <a:rPr lang="zh-CN" altLang="en-US" sz="2000" dirty="0">
                <a:solidFill>
                  <a:srgbClr val="333333"/>
                </a:solidFill>
                <a:latin typeface="arial" panose="020B0604020202020204" pitchFamily="34" charset="0"/>
              </a:rPr>
              <a:t>日到达会宁以东的</a:t>
            </a:r>
            <a:r>
              <a:rPr lang="zh-CN" altLang="en-US" sz="2000" dirty="0">
                <a:solidFill>
                  <a:srgbClr val="136EC2"/>
                </a:solidFill>
                <a:latin typeface="arial" panose="020B0604020202020204" pitchFamily="34" charset="0"/>
                <a:hlinkClick r:id="rId20"/>
              </a:rPr>
              <a:t>将台堡</a:t>
            </a:r>
            <a:r>
              <a:rPr lang="zh-CN" altLang="en-US" sz="2000" dirty="0">
                <a:solidFill>
                  <a:srgbClr val="333333"/>
                </a:solidFill>
                <a:latin typeface="arial" panose="020B0604020202020204" pitchFamily="34" charset="0"/>
              </a:rPr>
              <a:t>，同</a:t>
            </a:r>
            <a:r>
              <a:rPr lang="zh-CN" altLang="en-US" sz="2000" dirty="0">
                <a:solidFill>
                  <a:srgbClr val="136EC2"/>
                </a:solidFill>
                <a:latin typeface="arial" panose="020B0604020202020204" pitchFamily="34" charset="0"/>
                <a:hlinkClick r:id="rId3"/>
              </a:rPr>
              <a:t>红一方面军</a:t>
            </a:r>
            <a:r>
              <a:rPr lang="zh-CN" altLang="en-US" sz="2000" dirty="0">
                <a:solidFill>
                  <a:srgbClr val="333333"/>
                </a:solidFill>
                <a:latin typeface="arial" panose="020B0604020202020204" pitchFamily="34" charset="0"/>
              </a:rPr>
              <a:t>会师，行程两万余里。</a:t>
            </a:r>
            <a:endParaRPr lang="zh-CN" altLang="en-US" sz="20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05010869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a:bodyPr>
          <a:lstStyle/>
          <a:p>
            <a:r>
              <a:rPr lang="en-US" altLang="zh-CN" sz="2800" dirty="0">
                <a:solidFill>
                  <a:schemeClr val="accent1"/>
                </a:solidFill>
              </a:rPr>
              <a:t>03  </a:t>
            </a:r>
            <a:r>
              <a:rPr lang="zh-CN" altLang="en-US" sz="2800" dirty="0">
                <a:solidFill>
                  <a:schemeClr val="accent1"/>
                </a:solidFill>
              </a:rPr>
              <a:t>三大主力会师</a:t>
            </a:r>
          </a:p>
        </p:txBody>
      </p:sp>
      <p:sp>
        <p:nvSpPr>
          <p:cNvPr id="2" name="矩形 1">
            <a:extLst>
              <a:ext uri="{FF2B5EF4-FFF2-40B4-BE49-F238E27FC236}">
                <a16:creationId xmlns:a16="http://schemas.microsoft.com/office/drawing/2014/main" id="{CB1CA5B6-0CA3-4D2D-BF58-F3B173A1123B}"/>
              </a:ext>
            </a:extLst>
          </p:cNvPr>
          <p:cNvSpPr/>
          <p:nvPr/>
        </p:nvSpPr>
        <p:spPr>
          <a:xfrm>
            <a:off x="550590" y="1557586"/>
            <a:ext cx="11089232" cy="830997"/>
          </a:xfrm>
          <a:prstGeom prst="rect">
            <a:avLst/>
          </a:prstGeom>
        </p:spPr>
        <p:txBody>
          <a:bodyPr wrap="square">
            <a:spAutoFit/>
          </a:bodyPr>
          <a:lstStyle/>
          <a:p>
            <a:r>
              <a:rPr lang="en-US" altLang="zh-CN" dirty="0">
                <a:solidFill>
                  <a:srgbClr val="333333"/>
                </a:solidFill>
                <a:latin typeface="arial" panose="020B0604020202020204" pitchFamily="34" charset="0"/>
              </a:rPr>
              <a:t>1936</a:t>
            </a:r>
            <a:r>
              <a:rPr lang="zh-CN" altLang="en-US" dirty="0">
                <a:solidFill>
                  <a:srgbClr val="333333"/>
                </a:solidFill>
                <a:latin typeface="arial" panose="020B0604020202020204" pitchFamily="34" charset="0"/>
              </a:rPr>
              <a:t>年</a:t>
            </a:r>
            <a:r>
              <a:rPr lang="en-US" altLang="zh-CN" dirty="0">
                <a:solidFill>
                  <a:srgbClr val="333333"/>
                </a:solidFill>
                <a:latin typeface="arial" panose="020B0604020202020204" pitchFamily="34" charset="0"/>
              </a:rPr>
              <a:t>10</a:t>
            </a:r>
            <a:r>
              <a:rPr lang="zh-CN" altLang="en-US" dirty="0">
                <a:solidFill>
                  <a:srgbClr val="333333"/>
                </a:solidFill>
                <a:latin typeface="arial" panose="020B0604020202020204" pitchFamily="34" charset="0"/>
              </a:rPr>
              <a:t>月，红军三大主力（</a:t>
            </a:r>
            <a:r>
              <a:rPr lang="zh-CN" altLang="en-US" dirty="0">
                <a:solidFill>
                  <a:srgbClr val="136EC2"/>
                </a:solidFill>
                <a:latin typeface="arial" panose="020B0604020202020204" pitchFamily="34" charset="0"/>
                <a:hlinkClick r:id="rId3"/>
              </a:rPr>
              <a:t>红一方面军</a:t>
            </a:r>
            <a:r>
              <a:rPr lang="zh-CN" altLang="en-US" dirty="0">
                <a:solidFill>
                  <a:srgbClr val="333333"/>
                </a:solidFill>
                <a:latin typeface="arial" panose="020B0604020202020204" pitchFamily="34" charset="0"/>
              </a:rPr>
              <a:t>、</a:t>
            </a:r>
            <a:r>
              <a:rPr lang="zh-CN" altLang="en-US" dirty="0">
                <a:solidFill>
                  <a:srgbClr val="136EC2"/>
                </a:solidFill>
                <a:latin typeface="arial" panose="020B0604020202020204" pitchFamily="34" charset="0"/>
                <a:hlinkClick r:id="rId4"/>
              </a:rPr>
              <a:t>红二方面军</a:t>
            </a:r>
            <a:r>
              <a:rPr lang="zh-CN" altLang="en-US" dirty="0">
                <a:solidFill>
                  <a:srgbClr val="333333"/>
                </a:solidFill>
                <a:latin typeface="arial" panose="020B0604020202020204" pitchFamily="34" charset="0"/>
              </a:rPr>
              <a:t>、</a:t>
            </a:r>
            <a:r>
              <a:rPr lang="zh-CN" altLang="en-US" dirty="0">
                <a:solidFill>
                  <a:srgbClr val="136EC2"/>
                </a:solidFill>
                <a:latin typeface="arial" panose="020B0604020202020204" pitchFamily="34" charset="0"/>
                <a:hlinkClick r:id="rId5"/>
              </a:rPr>
              <a:t>红四方面军</a:t>
            </a:r>
            <a:r>
              <a:rPr lang="zh-CN" altLang="en-US" dirty="0">
                <a:solidFill>
                  <a:srgbClr val="333333"/>
                </a:solidFill>
                <a:latin typeface="arial" panose="020B0604020202020204" pitchFamily="34" charset="0"/>
              </a:rPr>
              <a:t>）在甘肃</a:t>
            </a:r>
            <a:r>
              <a:rPr lang="zh-CN" altLang="en-US" dirty="0">
                <a:solidFill>
                  <a:srgbClr val="136EC2"/>
                </a:solidFill>
                <a:latin typeface="arial" panose="020B0604020202020204" pitchFamily="34" charset="0"/>
                <a:hlinkClick r:id="rId6"/>
              </a:rPr>
              <a:t>会宁</a:t>
            </a:r>
            <a:r>
              <a:rPr lang="zh-CN" altLang="en-US" dirty="0">
                <a:solidFill>
                  <a:srgbClr val="333333"/>
                </a:solidFill>
                <a:latin typeface="arial" panose="020B0604020202020204" pitchFamily="34" charset="0"/>
              </a:rPr>
              <a:t>会师，保存了力量约</a:t>
            </a:r>
            <a:r>
              <a:rPr lang="en-US" altLang="zh-CN" dirty="0">
                <a:solidFill>
                  <a:srgbClr val="333333"/>
                </a:solidFill>
                <a:latin typeface="arial" panose="020B0604020202020204" pitchFamily="34" charset="0"/>
              </a:rPr>
              <a:t>3</a:t>
            </a:r>
            <a:r>
              <a:rPr lang="zh-CN" altLang="en-US" dirty="0">
                <a:solidFill>
                  <a:srgbClr val="333333"/>
                </a:solidFill>
                <a:latin typeface="arial" panose="020B0604020202020204" pitchFamily="34" charset="0"/>
              </a:rPr>
              <a:t>万人。</a:t>
            </a:r>
            <a:endParaRPr lang="zh-CN" altLang="en-US" dirty="0"/>
          </a:p>
        </p:txBody>
      </p:sp>
      <p:pic>
        <p:nvPicPr>
          <p:cNvPr id="6146" name="Picture 2">
            <a:extLst>
              <a:ext uri="{FF2B5EF4-FFF2-40B4-BE49-F238E27FC236}">
                <a16:creationId xmlns:a16="http://schemas.microsoft.com/office/drawing/2014/main" id="{3F60F824-4336-406C-A231-E014E4ABD3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6894" y="2388583"/>
            <a:ext cx="8640960" cy="440357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1D107374-A379-4C66-8EF8-BED012C00676}"/>
              </a:ext>
            </a:extLst>
          </p:cNvPr>
          <p:cNvSpPr txBox="1"/>
          <p:nvPr/>
        </p:nvSpPr>
        <p:spPr>
          <a:xfrm>
            <a:off x="1486694" y="2885956"/>
            <a:ext cx="923330" cy="3170099"/>
          </a:xfrm>
          <a:prstGeom prst="rect">
            <a:avLst/>
          </a:prstGeom>
          <a:noFill/>
        </p:spPr>
        <p:txBody>
          <a:bodyPr vert="eaVert" wrap="none" rtlCol="0">
            <a:spAutoFit/>
          </a:bodyPr>
          <a:lstStyle/>
          <a:p>
            <a:r>
              <a:rPr lang="zh-CN" altLang="en-US" dirty="0"/>
              <a:t>中国革命进入新阶段</a:t>
            </a:r>
            <a:endParaRPr lang="en-US" altLang="zh-CN" dirty="0"/>
          </a:p>
          <a:p>
            <a:r>
              <a:rPr lang="en-US" altLang="zh-CN" dirty="0"/>
              <a:t>——</a:t>
            </a:r>
            <a:r>
              <a:rPr lang="zh-CN" altLang="en-US" dirty="0"/>
              <a:t>抗日民族革命战争</a:t>
            </a:r>
          </a:p>
        </p:txBody>
      </p:sp>
    </p:spTree>
    <p:extLst>
      <p:ext uri="{BB962C8B-B14F-4D97-AF65-F5344CB8AC3E}">
        <p14:creationId xmlns:p14="http://schemas.microsoft.com/office/powerpoint/2010/main" val="325634859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5126" y="1627204"/>
            <a:ext cx="11541744" cy="5216782"/>
          </a:xfrm>
          <a:prstGeom prst="rect">
            <a:avLst/>
          </a:prstGeom>
        </p:spPr>
        <p:txBody>
          <a:bodyPr wrap="square" lIns="121891" tIns="60945" rIns="121891" bIns="60945">
            <a:spAutoFit/>
          </a:bodyPr>
          <a:lstStyle/>
          <a:p>
            <a:r>
              <a:rPr lang="en-US" altLang="zh-CN" dirty="0"/>
              <a:t>1934</a:t>
            </a:r>
            <a:r>
              <a:rPr lang="zh-CN" altLang="zh-CN" dirty="0"/>
              <a:t>年</a:t>
            </a:r>
            <a:r>
              <a:rPr lang="en-US" altLang="zh-CN" dirty="0"/>
              <a:t>10</a:t>
            </a:r>
            <a:r>
              <a:rPr lang="zh-CN" altLang="zh-CN" dirty="0"/>
              <a:t>月，中央红军（即红一方面军）开始实行战略转移，称为</a:t>
            </a:r>
            <a:r>
              <a:rPr lang="en-US" altLang="zh-CN" dirty="0"/>
              <a:t>“</a:t>
            </a:r>
            <a:r>
              <a:rPr lang="zh-CN" altLang="zh-CN" dirty="0"/>
              <a:t>突围</a:t>
            </a:r>
            <a:r>
              <a:rPr lang="en-US" altLang="zh-CN" dirty="0"/>
              <a:t>”</a:t>
            </a:r>
            <a:r>
              <a:rPr lang="zh-CN" altLang="zh-CN" dirty="0"/>
              <a:t>、</a:t>
            </a:r>
            <a:r>
              <a:rPr lang="en-US" altLang="zh-CN" dirty="0"/>
              <a:t>“</a:t>
            </a:r>
            <a:r>
              <a:rPr lang="zh-CN" altLang="zh-CN" dirty="0"/>
              <a:t>反攻</a:t>
            </a:r>
            <a:r>
              <a:rPr lang="en-US" altLang="zh-CN" dirty="0"/>
              <a:t>”</a:t>
            </a:r>
            <a:r>
              <a:rPr lang="zh-CN" altLang="zh-CN" dirty="0"/>
              <a:t>、</a:t>
            </a:r>
            <a:r>
              <a:rPr lang="en-US" altLang="zh-CN" dirty="0"/>
              <a:t>“</a:t>
            </a:r>
            <a:r>
              <a:rPr lang="zh-CN" altLang="zh-CN" dirty="0"/>
              <a:t>西进</a:t>
            </a:r>
            <a:r>
              <a:rPr lang="en-US" altLang="zh-CN" dirty="0"/>
              <a:t>”</a:t>
            </a:r>
            <a:r>
              <a:rPr lang="zh-CN" altLang="zh-CN" dirty="0"/>
              <a:t>等。同年</a:t>
            </a:r>
            <a:r>
              <a:rPr lang="en-US" altLang="zh-CN" dirty="0"/>
              <a:t>11</a:t>
            </a:r>
            <a:r>
              <a:rPr lang="zh-CN" altLang="zh-CN" dirty="0"/>
              <a:t>月，中共驻共产国际代表团团长王明在莫斯科做报告时，把红</a:t>
            </a:r>
            <a:r>
              <a:rPr lang="en-US" altLang="zh-CN" dirty="0"/>
              <a:t>7</a:t>
            </a:r>
            <a:r>
              <a:rPr lang="zh-CN" altLang="zh-CN" dirty="0"/>
              <a:t>军团北上和红</a:t>
            </a:r>
            <a:r>
              <a:rPr lang="en-US" altLang="zh-CN" dirty="0"/>
              <a:t>6</a:t>
            </a:r>
            <a:r>
              <a:rPr lang="zh-CN" altLang="zh-CN" dirty="0"/>
              <a:t>军团西征称为</a:t>
            </a:r>
            <a:r>
              <a:rPr lang="en-US" altLang="zh-CN" dirty="0"/>
              <a:t>“</a:t>
            </a:r>
            <a:r>
              <a:rPr lang="zh-CN" altLang="zh-CN" dirty="0"/>
              <a:t>长征</a:t>
            </a:r>
            <a:r>
              <a:rPr lang="en-US" altLang="zh-CN" dirty="0"/>
              <a:t>”</a:t>
            </a:r>
            <a:r>
              <a:rPr lang="zh-CN" altLang="zh-CN" dirty="0"/>
              <a:t>，这是目前所知最早的</a:t>
            </a:r>
            <a:r>
              <a:rPr lang="en-US" altLang="zh-CN" dirty="0"/>
              <a:t>“</a:t>
            </a:r>
            <a:r>
              <a:rPr lang="zh-CN" altLang="zh-CN" dirty="0"/>
              <a:t>长征</a:t>
            </a:r>
            <a:r>
              <a:rPr lang="en-US" altLang="zh-CN" dirty="0"/>
              <a:t>”</a:t>
            </a:r>
            <a:r>
              <a:rPr lang="zh-CN" altLang="zh-CN" dirty="0"/>
              <a:t>概念。</a:t>
            </a:r>
          </a:p>
          <a:p>
            <a:r>
              <a:rPr lang="en-US" altLang="zh-CN" dirty="0"/>
              <a:t>1935</a:t>
            </a:r>
            <a:r>
              <a:rPr lang="zh-CN" altLang="zh-CN" dirty="0"/>
              <a:t>年</a:t>
            </a:r>
            <a:r>
              <a:rPr lang="en-US" altLang="zh-CN" dirty="0"/>
              <a:t>2</a:t>
            </a:r>
            <a:r>
              <a:rPr lang="zh-CN" altLang="zh-CN" dirty="0"/>
              <a:t>月</a:t>
            </a:r>
            <a:r>
              <a:rPr lang="en-US" altLang="zh-CN" dirty="0"/>
              <a:t>23</a:t>
            </a:r>
            <a:r>
              <a:rPr lang="zh-CN" altLang="zh-CN" dirty="0"/>
              <a:t>日，红军总政治部在《告黔北工农劳苦群众书》中，第一次把中央红军的战略转移称为</a:t>
            </a:r>
            <a:r>
              <a:rPr lang="en-US" altLang="zh-CN" dirty="0"/>
              <a:t>“</a:t>
            </a:r>
            <a:r>
              <a:rPr lang="zh-CN" altLang="zh-CN" dirty="0"/>
              <a:t>长征</a:t>
            </a:r>
            <a:r>
              <a:rPr lang="en-US" altLang="zh-CN" dirty="0"/>
              <a:t>”</a:t>
            </a:r>
            <a:r>
              <a:rPr lang="zh-CN" altLang="zh-CN" dirty="0"/>
              <a:t>。</a:t>
            </a:r>
            <a:r>
              <a:rPr lang="en-US" altLang="zh-CN" dirty="0"/>
              <a:t>5</a:t>
            </a:r>
            <a:r>
              <a:rPr lang="zh-CN" altLang="zh-CN" dirty="0"/>
              <a:t>月，朱德在《中国工农红军布告》中第一次提出</a:t>
            </a:r>
            <a:r>
              <a:rPr lang="en-US" altLang="zh-CN" dirty="0"/>
              <a:t>“</a:t>
            </a:r>
            <a:r>
              <a:rPr lang="zh-CN" altLang="zh-CN" dirty="0"/>
              <a:t>万里长征</a:t>
            </a:r>
            <a:r>
              <a:rPr lang="en-US" altLang="zh-CN" dirty="0"/>
              <a:t>”</a:t>
            </a:r>
            <a:r>
              <a:rPr lang="zh-CN" altLang="zh-CN" dirty="0"/>
              <a:t>的概念。</a:t>
            </a:r>
            <a:r>
              <a:rPr lang="en-US" altLang="zh-CN" dirty="0"/>
              <a:t>1935</a:t>
            </a:r>
            <a:r>
              <a:rPr lang="zh-CN" altLang="zh-CN" dirty="0"/>
              <a:t>年</a:t>
            </a:r>
            <a:r>
              <a:rPr lang="en-US" altLang="zh-CN" dirty="0"/>
              <a:t>8</a:t>
            </a:r>
            <a:r>
              <a:rPr lang="zh-CN" altLang="zh-CN" dirty="0"/>
              <a:t>月</a:t>
            </a:r>
            <a:r>
              <a:rPr lang="en-US" altLang="zh-CN" dirty="0"/>
              <a:t>5</a:t>
            </a:r>
            <a:r>
              <a:rPr lang="zh-CN" altLang="zh-CN" dirty="0"/>
              <a:t>日，中共中央政治局在</a:t>
            </a:r>
            <a:r>
              <a:rPr lang="en-US" altLang="zh-CN" u="sng" dirty="0" err="1">
                <a:hlinkClick r:id="rId3"/>
              </a:rPr>
              <a:t>沙窝会议</a:t>
            </a:r>
            <a:r>
              <a:rPr lang="zh-CN" altLang="zh-CN" dirty="0"/>
              <a:t>通过的决议中指出：</a:t>
            </a:r>
            <a:r>
              <a:rPr lang="en-US" altLang="zh-CN" dirty="0"/>
              <a:t>“ </a:t>
            </a:r>
            <a:r>
              <a:rPr lang="zh-CN" altLang="zh-CN" dirty="0"/>
              <a:t>一方面军一万八千里的长征是中国历史上的空前的伟大事业</a:t>
            </a:r>
            <a:r>
              <a:rPr lang="en-US" altLang="zh-CN" dirty="0"/>
              <a:t>”</a:t>
            </a:r>
            <a:r>
              <a:rPr lang="zh-CN" altLang="zh-CN" dirty="0"/>
              <a:t>。</a:t>
            </a:r>
            <a:r>
              <a:rPr lang="en-US" altLang="zh-CN" dirty="0"/>
              <a:t>9</a:t>
            </a:r>
            <a:r>
              <a:rPr lang="zh-CN" altLang="zh-CN" dirty="0"/>
              <a:t>月</a:t>
            </a:r>
            <a:r>
              <a:rPr lang="en-US" altLang="zh-CN" dirty="0"/>
              <a:t>12</a:t>
            </a:r>
            <a:r>
              <a:rPr lang="zh-CN" altLang="zh-CN" dirty="0"/>
              <a:t>日，中共中央在俄国界会议作出的《关于张国焘同志的错误的决定》中指出，红军进行了</a:t>
            </a:r>
            <a:r>
              <a:rPr lang="en-US" altLang="zh-CN" dirty="0"/>
              <a:t>“</a:t>
            </a:r>
            <a:r>
              <a:rPr lang="zh-CN" altLang="zh-CN" dirty="0"/>
              <a:t>二万余里的长征</a:t>
            </a:r>
            <a:r>
              <a:rPr lang="en-US" altLang="zh-CN" dirty="0"/>
              <a:t>”</a:t>
            </a:r>
            <a:r>
              <a:rPr lang="zh-CN" altLang="zh-CN" dirty="0"/>
              <a:t>。</a:t>
            </a:r>
            <a:r>
              <a:rPr lang="en-US" altLang="zh-CN" dirty="0"/>
              <a:t>10</a:t>
            </a:r>
            <a:r>
              <a:rPr lang="zh-CN" altLang="zh-CN" dirty="0"/>
              <a:t>月</a:t>
            </a:r>
            <a:r>
              <a:rPr lang="en-US" altLang="zh-CN" dirty="0"/>
              <a:t>19</a:t>
            </a:r>
            <a:r>
              <a:rPr lang="zh-CN" altLang="zh-CN" dirty="0"/>
              <a:t>日，</a:t>
            </a:r>
            <a:r>
              <a:rPr lang="en-US" altLang="zh-CN" u="sng" dirty="0" err="1">
                <a:hlinkClick r:id="rId4"/>
              </a:rPr>
              <a:t>毛泽东</a:t>
            </a:r>
            <a:r>
              <a:rPr lang="zh-CN" altLang="zh-CN" dirty="0"/>
              <a:t>指出：红一方面军长征</a:t>
            </a:r>
            <a:r>
              <a:rPr lang="en-US" altLang="zh-CN" dirty="0"/>
              <a:t>“</a:t>
            </a:r>
            <a:r>
              <a:rPr lang="zh-CN" altLang="zh-CN" dirty="0"/>
              <a:t>根据红一军团团部汇总，最多的走了二万五千里</a:t>
            </a:r>
            <a:r>
              <a:rPr lang="en-US" altLang="zh-CN" dirty="0"/>
              <a:t>”</a:t>
            </a:r>
            <a:r>
              <a:rPr lang="zh-CN" altLang="zh-CN" dirty="0"/>
              <a:t>。</a:t>
            </a:r>
            <a:r>
              <a:rPr lang="en-US" altLang="zh-CN" dirty="0"/>
              <a:t>11</a:t>
            </a:r>
            <a:r>
              <a:rPr lang="zh-CN" altLang="zh-CN" dirty="0"/>
              <a:t>月</a:t>
            </a:r>
            <a:r>
              <a:rPr lang="en-US" altLang="zh-CN" dirty="0"/>
              <a:t>13</a:t>
            </a:r>
            <a:r>
              <a:rPr lang="zh-CN" altLang="zh-CN" dirty="0"/>
              <a:t>日，中共中央在《中国共产党中央委员会为日本帝国主义并吞华北及蒋介石出卖华北出卖中国宣言》中明确提出：红一方面军</a:t>
            </a:r>
            <a:r>
              <a:rPr lang="en-US" altLang="zh-CN" dirty="0"/>
              <a:t>“</a:t>
            </a:r>
            <a:r>
              <a:rPr lang="zh-CN" altLang="zh-CN" dirty="0"/>
              <a:t>经过二万五千余里的长征。随着红军长征的英雄业绩广为流传，这一伟大壮举的影响不断扩大，</a:t>
            </a:r>
            <a:r>
              <a:rPr lang="en-US" altLang="zh-CN" dirty="0"/>
              <a:t>“</a:t>
            </a:r>
            <a:r>
              <a:rPr lang="zh-CN" altLang="zh-CN" dirty="0"/>
              <a:t>长征</a:t>
            </a:r>
            <a:r>
              <a:rPr lang="en-US" altLang="zh-CN" dirty="0"/>
              <a:t>”</a:t>
            </a:r>
            <a:r>
              <a:rPr lang="zh-CN" altLang="zh-CN" dirty="0"/>
              <a:t>、</a:t>
            </a:r>
            <a:r>
              <a:rPr lang="en-US" altLang="zh-CN" dirty="0"/>
              <a:t>“</a:t>
            </a:r>
            <a:r>
              <a:rPr lang="zh-CN" altLang="zh-CN" dirty="0"/>
              <a:t>万里长征</a:t>
            </a:r>
            <a:r>
              <a:rPr lang="en-US" altLang="zh-CN" dirty="0"/>
              <a:t>”</a:t>
            </a:r>
            <a:r>
              <a:rPr lang="zh-CN" altLang="zh-CN" dirty="0"/>
              <a:t>、</a:t>
            </a:r>
            <a:r>
              <a:rPr lang="en-US" altLang="zh-CN" dirty="0"/>
              <a:t>“</a:t>
            </a:r>
            <a:r>
              <a:rPr lang="zh-CN" altLang="zh-CN" dirty="0"/>
              <a:t>二万五千里长征</a:t>
            </a:r>
            <a:r>
              <a:rPr lang="en-US" altLang="zh-CN" dirty="0"/>
              <a:t>”</a:t>
            </a:r>
            <a:r>
              <a:rPr lang="zh-CN" altLang="zh-CN" dirty="0"/>
              <a:t>就逐渐成为</a:t>
            </a:r>
            <a:r>
              <a:rPr lang="en-US" altLang="zh-CN" dirty="0"/>
              <a:t>1934</a:t>
            </a:r>
            <a:r>
              <a:rPr lang="zh-CN" altLang="zh-CN" dirty="0"/>
              <a:t>年至</a:t>
            </a:r>
            <a:r>
              <a:rPr lang="en-US" altLang="zh-CN" dirty="0"/>
              <a:t>1936</a:t>
            </a:r>
            <a:r>
              <a:rPr lang="zh-CN" altLang="zh-CN" dirty="0"/>
              <a:t>年间战略转移的专门用语。</a:t>
            </a:r>
          </a:p>
          <a:p>
            <a:endParaRPr lang="zh-CN" altLang="en-US" sz="1900" b="1" dirty="0">
              <a:solidFill>
                <a:schemeClr val="accent1"/>
              </a:solidFill>
            </a:endParaRPr>
          </a:p>
        </p:txBody>
      </p:sp>
      <p:grpSp>
        <p:nvGrpSpPr>
          <p:cNvPr id="68" name="组合 67"/>
          <p:cNvGrpSpPr/>
          <p:nvPr/>
        </p:nvGrpSpPr>
        <p:grpSpPr>
          <a:xfrm>
            <a:off x="1630710" y="189434"/>
            <a:ext cx="952436" cy="952781"/>
            <a:chOff x="3686418" y="1491630"/>
            <a:chExt cx="1245622" cy="1245622"/>
          </a:xfrm>
        </p:grpSpPr>
        <p:grpSp>
          <p:nvGrpSpPr>
            <p:cNvPr id="69" name="组合 68"/>
            <p:cNvGrpSpPr/>
            <p:nvPr/>
          </p:nvGrpSpPr>
          <p:grpSpPr>
            <a:xfrm>
              <a:off x="3686418" y="1491630"/>
              <a:ext cx="1245622" cy="1245622"/>
              <a:chOff x="3597091" y="1563638"/>
              <a:chExt cx="1245622" cy="1245622"/>
            </a:xfrm>
          </p:grpSpPr>
          <p:sp>
            <p:nvSpPr>
              <p:cNvPr id="71" name="椭圆 7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72" name="椭圆 7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70"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长</a:t>
              </a:r>
            </a:p>
          </p:txBody>
        </p:sp>
      </p:grpSp>
      <p:grpSp>
        <p:nvGrpSpPr>
          <p:cNvPr id="73" name="组合 72"/>
          <p:cNvGrpSpPr/>
          <p:nvPr/>
        </p:nvGrpSpPr>
        <p:grpSpPr>
          <a:xfrm>
            <a:off x="2602065" y="189434"/>
            <a:ext cx="952436" cy="952781"/>
            <a:chOff x="3686418" y="1491630"/>
            <a:chExt cx="1245622" cy="1245622"/>
          </a:xfrm>
        </p:grpSpPr>
        <p:grpSp>
          <p:nvGrpSpPr>
            <p:cNvPr id="74" name="组合 73"/>
            <p:cNvGrpSpPr/>
            <p:nvPr/>
          </p:nvGrpSpPr>
          <p:grpSpPr>
            <a:xfrm>
              <a:off x="3686418" y="1491630"/>
              <a:ext cx="1245622" cy="1245622"/>
              <a:chOff x="3597091" y="1563638"/>
              <a:chExt cx="1245622" cy="1245622"/>
            </a:xfrm>
          </p:grpSpPr>
          <p:sp>
            <p:nvSpPr>
              <p:cNvPr id="76" name="椭圆 75"/>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77" name="椭圆 7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75"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征</a:t>
              </a:r>
            </a:p>
          </p:txBody>
        </p:sp>
      </p:grpSp>
      <p:grpSp>
        <p:nvGrpSpPr>
          <p:cNvPr id="78" name="组合 77"/>
          <p:cNvGrpSpPr/>
          <p:nvPr/>
        </p:nvGrpSpPr>
        <p:grpSpPr>
          <a:xfrm>
            <a:off x="3571676" y="189434"/>
            <a:ext cx="952436" cy="952781"/>
            <a:chOff x="3686418" y="1491630"/>
            <a:chExt cx="1245622" cy="1245622"/>
          </a:xfrm>
        </p:grpSpPr>
        <p:grpSp>
          <p:nvGrpSpPr>
            <p:cNvPr id="79" name="组合 78"/>
            <p:cNvGrpSpPr/>
            <p:nvPr/>
          </p:nvGrpSpPr>
          <p:grpSpPr>
            <a:xfrm>
              <a:off x="3686418" y="1491630"/>
              <a:ext cx="1245622" cy="1245622"/>
              <a:chOff x="3597091" y="1563638"/>
              <a:chExt cx="1245622" cy="1245622"/>
            </a:xfrm>
          </p:grpSpPr>
          <p:sp>
            <p:nvSpPr>
              <p:cNvPr id="81" name="椭圆 8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82" name="椭圆 8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80"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的</a:t>
              </a:r>
            </a:p>
          </p:txBody>
        </p:sp>
      </p:grpSp>
      <p:grpSp>
        <p:nvGrpSpPr>
          <p:cNvPr id="83" name="组合 82"/>
          <p:cNvGrpSpPr/>
          <p:nvPr/>
        </p:nvGrpSpPr>
        <p:grpSpPr>
          <a:xfrm>
            <a:off x="4572156" y="189434"/>
            <a:ext cx="952436" cy="952781"/>
            <a:chOff x="3686418" y="1491630"/>
            <a:chExt cx="1245622" cy="1245622"/>
          </a:xfrm>
        </p:grpSpPr>
        <p:grpSp>
          <p:nvGrpSpPr>
            <p:cNvPr id="84" name="组合 83"/>
            <p:cNvGrpSpPr/>
            <p:nvPr/>
          </p:nvGrpSpPr>
          <p:grpSpPr>
            <a:xfrm>
              <a:off x="3686418" y="1491630"/>
              <a:ext cx="1245622" cy="1245622"/>
              <a:chOff x="3597091" y="1563638"/>
              <a:chExt cx="1245622" cy="1245622"/>
            </a:xfrm>
          </p:grpSpPr>
          <p:sp>
            <p:nvSpPr>
              <p:cNvPr id="86" name="椭圆 85"/>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87" name="椭圆 8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85"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由</a:t>
              </a:r>
            </a:p>
          </p:txBody>
        </p:sp>
      </p:grpSp>
      <p:grpSp>
        <p:nvGrpSpPr>
          <p:cNvPr id="88" name="组合 87"/>
          <p:cNvGrpSpPr/>
          <p:nvPr/>
        </p:nvGrpSpPr>
        <p:grpSpPr>
          <a:xfrm>
            <a:off x="5579780" y="189434"/>
            <a:ext cx="952436" cy="952781"/>
            <a:chOff x="3686418" y="1491630"/>
            <a:chExt cx="1245622" cy="1245622"/>
          </a:xfrm>
        </p:grpSpPr>
        <p:grpSp>
          <p:nvGrpSpPr>
            <p:cNvPr id="89" name="组合 88"/>
            <p:cNvGrpSpPr/>
            <p:nvPr/>
          </p:nvGrpSpPr>
          <p:grpSpPr>
            <a:xfrm>
              <a:off x="3686418" y="1491630"/>
              <a:ext cx="1245622" cy="1245622"/>
              <a:chOff x="3597091" y="1563638"/>
              <a:chExt cx="1245622" cy="1245622"/>
            </a:xfrm>
          </p:grpSpPr>
          <p:sp>
            <p:nvSpPr>
              <p:cNvPr id="91" name="椭圆 9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92" name="椭圆 9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90"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来</a:t>
              </a:r>
            </a:p>
          </p:txBody>
        </p:sp>
      </p:grpSp>
    </p:spTree>
    <p:extLst>
      <p:ext uri="{BB962C8B-B14F-4D97-AF65-F5344CB8AC3E}">
        <p14:creationId xmlns:p14="http://schemas.microsoft.com/office/powerpoint/2010/main" val="241834696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1000"/>
                                        <p:tgtEl>
                                          <p:spTgt spid="73"/>
                                        </p:tgtEl>
                                      </p:cBhvr>
                                    </p:animEffect>
                                    <p:anim calcmode="lin" valueType="num">
                                      <p:cBhvr>
                                        <p:cTn id="14" dur="1000" fill="hold"/>
                                        <p:tgtEl>
                                          <p:spTgt spid="73"/>
                                        </p:tgtEl>
                                        <p:attrNameLst>
                                          <p:attrName>ppt_x</p:attrName>
                                        </p:attrNameLst>
                                      </p:cBhvr>
                                      <p:tavLst>
                                        <p:tav tm="0">
                                          <p:val>
                                            <p:strVal val="#ppt_x"/>
                                          </p:val>
                                        </p:tav>
                                        <p:tav tm="100000">
                                          <p:val>
                                            <p:strVal val="#ppt_x"/>
                                          </p:val>
                                        </p:tav>
                                      </p:tavLst>
                                    </p:anim>
                                    <p:anim calcmode="lin" valueType="num">
                                      <p:cBhvr>
                                        <p:cTn id="15" dur="1000" fill="hold"/>
                                        <p:tgtEl>
                                          <p:spTgt spid="7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1000"/>
                                        <p:tgtEl>
                                          <p:spTgt spid="78"/>
                                        </p:tgtEl>
                                      </p:cBhvr>
                                    </p:animEffect>
                                    <p:anim calcmode="lin" valueType="num">
                                      <p:cBhvr>
                                        <p:cTn id="20" dur="1000" fill="hold"/>
                                        <p:tgtEl>
                                          <p:spTgt spid="78"/>
                                        </p:tgtEl>
                                        <p:attrNameLst>
                                          <p:attrName>ppt_x</p:attrName>
                                        </p:attrNameLst>
                                      </p:cBhvr>
                                      <p:tavLst>
                                        <p:tav tm="0">
                                          <p:val>
                                            <p:strVal val="#ppt_x"/>
                                          </p:val>
                                        </p:tav>
                                        <p:tav tm="100000">
                                          <p:val>
                                            <p:strVal val="#ppt_x"/>
                                          </p:val>
                                        </p:tav>
                                      </p:tavLst>
                                    </p:anim>
                                    <p:anim calcmode="lin" valueType="num">
                                      <p:cBhvr>
                                        <p:cTn id="21" dur="1000" fill="hold"/>
                                        <p:tgtEl>
                                          <p:spTgt spid="7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1000"/>
                                        <p:tgtEl>
                                          <p:spTgt spid="83"/>
                                        </p:tgtEl>
                                      </p:cBhvr>
                                    </p:animEffect>
                                    <p:anim calcmode="lin" valueType="num">
                                      <p:cBhvr>
                                        <p:cTn id="26" dur="1000" fill="hold"/>
                                        <p:tgtEl>
                                          <p:spTgt spid="83"/>
                                        </p:tgtEl>
                                        <p:attrNameLst>
                                          <p:attrName>ppt_x</p:attrName>
                                        </p:attrNameLst>
                                      </p:cBhvr>
                                      <p:tavLst>
                                        <p:tav tm="0">
                                          <p:val>
                                            <p:strVal val="#ppt_x"/>
                                          </p:val>
                                        </p:tav>
                                        <p:tav tm="100000">
                                          <p:val>
                                            <p:strVal val="#ppt_x"/>
                                          </p:val>
                                        </p:tav>
                                      </p:tavLst>
                                    </p:anim>
                                    <p:anim calcmode="lin" valueType="num">
                                      <p:cBhvr>
                                        <p:cTn id="27" dur="1000" fill="hold"/>
                                        <p:tgtEl>
                                          <p:spTgt spid="8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anim calcmode="lin" valueType="num">
                                      <p:cBhvr>
                                        <p:cTn id="32" dur="1000" fill="hold"/>
                                        <p:tgtEl>
                                          <p:spTgt spid="88"/>
                                        </p:tgtEl>
                                        <p:attrNameLst>
                                          <p:attrName>ppt_x</p:attrName>
                                        </p:attrNameLst>
                                      </p:cBhvr>
                                      <p:tavLst>
                                        <p:tav tm="0">
                                          <p:val>
                                            <p:strVal val="#ppt_x"/>
                                          </p:val>
                                        </p:tav>
                                        <p:tav tm="100000">
                                          <p:val>
                                            <p:strVal val="#ppt_x"/>
                                          </p:val>
                                        </p:tav>
                                      </p:tavLst>
                                    </p:anim>
                                    <p:anim calcmode="lin" valueType="num">
                                      <p:cBhvr>
                                        <p:cTn id="33" dur="1000" fill="hold"/>
                                        <p:tgtEl>
                                          <p:spTgt spid="8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0"/>
                                        <p:tgtEl>
                                          <p:spTgt spid="3"/>
                                        </p:tgtEl>
                                      </p:cBhvr>
                                    </p:animEffect>
                                    <p:anim calcmode="lin" valueType="num">
                                      <p:cBhvr>
                                        <p:cTn id="38" dur="10000" fill="hold"/>
                                        <p:tgtEl>
                                          <p:spTgt spid="3"/>
                                        </p:tgtEl>
                                        <p:attrNameLst>
                                          <p:attrName>ppt_x</p:attrName>
                                        </p:attrNameLst>
                                      </p:cBhvr>
                                      <p:tavLst>
                                        <p:tav tm="0">
                                          <p:val>
                                            <p:strVal val="#ppt_x"/>
                                          </p:val>
                                        </p:tav>
                                        <p:tav tm="100000">
                                          <p:val>
                                            <p:strVal val="#ppt_x"/>
                                          </p:val>
                                        </p:tav>
                                      </p:tavLst>
                                    </p:anim>
                                    <p:anim calcmode="lin" valueType="num">
                                      <p:cBhvr>
                                        <p:cTn id="39" dur="10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normAutofit/>
          </a:bodyPr>
          <a:lstStyle/>
          <a:p>
            <a:r>
              <a:rPr lang="en-US" altLang="zh-CN" sz="2800" dirty="0">
                <a:solidFill>
                  <a:schemeClr val="accent1"/>
                </a:solidFill>
              </a:rPr>
              <a:t>05  </a:t>
            </a:r>
            <a:r>
              <a:rPr lang="zh-CN" altLang="en-US" sz="2800" dirty="0">
                <a:solidFill>
                  <a:schemeClr val="accent1"/>
                </a:solidFill>
              </a:rPr>
              <a:t>长征胜利的意义</a:t>
            </a:r>
          </a:p>
        </p:txBody>
      </p:sp>
      <p:sp>
        <p:nvSpPr>
          <p:cNvPr id="2" name="矩形 1">
            <a:extLst>
              <a:ext uri="{FF2B5EF4-FFF2-40B4-BE49-F238E27FC236}">
                <a16:creationId xmlns:a16="http://schemas.microsoft.com/office/drawing/2014/main" id="{98E01D49-3AE0-489A-B5B7-FFD7F04CBE7E}"/>
              </a:ext>
            </a:extLst>
          </p:cNvPr>
          <p:cNvSpPr/>
          <p:nvPr/>
        </p:nvSpPr>
        <p:spPr>
          <a:xfrm>
            <a:off x="334566" y="1536174"/>
            <a:ext cx="11855847" cy="4893647"/>
          </a:xfrm>
          <a:prstGeom prst="rect">
            <a:avLst/>
          </a:prstGeom>
        </p:spPr>
        <p:txBody>
          <a:bodyPr wrap="square">
            <a:spAutoFit/>
          </a:bodyPr>
          <a:lstStyle/>
          <a:p>
            <a:r>
              <a:rPr lang="zh-CN" altLang="en-US" dirty="0">
                <a:solidFill>
                  <a:srgbClr val="333333"/>
                </a:solidFill>
                <a:latin typeface="arial" panose="020B0604020202020204" pitchFamily="34" charset="0"/>
              </a:rPr>
              <a:t>中国工农红军的长征是一部伟大的革命英雄主义史诗。它向全中国和全世界宣告，中国共产党及其领导的人民军队，是一支不可战胜的力量。红军长征，铸就了伟大的长征精神。长征精神，是中国共产党人和人民军队革命风范的生动反映，是中华民族自强不息的民族品格的集中展示，是以爱国主义为核心的民族精神的最高体现。长征精神为中国革命不断从胜利走向胜利提供了强大精神动力。</a:t>
            </a:r>
            <a:endParaRPr lang="en-US" altLang="zh-CN" dirty="0">
              <a:solidFill>
                <a:srgbClr val="333333"/>
              </a:solidFill>
              <a:latin typeface="arial" panose="020B0604020202020204" pitchFamily="34" charset="0"/>
            </a:endParaRPr>
          </a:p>
          <a:p>
            <a:r>
              <a:rPr lang="zh-CN" altLang="en-US" dirty="0">
                <a:solidFill>
                  <a:srgbClr val="333333"/>
                </a:solidFill>
                <a:latin typeface="arial" panose="020B0604020202020204" pitchFamily="34" charset="0"/>
              </a:rPr>
              <a:t>红军长征铸就了伟大的长征精神：</a:t>
            </a:r>
            <a:endParaRPr lang="en-US" altLang="zh-CN" dirty="0">
              <a:solidFill>
                <a:srgbClr val="333333"/>
              </a:solidFill>
              <a:latin typeface="arial" panose="020B0604020202020204" pitchFamily="34" charset="0"/>
            </a:endParaRPr>
          </a:p>
          <a:p>
            <a:pPr marL="457200" indent="-457200">
              <a:buAutoNum type="arabicPeriod"/>
            </a:pPr>
            <a:r>
              <a:rPr lang="zh-CN" altLang="en-US" dirty="0">
                <a:solidFill>
                  <a:srgbClr val="C00000"/>
                </a:solidFill>
              </a:rPr>
              <a:t>中国人民和中华民族的根本利益高于一切；</a:t>
            </a:r>
            <a:endParaRPr lang="en-US" altLang="zh-CN" dirty="0">
              <a:solidFill>
                <a:srgbClr val="C00000"/>
              </a:solidFill>
            </a:endParaRPr>
          </a:p>
          <a:p>
            <a:pPr marL="457200" indent="-457200">
              <a:buAutoNum type="arabicPeriod"/>
            </a:pPr>
            <a:r>
              <a:rPr lang="zh-CN" altLang="en-US" dirty="0">
                <a:solidFill>
                  <a:srgbClr val="C00000"/>
                </a:solidFill>
              </a:rPr>
              <a:t>坚定革命理想信念，坚信正义事业必然胜利精神；</a:t>
            </a:r>
            <a:endParaRPr lang="en-US" altLang="zh-CN" dirty="0">
              <a:solidFill>
                <a:srgbClr val="C00000"/>
              </a:solidFill>
            </a:endParaRPr>
          </a:p>
          <a:p>
            <a:pPr marL="457200" indent="-457200">
              <a:buAutoNum type="arabicPeriod"/>
            </a:pPr>
            <a:r>
              <a:rPr lang="zh-CN" altLang="en-US" dirty="0">
                <a:solidFill>
                  <a:srgbClr val="C00000"/>
                </a:solidFill>
              </a:rPr>
              <a:t>为了救国救民，不怕任何艰难险阻，不惜付出一切牺牲的精神；</a:t>
            </a:r>
            <a:endParaRPr lang="en-US" altLang="zh-CN" dirty="0">
              <a:solidFill>
                <a:srgbClr val="C00000"/>
              </a:solidFill>
            </a:endParaRPr>
          </a:p>
          <a:p>
            <a:pPr marL="457200" indent="-457200">
              <a:buAutoNum type="arabicPeriod"/>
            </a:pPr>
            <a:r>
              <a:rPr lang="zh-CN" altLang="en-US" dirty="0">
                <a:solidFill>
                  <a:srgbClr val="C00000"/>
                </a:solidFill>
              </a:rPr>
              <a:t>坚持独立自主、实事求是、一切从实际出发的精神</a:t>
            </a:r>
            <a:endParaRPr lang="en-US" altLang="zh-CN" dirty="0">
              <a:solidFill>
                <a:srgbClr val="C00000"/>
              </a:solidFill>
            </a:endParaRPr>
          </a:p>
          <a:p>
            <a:pPr marL="457200" indent="-457200">
              <a:buAutoNum type="arabicPeriod"/>
            </a:pPr>
            <a:r>
              <a:rPr lang="zh-CN" altLang="en-US" dirty="0">
                <a:solidFill>
                  <a:srgbClr val="C00000"/>
                </a:solidFill>
              </a:rPr>
              <a:t>顾全大局、严守纪律、紧密团结的精神；</a:t>
            </a:r>
            <a:endParaRPr lang="en-US" altLang="zh-CN" dirty="0">
              <a:solidFill>
                <a:srgbClr val="C00000"/>
              </a:solidFill>
            </a:endParaRPr>
          </a:p>
          <a:p>
            <a:pPr marL="457200" indent="-457200">
              <a:buAutoNum type="arabicPeriod"/>
            </a:pPr>
            <a:r>
              <a:rPr lang="zh-CN" altLang="en-US" dirty="0">
                <a:solidFill>
                  <a:srgbClr val="C00000"/>
                </a:solidFill>
              </a:rPr>
              <a:t>紧紧依靠人民群众，同人民群众生死相依、患难与共、艰苦奋斗的精神。</a:t>
            </a:r>
          </a:p>
          <a:p>
            <a:pPr marL="457200" indent="-457200">
              <a:buAutoNum type="arabicPeriod"/>
            </a:pPr>
            <a:endParaRPr lang="zh-CN" altLang="en-US" dirty="0"/>
          </a:p>
        </p:txBody>
      </p:sp>
    </p:spTree>
    <p:extLst>
      <p:ext uri="{BB962C8B-B14F-4D97-AF65-F5344CB8AC3E}">
        <p14:creationId xmlns:p14="http://schemas.microsoft.com/office/powerpoint/2010/main" val="256087960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Administrator\Desktop\党政机关\素材\长城\矢量长城\线稿长111城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972126" y="388262"/>
            <a:ext cx="10724149" cy="25846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dministrator\Desktop\党政机关\素材\党徽\Nipic_5916570_20120618220329321399.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415091" y="388264"/>
            <a:ext cx="1329259" cy="12066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1585421" y="-1660595"/>
            <a:ext cx="1486909" cy="1206543"/>
            <a:chOff x="2268540" y="555526"/>
            <a:chExt cx="1115327" cy="904698"/>
          </a:xfrm>
        </p:grpSpPr>
        <p:sp>
          <p:nvSpPr>
            <p:cNvPr id="7" name="五角星 6"/>
            <p:cNvSpPr/>
            <p:nvPr/>
          </p:nvSpPr>
          <p:spPr>
            <a:xfrm>
              <a:off x="3047868" y="555526"/>
              <a:ext cx="335999" cy="353541"/>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1" name="五角星 40"/>
            <p:cNvSpPr/>
            <p:nvPr/>
          </p:nvSpPr>
          <p:spPr>
            <a:xfrm>
              <a:off x="2411760" y="905276"/>
              <a:ext cx="189193" cy="199071"/>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3" name="五角星 42"/>
            <p:cNvSpPr/>
            <p:nvPr/>
          </p:nvSpPr>
          <p:spPr>
            <a:xfrm>
              <a:off x="2303749" y="1115879"/>
              <a:ext cx="144016" cy="151535"/>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五角星 43"/>
            <p:cNvSpPr/>
            <p:nvPr/>
          </p:nvSpPr>
          <p:spPr>
            <a:xfrm>
              <a:off x="2268540" y="1384457"/>
              <a:ext cx="72008" cy="75767"/>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5" name="五角星 44"/>
            <p:cNvSpPr/>
            <p:nvPr/>
          </p:nvSpPr>
          <p:spPr>
            <a:xfrm>
              <a:off x="2695549" y="719609"/>
              <a:ext cx="249277" cy="262292"/>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19" name="组合 18"/>
          <p:cNvGrpSpPr/>
          <p:nvPr/>
        </p:nvGrpSpPr>
        <p:grpSpPr>
          <a:xfrm>
            <a:off x="165" y="189723"/>
            <a:ext cx="12238924" cy="6669868"/>
            <a:chOff x="124" y="142257"/>
            <a:chExt cx="9180388" cy="5001243"/>
          </a:xfrm>
        </p:grpSpPr>
        <p:pic>
          <p:nvPicPr>
            <p:cNvPr id="1029" name="Picture 5" descr="C:\Users\Administrator\Desktop\党政机关\素材\长城\矢量长城\线稿长城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700131" y="3394303"/>
            <a:ext cx="1595758" cy="1064873"/>
            <a:chOff x="6935916" y="343637"/>
            <a:chExt cx="1713877" cy="1135367"/>
          </a:xfrm>
        </p:grpSpPr>
        <p:pic>
          <p:nvPicPr>
            <p:cNvPr id="32" name="Picture 4" descr="C:\Users\Administrator\Desktop\线稿长城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istrator\Desktop\线稿长城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3790950" y="2330506"/>
            <a:ext cx="6451104" cy="1389175"/>
            <a:chOff x="3834251" y="2330506"/>
            <a:chExt cx="4655453" cy="1389175"/>
          </a:xfrm>
        </p:grpSpPr>
        <p:sp>
          <p:nvSpPr>
            <p:cNvPr id="10" name="TextBox 19"/>
            <p:cNvSpPr txBox="1"/>
            <p:nvPr/>
          </p:nvSpPr>
          <p:spPr>
            <a:xfrm>
              <a:off x="4330501" y="3241726"/>
              <a:ext cx="4159203" cy="477955"/>
            </a:xfrm>
            <a:prstGeom prst="rect">
              <a:avLst/>
            </a:prstGeom>
            <a:noFill/>
            <a:effectLst/>
          </p:spPr>
          <p:txBody>
            <a:bodyPr wrap="none" lIns="121861" tIns="60930" rIns="121861" bIns="60930" rtlCol="0">
              <a:spAutoFit/>
            </a:bodyPr>
            <a:lstStyle/>
            <a:p>
              <a:pPr>
                <a:lnSpc>
                  <a:spcPct val="120000"/>
                </a:lnSpc>
              </a:pPr>
              <a:r>
                <a:rPr lang="en-US" altLang="zh-CN" sz="2100" b="1" dirty="0">
                  <a:solidFill>
                    <a:srgbClr val="C00000"/>
                  </a:solidFill>
                  <a:latin typeface="+mj-ea"/>
                  <a:ea typeface="+mj-ea"/>
                  <a:cs typeface="+mn-ea"/>
                  <a:sym typeface="+mn-lt"/>
                </a:rPr>
                <a:t>The history of Communist Party of China</a:t>
              </a:r>
              <a:endParaRPr lang="zh-CN" altLang="en-US" sz="2100" b="1" dirty="0">
                <a:solidFill>
                  <a:srgbClr val="C00000"/>
                </a:solidFill>
                <a:latin typeface="+mj-ea"/>
                <a:ea typeface="+mj-ea"/>
                <a:cs typeface="+mn-ea"/>
                <a:sym typeface="+mn-lt"/>
              </a:endParaRPr>
            </a:p>
          </p:txBody>
        </p:sp>
        <p:sp>
          <p:nvSpPr>
            <p:cNvPr id="11" name="TextBox 20"/>
            <p:cNvSpPr txBox="1"/>
            <p:nvPr/>
          </p:nvSpPr>
          <p:spPr>
            <a:xfrm>
              <a:off x="3946511" y="2477133"/>
              <a:ext cx="4304373" cy="846581"/>
            </a:xfrm>
            <a:prstGeom prst="rect">
              <a:avLst/>
            </a:prstGeom>
            <a:noFill/>
            <a:effectLst/>
          </p:spPr>
          <p:txBody>
            <a:bodyPr wrap="square" lIns="121861" tIns="60930" rIns="121861" bIns="60930" rtlCol="0">
              <a:spAutoFit/>
            </a:bodyPr>
            <a:lstStyle/>
            <a:p>
              <a:pPr algn="r">
                <a:lnSpc>
                  <a:spcPct val="120000"/>
                </a:lnSpc>
              </a:pPr>
              <a:r>
                <a:rPr lang="zh-CN" altLang="en-US" sz="4300" b="1" dirty="0">
                  <a:solidFill>
                    <a:srgbClr val="C00000"/>
                  </a:solidFill>
                  <a:cs typeface="+mn-ea"/>
                  <a:sym typeface="+mn-lt"/>
                </a:rPr>
                <a:t>中国共产党党史教育</a:t>
              </a:r>
              <a:endParaRPr lang="en-US" altLang="zh-CN" sz="4300" b="1" dirty="0">
                <a:solidFill>
                  <a:srgbClr val="C00000"/>
                </a:solidFill>
                <a:cs typeface="+mn-ea"/>
                <a:sym typeface="+mn-lt"/>
              </a:endParaRPr>
            </a:p>
          </p:txBody>
        </p:sp>
        <p:pic>
          <p:nvPicPr>
            <p:cNvPr id="25" name="Picture 4" descr="C:\Users\Administrator\Desktop\素材\Nipic_2174276_2014031914463401932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834251" y="2330506"/>
              <a:ext cx="736916" cy="883264"/>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文本框 8"/>
          <p:cNvSpPr txBox="1"/>
          <p:nvPr/>
        </p:nvSpPr>
        <p:spPr>
          <a:xfrm>
            <a:off x="2743060" y="1277624"/>
            <a:ext cx="8032666" cy="861744"/>
          </a:xfrm>
          <a:prstGeom prst="rect">
            <a:avLst/>
          </a:prstGeom>
          <a:noFill/>
        </p:spPr>
        <p:txBody>
          <a:bodyPr wrap="square" lIns="121891" tIns="60945" rIns="121891" bIns="60945" rtlCol="0">
            <a:spAutoFit/>
          </a:bodyPr>
          <a:lstStyle/>
          <a:p>
            <a:pPr algn="ctr"/>
            <a:r>
              <a:rPr lang="zh-CN" altLang="en-US" sz="4800" b="1" dirty="0">
                <a:solidFill>
                  <a:srgbClr val="FFC000"/>
                </a:solidFill>
                <a:latin typeface="华康俪金黑W8(P)" pitchFamily="34" charset="-122"/>
                <a:ea typeface="华康俪金黑W8(P)" pitchFamily="34" charset="-122"/>
              </a:rPr>
              <a:t>以史为鉴</a:t>
            </a:r>
            <a:r>
              <a:rPr lang="en-US" altLang="zh-CN" sz="4800" b="1" dirty="0">
                <a:solidFill>
                  <a:srgbClr val="FFC000"/>
                </a:solidFill>
                <a:latin typeface="华康俪金黑W8(P)" pitchFamily="34" charset="-122"/>
                <a:ea typeface="华康俪金黑W8(P)" pitchFamily="34" charset="-122"/>
              </a:rPr>
              <a:t>——</a:t>
            </a:r>
            <a:r>
              <a:rPr lang="zh-CN" altLang="en-US" sz="4800" b="1" dirty="0">
                <a:solidFill>
                  <a:srgbClr val="FFC000"/>
                </a:solidFill>
                <a:latin typeface="华康俪金黑W8(P)" pitchFamily="34" charset="-122"/>
                <a:ea typeface="华康俪金黑W8(P)" pitchFamily="34" charset="-122"/>
              </a:rPr>
              <a:t>治学先治史</a:t>
            </a:r>
          </a:p>
        </p:txBody>
      </p:sp>
    </p:spTree>
    <p:extLst>
      <p:ext uri="{BB962C8B-B14F-4D97-AF65-F5344CB8AC3E}">
        <p14:creationId xmlns:p14="http://schemas.microsoft.com/office/powerpoint/2010/main" val="2065357313"/>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1500"/>
                                        <p:tgtEl>
                                          <p:spTgt spid="3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700"/>
                                        <p:tgtEl>
                                          <p:spTgt spid="33"/>
                                        </p:tgtEl>
                                      </p:cBhvr>
                                    </p:animEffect>
                                  </p:childTnLst>
                                </p:cTn>
                              </p:par>
                            </p:childTnLst>
                          </p:cTn>
                        </p:par>
                        <p:par>
                          <p:cTn id="16" fill="hold">
                            <p:stCondLst>
                              <p:cond delay="4200"/>
                            </p:stCondLst>
                            <p:childTnLst>
                              <p:par>
                                <p:cTn id="17" presetID="23" presetClass="entr" presetSubtype="32" fill="hold" grpId="0" nodeType="afterEffect">
                                  <p:stCondLst>
                                    <p:cond delay="0"/>
                                  </p:stCondLst>
                                  <p:iterate type="lt">
                                    <p:tmPct val="126667"/>
                                  </p:iterate>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strVal val="4*#ppt_w"/>
                                          </p:val>
                                        </p:tav>
                                        <p:tav tm="100000">
                                          <p:val>
                                            <p:strVal val="#ppt_w"/>
                                          </p:val>
                                        </p:tav>
                                      </p:tavLst>
                                    </p:anim>
                                    <p:anim calcmode="lin" valueType="num">
                                      <p:cBhvr>
                                        <p:cTn id="20" dur="500" fill="hold"/>
                                        <p:tgtEl>
                                          <p:spTgt spid="42"/>
                                        </p:tgtEl>
                                        <p:attrNameLst>
                                          <p:attrName>ppt_h</p:attrName>
                                        </p:attrNameLst>
                                      </p:cBhvr>
                                      <p:tavLst>
                                        <p:tav tm="0">
                                          <p:val>
                                            <p:strVal val="4*#ppt_h"/>
                                          </p:val>
                                        </p:tav>
                                        <p:tav tm="100000">
                                          <p:val>
                                            <p:strVal val="#ppt_h"/>
                                          </p:val>
                                        </p:tav>
                                      </p:tavLst>
                                    </p:anim>
                                  </p:childTnLst>
                                </p:cTn>
                              </p:par>
                            </p:childTnLst>
                          </p:cTn>
                        </p:par>
                        <p:par>
                          <p:cTn id="21" fill="hold">
                            <p:stCondLst>
                              <p:cond delay="11033"/>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1533"/>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线稿长城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859"/>
            <a:ext cx="12204426" cy="68197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PPECLOGO-eff-0-1"/>
          <p:cNvPicPr>
            <a:picLocks noChangeAspect="1" noChangeArrowheads="1"/>
          </p:cNvPicPr>
          <p:nvPr/>
        </p:nvPicPr>
        <p:blipFill>
          <a:blip r:embed="rId4"/>
          <a:srcRect/>
          <a:stretch>
            <a:fillRect/>
          </a:stretch>
        </p:blipFill>
        <p:spPr bwMode="auto">
          <a:xfrm>
            <a:off x="7372011" y="2941086"/>
            <a:ext cx="548216" cy="520700"/>
          </a:xfrm>
          <a:prstGeom prst="rect">
            <a:avLst/>
          </a:prstGeom>
          <a:noFill/>
          <a:ln w="9525">
            <a:noFill/>
            <a:miter lim="800000"/>
            <a:headEnd/>
            <a:tailEnd/>
          </a:ln>
        </p:spPr>
      </p:pic>
      <p:sp>
        <p:nvSpPr>
          <p:cNvPr id="22" name="TextBox 21"/>
          <p:cNvSpPr txBox="1"/>
          <p:nvPr/>
        </p:nvSpPr>
        <p:spPr>
          <a:xfrm>
            <a:off x="1808926" y="2858290"/>
            <a:ext cx="8581947" cy="1231102"/>
          </a:xfrm>
          <a:prstGeom prst="rect">
            <a:avLst/>
          </a:prstGeom>
          <a:noFill/>
        </p:spPr>
        <p:txBody>
          <a:bodyPr wrap="square" lIns="121917" tIns="60958" rIns="121917" bIns="60958">
            <a:spAutoFit/>
          </a:bodyPr>
          <a:lstStyle/>
          <a:p>
            <a:pPr algn="just">
              <a:lnSpc>
                <a:spcPct val="200000"/>
              </a:lnSpc>
            </a:pPr>
            <a:r>
              <a:rPr lang="zh-CN" altLang="en-US" sz="1800" b="1" dirty="0">
                <a:solidFill>
                  <a:schemeClr val="accent1"/>
                </a:solidFill>
                <a:latin typeface="+mj-ea"/>
              </a:rPr>
              <a:t>历史的经验表明：革命的政党，革命的人民，总是要反复地经过正反两方面的教育，经过比较和对照，才能够锻炼得成熟起来，才有赢得胜利的保证</a:t>
            </a:r>
          </a:p>
        </p:txBody>
      </p:sp>
      <p:grpSp>
        <p:nvGrpSpPr>
          <p:cNvPr id="5" name="组合 4"/>
          <p:cNvGrpSpPr/>
          <p:nvPr/>
        </p:nvGrpSpPr>
        <p:grpSpPr>
          <a:xfrm>
            <a:off x="3905969" y="814184"/>
            <a:ext cx="4392488" cy="1215354"/>
            <a:chOff x="3905969" y="814184"/>
            <a:chExt cx="4392488" cy="1215354"/>
          </a:xfrm>
        </p:grpSpPr>
        <p:sp>
          <p:nvSpPr>
            <p:cNvPr id="4" name="横卷形 3"/>
            <p:cNvSpPr/>
            <p:nvPr/>
          </p:nvSpPr>
          <p:spPr>
            <a:xfrm>
              <a:off x="3905969" y="837506"/>
              <a:ext cx="4392488" cy="1192032"/>
            </a:xfrm>
            <a:prstGeom prst="horizontalScroll">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568046" y="814184"/>
              <a:ext cx="3068334" cy="959426"/>
            </a:xfrm>
            <a:prstGeom prst="rect">
              <a:avLst/>
            </a:prstGeom>
            <a:noFill/>
          </p:spPr>
          <p:txBody>
            <a:bodyPr wrap="none" lIns="121917" tIns="60958" rIns="121917" bIns="60958" rtlCol="0">
              <a:spAutoFit/>
            </a:bodyPr>
            <a:lstStyle>
              <a:defPPr>
                <a:defRPr lang="zh-CN"/>
              </a:defPPr>
              <a:lvl1pPr algn="ctr">
                <a:defRPr sz="3200">
                  <a:gradFill flip="none" rotWithShape="1">
                    <a:gsLst>
                      <a:gs pos="30000">
                        <a:srgbClr val="FFC000"/>
                      </a:gs>
                      <a:gs pos="78000">
                        <a:srgbClr val="FFFF00"/>
                      </a:gs>
                      <a:gs pos="47000">
                        <a:schemeClr val="accent6">
                          <a:lumMod val="93000"/>
                        </a:schemeClr>
                      </a:gs>
                      <a:gs pos="100000">
                        <a:srgbClr val="FFC000"/>
                      </a:gs>
                    </a:gsLst>
                    <a:lin ang="18900000" scaled="1"/>
                    <a:tileRect/>
                  </a:gradFill>
                  <a:effectLst>
                    <a:outerShdw blurRad="101600" dist="38100" dir="5400000" algn="t" rotWithShape="0">
                      <a:prstClr val="black"/>
                    </a:outerShdw>
                  </a:effectLst>
                  <a:latin typeface="方正正大黑简体" panose="02000000000000000000" pitchFamily="2" charset="-122"/>
                  <a:ea typeface="方正正大黑简体" panose="02000000000000000000" pitchFamily="2" charset="-122"/>
                </a:defRPr>
              </a:lvl1pPr>
            </a:lstStyle>
            <a:p>
              <a:pPr>
                <a:lnSpc>
                  <a:spcPct val="200000"/>
                </a:lnSpc>
              </a:pPr>
              <a:r>
                <a:rPr lang="zh-CN" altLang="en-US" b="1" dirty="0">
                  <a:solidFill>
                    <a:schemeClr val="accent6">
                      <a:lumMod val="40000"/>
                      <a:lumOff val="60000"/>
                    </a:schemeClr>
                  </a:solidFill>
                  <a:effectLst/>
                  <a:latin typeface="微软雅黑" panose="020B0503020204020204" pitchFamily="34" charset="-122"/>
                  <a:ea typeface="微软雅黑" panose="020B0503020204020204" pitchFamily="34" charset="-122"/>
                </a:rPr>
                <a:t>前言</a:t>
              </a:r>
              <a:r>
                <a:rPr lang="en-US" altLang="zh-CN" b="1" dirty="0">
                  <a:solidFill>
                    <a:schemeClr val="accent6">
                      <a:lumMod val="40000"/>
                      <a:lumOff val="60000"/>
                    </a:schemeClr>
                  </a:solidFill>
                  <a:effectLst/>
                  <a:latin typeface="微软雅黑" panose="020B0503020204020204" pitchFamily="34" charset="-122"/>
                  <a:ea typeface="微软雅黑" panose="020B0503020204020204" pitchFamily="34" charset="-122"/>
                </a:rPr>
                <a:t>/PREFACE</a:t>
              </a:r>
              <a:endParaRPr lang="en-GB" altLang="zh-CN" b="1" dirty="0">
                <a:solidFill>
                  <a:schemeClr val="accent6">
                    <a:lumMod val="40000"/>
                    <a:lumOff val="60000"/>
                  </a:schemeClr>
                </a:solidFill>
                <a:effectLst/>
                <a:latin typeface="微软雅黑" panose="020B0503020204020204" pitchFamily="34" charset="-122"/>
                <a:ea typeface="微软雅黑" panose="020B0503020204020204" pitchFamily="34" charset="-122"/>
              </a:endParaRPr>
            </a:p>
          </p:txBody>
        </p:sp>
      </p:grpSp>
      <p:pic>
        <p:nvPicPr>
          <p:cNvPr id="1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5686" y="4743120"/>
            <a:ext cx="1203830" cy="1050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dministrator\Desktop\素材\Nipic_2174276_2014031914463401932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990750" y="939097"/>
            <a:ext cx="1633160" cy="10904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dministrator\Desktop\素材\Nipic_2174276_2014031914463401932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1227" y="939097"/>
            <a:ext cx="1577548" cy="1090441"/>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69" y="6598880"/>
            <a:ext cx="12238924" cy="26070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567355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00" fill="hold"/>
                                        <p:tgtEl>
                                          <p:spTgt spid="18"/>
                                        </p:tgtEl>
                                        <p:attrNameLst>
                                          <p:attrName>ppt_x</p:attrName>
                                        </p:attrNameLst>
                                      </p:cBhvr>
                                      <p:tavLst>
                                        <p:tav tm="0">
                                          <p:val>
                                            <p:strVal val="1+#ppt_w/2"/>
                                          </p:val>
                                        </p:tav>
                                        <p:tav tm="100000">
                                          <p:val>
                                            <p:strVal val="#ppt_x"/>
                                          </p:val>
                                        </p:tav>
                                      </p:tavLst>
                                    </p:anim>
                                    <p:anim calcmode="lin" valueType="num">
                                      <p:cBhvr additive="base">
                                        <p:cTn id="12" dur="12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22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900" fill="hold"/>
                                        <p:tgtEl>
                                          <p:spTgt spid="5"/>
                                        </p:tgtEl>
                                        <p:attrNameLst>
                                          <p:attrName>ppt_x</p:attrName>
                                        </p:attrNameLst>
                                      </p:cBhvr>
                                      <p:tavLst>
                                        <p:tav tm="0">
                                          <p:val>
                                            <p:strVal val="#ppt_x"/>
                                          </p:val>
                                        </p:tav>
                                        <p:tav tm="100000">
                                          <p:val>
                                            <p:strVal val="#ppt_x"/>
                                          </p:val>
                                        </p:tav>
                                      </p:tavLst>
                                    </p:anim>
                                    <p:anim calcmode="lin" valueType="num">
                                      <p:cBhvr additive="base">
                                        <p:cTn id="17" dur="9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31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41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5100"/>
                            </p:stCondLst>
                            <p:childTnLst>
                              <p:par>
                                <p:cTn id="31" presetID="22" presetClass="entr" presetSubtype="4" fill="hold" grpId="0" nodeType="afterEffect">
                                  <p:stCondLst>
                                    <p:cond delay="0"/>
                                  </p:stCondLst>
                                  <p:iterate type="lt">
                                    <p:tmPct val="6299"/>
                                  </p:iterate>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666050" y="932941"/>
            <a:ext cx="3429024" cy="2179985"/>
            <a:chOff x="1249700" y="699544"/>
            <a:chExt cx="2572102" cy="1634611"/>
          </a:xfrm>
        </p:grpSpPr>
        <p:grpSp>
          <p:nvGrpSpPr>
            <p:cNvPr id="50" name="组合 49"/>
            <p:cNvGrpSpPr/>
            <p:nvPr/>
          </p:nvGrpSpPr>
          <p:grpSpPr>
            <a:xfrm>
              <a:off x="1249700" y="699544"/>
              <a:ext cx="2572102" cy="533054"/>
              <a:chOff x="668911" y="321141"/>
              <a:chExt cx="3875909" cy="533054"/>
            </a:xfrm>
          </p:grpSpPr>
          <p:sp>
            <p:nvSpPr>
              <p:cNvPr id="54" name="TextBox 19"/>
              <p:cNvSpPr txBox="1"/>
              <p:nvPr/>
            </p:nvSpPr>
            <p:spPr>
              <a:xfrm>
                <a:off x="668911" y="618800"/>
                <a:ext cx="3875909" cy="235395"/>
              </a:xfrm>
              <a:prstGeom prst="rect">
                <a:avLst/>
              </a:prstGeom>
              <a:noFill/>
              <a:ln>
                <a:noFill/>
              </a:ln>
              <a:effectLst/>
            </p:spPr>
            <p:txBody>
              <a:bodyPr wrap="square" rtlCol="0">
                <a:spAutoFit/>
              </a:bodyPr>
              <a:lstStyle/>
              <a:p>
                <a:pPr algn="ctr">
                  <a:lnSpc>
                    <a:spcPct val="120000"/>
                  </a:lnSpc>
                </a:pPr>
                <a:r>
                  <a:rPr lang="en-US" altLang="zh-CN" sz="1200" b="1" dirty="0">
                    <a:solidFill>
                      <a:srgbClr val="C00000"/>
                    </a:solidFill>
                    <a:latin typeface="+mj-ea"/>
                    <a:ea typeface="+mj-ea"/>
                    <a:cs typeface="+mn-ea"/>
                    <a:sym typeface="+mn-lt"/>
                  </a:rPr>
                  <a:t>The </a:t>
                </a:r>
                <a:r>
                  <a:rPr lang="en-US" altLang="zh-CN" sz="1200" b="1" dirty="0" err="1">
                    <a:solidFill>
                      <a:srgbClr val="C00000"/>
                    </a:solidFill>
                    <a:latin typeface="+mj-ea"/>
                    <a:ea typeface="+mj-ea"/>
                    <a:cs typeface="+mn-ea"/>
                    <a:sym typeface="+mn-lt"/>
                  </a:rPr>
                  <a:t>Histroy</a:t>
                </a:r>
                <a:r>
                  <a:rPr lang="en-US" altLang="zh-CN" sz="1200" b="1" dirty="0">
                    <a:solidFill>
                      <a:srgbClr val="C00000"/>
                    </a:solidFill>
                    <a:latin typeface="+mj-ea"/>
                    <a:ea typeface="+mj-ea"/>
                    <a:cs typeface="+mn-ea"/>
                    <a:sym typeface="+mn-lt"/>
                  </a:rPr>
                  <a:t> of Communist Party of China</a:t>
                </a:r>
                <a:endParaRPr lang="zh-CN" altLang="en-US" sz="1200" b="1" dirty="0">
                  <a:solidFill>
                    <a:srgbClr val="C00000"/>
                  </a:solidFill>
                  <a:latin typeface="+mj-ea"/>
                  <a:ea typeface="+mj-ea"/>
                  <a:cs typeface="+mn-ea"/>
                  <a:sym typeface="+mn-lt"/>
                </a:endParaRPr>
              </a:p>
            </p:txBody>
          </p:sp>
          <p:sp>
            <p:nvSpPr>
              <p:cNvPr id="55" name="TextBox 20"/>
              <p:cNvSpPr txBox="1"/>
              <p:nvPr/>
            </p:nvSpPr>
            <p:spPr>
              <a:xfrm>
                <a:off x="763823" y="321141"/>
                <a:ext cx="3175331" cy="309003"/>
              </a:xfrm>
              <a:prstGeom prst="rect">
                <a:avLst/>
              </a:prstGeom>
              <a:noFill/>
              <a:effectLst/>
            </p:spPr>
            <p:txBody>
              <a:bodyPr wrap="square" rtlCol="0">
                <a:spAutoFit/>
              </a:bodyPr>
              <a:lstStyle/>
              <a:p>
                <a:pPr algn="ctr">
                  <a:lnSpc>
                    <a:spcPct val="120000"/>
                  </a:lnSpc>
                </a:pPr>
                <a:r>
                  <a:rPr lang="zh-CN" altLang="en-US" sz="1900" b="1" dirty="0">
                    <a:solidFill>
                      <a:srgbClr val="C00000"/>
                    </a:solidFill>
                    <a:cs typeface="+mn-ea"/>
                    <a:sym typeface="+mn-lt"/>
                  </a:rPr>
                  <a:t>中国共产党党史</a:t>
                </a:r>
                <a:endParaRPr lang="en-US" altLang="zh-CN" sz="1900" b="1" dirty="0">
                  <a:solidFill>
                    <a:srgbClr val="C00000"/>
                  </a:solidFill>
                  <a:cs typeface="+mn-ea"/>
                  <a:sym typeface="+mn-lt"/>
                </a:endParaRPr>
              </a:p>
            </p:txBody>
          </p:sp>
        </p:grpSp>
        <p:sp>
          <p:nvSpPr>
            <p:cNvPr id="53" name="TextBox 14"/>
            <p:cNvSpPr txBox="1"/>
            <p:nvPr/>
          </p:nvSpPr>
          <p:spPr>
            <a:xfrm>
              <a:off x="1624798" y="1821825"/>
              <a:ext cx="1379631" cy="512330"/>
            </a:xfrm>
            <a:prstGeom prst="rect">
              <a:avLst/>
            </a:prstGeom>
            <a:noFill/>
            <a:ln>
              <a:noFill/>
            </a:ln>
            <a:effectLst>
              <a:innerShdw blurRad="63500" dist="50800" dir="13500000">
                <a:prstClr val="black">
                  <a:alpha val="50000"/>
                </a:prstClr>
              </a:innerShdw>
            </a:effectLst>
          </p:spPr>
          <p:txBody>
            <a:bodyPr wrap="square" rtlCol="0">
              <a:spAutoFit/>
            </a:bodyPr>
            <a:lstStyle/>
            <a:p>
              <a:pPr algn="ctr">
                <a:lnSpc>
                  <a:spcPct val="120000"/>
                </a:lnSpc>
              </a:pPr>
              <a:r>
                <a:rPr lang="zh-CN" altLang="en-US" sz="3200" dirty="0">
                  <a:ln>
                    <a:solidFill>
                      <a:schemeClr val="accent1"/>
                    </a:solidFill>
                  </a:ln>
                  <a:solidFill>
                    <a:srgbClr val="C00000"/>
                  </a:solidFill>
                  <a:latin typeface="方正粗黑宋简体" pitchFamily="2" charset="-122"/>
                  <a:ea typeface="方正粗黑宋简体" pitchFamily="2" charset="-122"/>
                  <a:cs typeface="+mn-ea"/>
                  <a:sym typeface="+mn-lt"/>
                </a:rPr>
                <a:t>学习目录</a:t>
              </a:r>
            </a:p>
          </p:txBody>
        </p:sp>
      </p:grpSp>
      <p:grpSp>
        <p:nvGrpSpPr>
          <p:cNvPr id="56" name="组合 55"/>
          <p:cNvGrpSpPr/>
          <p:nvPr/>
        </p:nvGrpSpPr>
        <p:grpSpPr>
          <a:xfrm>
            <a:off x="5263087" y="4721531"/>
            <a:ext cx="2176095" cy="1579956"/>
            <a:chOff x="6935916" y="343637"/>
            <a:chExt cx="1713877" cy="1135367"/>
          </a:xfrm>
        </p:grpSpPr>
        <p:pic>
          <p:nvPicPr>
            <p:cNvPr id="57"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组合 58"/>
          <p:cNvGrpSpPr/>
          <p:nvPr/>
        </p:nvGrpSpPr>
        <p:grpSpPr>
          <a:xfrm>
            <a:off x="5" y="3321564"/>
            <a:ext cx="12239088" cy="3538024"/>
            <a:chOff x="1" y="2490596"/>
            <a:chExt cx="9180511" cy="2652904"/>
          </a:xfrm>
        </p:grpSpPr>
        <p:pic>
          <p:nvPicPr>
            <p:cNvPr id="61" name="Picture 2" descr="C:\Users\Administrator\Desktop\Nipic_20180988_201509091138025270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70" r="-7296" b="12677"/>
            <a:stretch/>
          </p:blipFill>
          <p:spPr bwMode="auto">
            <a:xfrm rot="10800000" flipV="1">
              <a:off x="7571521" y="3222056"/>
              <a:ext cx="1572479" cy="173481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C:\Users\Administrator\Desktop\线稿长城001.png"/>
            <p:cNvPicPr>
              <a:picLocks noChangeAspect="1" noChangeArrowheads="1"/>
            </p:cNvPicPr>
            <p:nvPr/>
          </p:nvPicPr>
          <p:blipFill rotWithShape="1">
            <a:blip r:embed="rId6">
              <a:extLst>
                <a:ext uri="{28A0092B-C50C-407E-A947-70E740481C1C}">
                  <a14:useLocalDpi xmlns:a14="http://schemas.microsoft.com/office/drawing/2010/main" val="0"/>
                </a:ext>
              </a:extLst>
            </a:blip>
            <a:srcRect l="17859" t="55403" r="42797"/>
            <a:stretch/>
          </p:blipFill>
          <p:spPr bwMode="auto">
            <a:xfrm>
              <a:off x="1" y="2490596"/>
              <a:ext cx="4206904" cy="2652903"/>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3" name="标题 4"/>
          <p:cNvSpPr txBox="1">
            <a:spLocks/>
          </p:cNvSpPr>
          <p:nvPr/>
        </p:nvSpPr>
        <p:spPr>
          <a:xfrm>
            <a:off x="6366656" y="1947299"/>
            <a:ext cx="2857084"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accent1"/>
                </a:solidFill>
              </a:rPr>
              <a:t>遵义会议</a:t>
            </a:r>
          </a:p>
        </p:txBody>
      </p:sp>
      <p:sp>
        <p:nvSpPr>
          <p:cNvPr id="189" name="标题 4"/>
          <p:cNvSpPr txBox="1">
            <a:spLocks/>
          </p:cNvSpPr>
          <p:nvPr/>
        </p:nvSpPr>
        <p:spPr>
          <a:xfrm>
            <a:off x="6366656" y="3429996"/>
            <a:ext cx="2857084"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accent1"/>
                </a:solidFill>
              </a:rPr>
              <a:t>红军长征的胜利</a:t>
            </a:r>
          </a:p>
        </p:txBody>
      </p:sp>
      <p:grpSp>
        <p:nvGrpSpPr>
          <p:cNvPr id="17" name="组合 16"/>
          <p:cNvGrpSpPr/>
          <p:nvPr/>
        </p:nvGrpSpPr>
        <p:grpSpPr>
          <a:xfrm>
            <a:off x="5320895" y="1929596"/>
            <a:ext cx="5232443" cy="541310"/>
            <a:chOff x="3779912" y="971744"/>
            <a:chExt cx="4680520" cy="484037"/>
          </a:xfrm>
        </p:grpSpPr>
        <p:sp>
          <p:nvSpPr>
            <p:cNvPr id="180" name="矩形 179"/>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sp>
          <p:nvSpPr>
            <p:cNvPr id="221"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82" name="标题 4"/>
            <p:cNvSpPr txBox="1">
              <a:spLocks/>
            </p:cNvSpPr>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01</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nvGrpSpPr>
          <p:cNvPr id="18" name="组合 17"/>
          <p:cNvGrpSpPr/>
          <p:nvPr/>
        </p:nvGrpSpPr>
        <p:grpSpPr>
          <a:xfrm>
            <a:off x="5320895" y="3309231"/>
            <a:ext cx="5232443" cy="620629"/>
            <a:chOff x="3779912" y="1491881"/>
            <a:chExt cx="4680520" cy="554964"/>
          </a:xfrm>
        </p:grpSpPr>
        <p:sp>
          <p:nvSpPr>
            <p:cNvPr id="186" name="矩形 185"/>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grpSp>
          <p:nvGrpSpPr>
            <p:cNvPr id="13" name="组合 12"/>
            <p:cNvGrpSpPr/>
            <p:nvPr/>
          </p:nvGrpSpPr>
          <p:grpSpPr>
            <a:xfrm>
              <a:off x="3983050" y="1491881"/>
              <a:ext cx="480923" cy="554964"/>
              <a:chOff x="3983050" y="1491881"/>
              <a:chExt cx="480923" cy="554964"/>
            </a:xfrm>
          </p:grpSpPr>
          <p:sp>
            <p:nvSpPr>
              <p:cNvPr id="223"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24" name="标题 4"/>
              <p:cNvSpPr txBox="1">
                <a:spLocks/>
              </p:cNvSpPr>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02</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spTree>
    <p:extLst>
      <p:ext uri="{BB962C8B-B14F-4D97-AF65-F5344CB8AC3E}">
        <p14:creationId xmlns:p14="http://schemas.microsoft.com/office/powerpoint/2010/main" val="299287424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200"/>
                                        <p:tgtEl>
                                          <p:spTgt spid="59"/>
                                        </p:tgtEl>
                                      </p:cBhvr>
                                    </p:animEffect>
                                    <p:anim calcmode="lin" valueType="num">
                                      <p:cBhvr>
                                        <p:cTn id="8" dur="1200" fill="hold"/>
                                        <p:tgtEl>
                                          <p:spTgt spid="59"/>
                                        </p:tgtEl>
                                        <p:attrNameLst>
                                          <p:attrName>ppt_x</p:attrName>
                                        </p:attrNameLst>
                                      </p:cBhvr>
                                      <p:tavLst>
                                        <p:tav tm="0">
                                          <p:val>
                                            <p:strVal val="#ppt_x"/>
                                          </p:val>
                                        </p:tav>
                                        <p:tav tm="100000">
                                          <p:val>
                                            <p:strVal val="#ppt_x"/>
                                          </p:val>
                                        </p:tav>
                                      </p:tavLst>
                                    </p:anim>
                                    <p:anim calcmode="lin" valueType="num">
                                      <p:cBhvr>
                                        <p:cTn id="9" dur="12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 presetClass="entr" presetSubtype="6"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1200" fill="hold"/>
                                        <p:tgtEl>
                                          <p:spTgt spid="56"/>
                                        </p:tgtEl>
                                        <p:attrNameLst>
                                          <p:attrName>ppt_x</p:attrName>
                                        </p:attrNameLst>
                                      </p:cBhvr>
                                      <p:tavLst>
                                        <p:tav tm="0">
                                          <p:val>
                                            <p:strVal val="1+#ppt_w/2"/>
                                          </p:val>
                                        </p:tav>
                                        <p:tav tm="100000">
                                          <p:val>
                                            <p:strVal val="#ppt_x"/>
                                          </p:val>
                                        </p:tav>
                                      </p:tavLst>
                                    </p:anim>
                                    <p:anim calcmode="lin" valueType="num">
                                      <p:cBhvr additive="base">
                                        <p:cTn id="14" dur="1200" fill="hold"/>
                                        <p:tgtEl>
                                          <p:spTgt spid="56"/>
                                        </p:tgtEl>
                                        <p:attrNameLst>
                                          <p:attrName>ppt_y</p:attrName>
                                        </p:attrNameLst>
                                      </p:cBhvr>
                                      <p:tavLst>
                                        <p:tav tm="0">
                                          <p:val>
                                            <p:strVal val="1+#ppt_h/2"/>
                                          </p:val>
                                        </p:tav>
                                        <p:tav tm="100000">
                                          <p:val>
                                            <p:strVal val="#ppt_y"/>
                                          </p:val>
                                        </p:tav>
                                      </p:tavLst>
                                    </p:anim>
                                  </p:childTnLst>
                                </p:cTn>
                              </p:par>
                            </p:childTnLst>
                          </p:cTn>
                        </p:par>
                        <p:par>
                          <p:cTn id="15" fill="hold">
                            <p:stCondLst>
                              <p:cond delay="2400"/>
                            </p:stCondLst>
                            <p:childTnLst>
                              <p:par>
                                <p:cTn id="16" presetID="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1600" fill="hold"/>
                                        <p:tgtEl>
                                          <p:spTgt spid="49"/>
                                        </p:tgtEl>
                                        <p:attrNameLst>
                                          <p:attrName>ppt_x</p:attrName>
                                        </p:attrNameLst>
                                      </p:cBhvr>
                                      <p:tavLst>
                                        <p:tav tm="0">
                                          <p:val>
                                            <p:strVal val="0-#ppt_w/2"/>
                                          </p:val>
                                        </p:tav>
                                        <p:tav tm="100000">
                                          <p:val>
                                            <p:strVal val="#ppt_x"/>
                                          </p:val>
                                        </p:tav>
                                      </p:tavLst>
                                    </p:anim>
                                    <p:anim calcmode="lin" valueType="num">
                                      <p:cBhvr additive="base">
                                        <p:cTn id="19" dur="1600" fill="hold"/>
                                        <p:tgtEl>
                                          <p:spTgt spid="49"/>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wipe(left)">
                                      <p:cBhvr>
                                        <p:cTn id="27" dur="500"/>
                                        <p:tgtEl>
                                          <p:spTgt spid="183"/>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89"/>
                                        </p:tgtEl>
                                        <p:attrNameLst>
                                          <p:attrName>style.visibility</p:attrName>
                                        </p:attrNameLst>
                                      </p:cBhvr>
                                      <p:to>
                                        <p:strVal val="visible"/>
                                      </p:to>
                                    </p:set>
                                    <p:animEffect transition="in" filter="wipe(left)">
                                      <p:cBhvr>
                                        <p:cTn id="35"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75880" y="429096"/>
            <a:ext cx="5383421" cy="575867"/>
          </a:xfrm>
        </p:spPr>
        <p:txBody>
          <a:bodyPr>
            <a:noAutofit/>
          </a:bodyPr>
          <a:lstStyle/>
          <a:p>
            <a:pPr marL="0" indent="0">
              <a:buNone/>
            </a:pPr>
            <a:r>
              <a:rPr lang="zh-CN" altLang="en-US" sz="2800" b="1" dirty="0">
                <a:solidFill>
                  <a:schemeClr val="accent1"/>
                </a:solidFill>
                <a:latin typeface="微软雅黑" panose="020B0503020204020204" pitchFamily="34" charset="-122"/>
                <a:ea typeface="微软雅黑" panose="020B0503020204020204" pitchFamily="34" charset="-122"/>
              </a:rPr>
              <a:t>遵义会议</a:t>
            </a:r>
            <a:r>
              <a:rPr lang="en-US" altLang="zh-CN" sz="2800" b="1" dirty="0">
                <a:solidFill>
                  <a:schemeClr val="accent1"/>
                </a:solidFill>
                <a:latin typeface="微软雅黑" panose="020B0503020204020204" pitchFamily="34" charset="-122"/>
                <a:ea typeface="微软雅黑" panose="020B0503020204020204" pitchFamily="34" charset="-122"/>
              </a:rPr>
              <a:t>——</a:t>
            </a:r>
            <a:r>
              <a:rPr lang="zh-CN" altLang="en-US" sz="2800" b="1" dirty="0">
                <a:solidFill>
                  <a:schemeClr val="accent1"/>
                </a:solidFill>
                <a:latin typeface="微软雅黑" panose="020B0503020204020204" pitchFamily="34" charset="-122"/>
                <a:ea typeface="微软雅黑" panose="020B0503020204020204" pitchFamily="34" charset="-122"/>
              </a:rPr>
              <a:t>党的历史的转折点</a:t>
            </a:r>
          </a:p>
        </p:txBody>
      </p:sp>
      <p:grpSp>
        <p:nvGrpSpPr>
          <p:cNvPr id="3" name="组合 6"/>
          <p:cNvGrpSpPr/>
          <p:nvPr/>
        </p:nvGrpSpPr>
        <p:grpSpPr>
          <a:xfrm>
            <a:off x="4847230" y="2645178"/>
            <a:ext cx="719907" cy="720167"/>
            <a:chOff x="3635896" y="1427745"/>
            <a:chExt cx="540000" cy="540000"/>
          </a:xfrm>
          <a:solidFill>
            <a:srgbClr val="C00000"/>
          </a:solidFill>
        </p:grpSpPr>
        <p:sp>
          <p:nvSpPr>
            <p:cNvPr id="71" name="矩形 70"/>
            <p:cNvSpPr/>
            <p:nvPr/>
          </p:nvSpPr>
          <p:spPr>
            <a:xfrm>
              <a:off x="3635896" y="1427745"/>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72"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01</a:t>
              </a:r>
              <a:endParaRPr lang="zh-CN" altLang="en-US" sz="2600" dirty="0">
                <a:solidFill>
                  <a:schemeClr val="bg1"/>
                </a:solidFill>
                <a:latin typeface="Impact" panose="020B0806030902050204" pitchFamily="34" charset="0"/>
              </a:endParaRPr>
            </a:p>
          </p:txBody>
        </p:sp>
      </p:grpSp>
      <p:sp>
        <p:nvSpPr>
          <p:cNvPr id="75" name="矩形 74"/>
          <p:cNvSpPr/>
          <p:nvPr/>
        </p:nvSpPr>
        <p:spPr>
          <a:xfrm>
            <a:off x="5697747" y="2645178"/>
            <a:ext cx="5485363"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3200" b="1" dirty="0">
                <a:solidFill>
                  <a:schemeClr val="accent1"/>
                </a:solidFill>
                <a:latin typeface="Impact" panose="020B0806030902050204" pitchFamily="34" charset="0"/>
              </a:rPr>
              <a:t>遵义会议召开的背景</a:t>
            </a:r>
          </a:p>
        </p:txBody>
      </p:sp>
      <p:grpSp>
        <p:nvGrpSpPr>
          <p:cNvPr id="4" name="组合 9"/>
          <p:cNvGrpSpPr/>
          <p:nvPr/>
        </p:nvGrpSpPr>
        <p:grpSpPr>
          <a:xfrm>
            <a:off x="4847230" y="3458749"/>
            <a:ext cx="719907" cy="720167"/>
            <a:chOff x="3635896" y="2037782"/>
            <a:chExt cx="540000" cy="540000"/>
          </a:xfrm>
          <a:solidFill>
            <a:srgbClr val="C00000"/>
          </a:solidFill>
        </p:grpSpPr>
        <p:sp>
          <p:nvSpPr>
            <p:cNvPr id="121" name="矩形 120"/>
            <p:cNvSpPr/>
            <p:nvPr/>
          </p:nvSpPr>
          <p:spPr>
            <a:xfrm>
              <a:off x="3635896" y="2037782"/>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122"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02</a:t>
              </a:r>
              <a:endParaRPr lang="zh-CN" altLang="en-US" sz="2600" dirty="0">
                <a:solidFill>
                  <a:schemeClr val="bg1"/>
                </a:solidFill>
                <a:latin typeface="Impact" panose="020B0806030902050204" pitchFamily="34" charset="0"/>
              </a:endParaRPr>
            </a:p>
          </p:txBody>
        </p:sp>
      </p:grpSp>
      <p:sp>
        <p:nvSpPr>
          <p:cNvPr id="120" name="矩形 119"/>
          <p:cNvSpPr/>
          <p:nvPr/>
        </p:nvSpPr>
        <p:spPr>
          <a:xfrm>
            <a:off x="5697750" y="3458749"/>
            <a:ext cx="5485359"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3200" b="1" dirty="0">
                <a:solidFill>
                  <a:schemeClr val="accent1"/>
                </a:solidFill>
                <a:latin typeface="Impact" panose="020B0806030902050204" pitchFamily="34" charset="0"/>
              </a:rPr>
              <a:t>遵义会议参会人员</a:t>
            </a:r>
          </a:p>
        </p:txBody>
      </p:sp>
      <p:grpSp>
        <p:nvGrpSpPr>
          <p:cNvPr id="5" name="组合 10"/>
          <p:cNvGrpSpPr/>
          <p:nvPr/>
        </p:nvGrpSpPr>
        <p:grpSpPr>
          <a:xfrm>
            <a:off x="4847230" y="4272320"/>
            <a:ext cx="719907" cy="720167"/>
            <a:chOff x="3635896" y="2647819"/>
            <a:chExt cx="540000" cy="540000"/>
          </a:xfrm>
          <a:solidFill>
            <a:srgbClr val="C00000"/>
          </a:solidFill>
        </p:grpSpPr>
        <p:sp>
          <p:nvSpPr>
            <p:cNvPr id="126" name="矩形 125"/>
            <p:cNvSpPr/>
            <p:nvPr/>
          </p:nvSpPr>
          <p:spPr>
            <a:xfrm>
              <a:off x="3635896" y="2647819"/>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127" name="TextBox 45"/>
            <p:cNvSpPr txBox="1"/>
            <p:nvPr/>
          </p:nvSpPr>
          <p:spPr>
            <a:xfrm>
              <a:off x="3635896" y="2733196"/>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sp>
        <p:nvSpPr>
          <p:cNvPr id="125" name="矩形 124"/>
          <p:cNvSpPr/>
          <p:nvPr/>
        </p:nvSpPr>
        <p:spPr>
          <a:xfrm>
            <a:off x="5697750" y="4272320"/>
            <a:ext cx="5485359"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3200" b="1" dirty="0">
                <a:solidFill>
                  <a:schemeClr val="accent1"/>
                </a:solidFill>
                <a:latin typeface="Impact" panose="020B0806030902050204" pitchFamily="34" charset="0"/>
              </a:rPr>
              <a:t>会议内容</a:t>
            </a:r>
          </a:p>
        </p:txBody>
      </p:sp>
      <p:grpSp>
        <p:nvGrpSpPr>
          <p:cNvPr id="6" name="组合 11"/>
          <p:cNvGrpSpPr/>
          <p:nvPr/>
        </p:nvGrpSpPr>
        <p:grpSpPr>
          <a:xfrm>
            <a:off x="4847230" y="5085891"/>
            <a:ext cx="719907" cy="720167"/>
            <a:chOff x="3635896" y="3257856"/>
            <a:chExt cx="540000" cy="540000"/>
          </a:xfrm>
          <a:solidFill>
            <a:srgbClr val="C00000"/>
          </a:solidFill>
        </p:grpSpPr>
        <p:sp>
          <p:nvSpPr>
            <p:cNvPr id="131" name="矩形 130"/>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132"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
        <p:nvSpPr>
          <p:cNvPr id="130" name="矩形 129"/>
          <p:cNvSpPr/>
          <p:nvPr/>
        </p:nvSpPr>
        <p:spPr>
          <a:xfrm>
            <a:off x="5697750" y="5085891"/>
            <a:ext cx="5485359"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3200" b="1" dirty="0">
                <a:solidFill>
                  <a:schemeClr val="accent1"/>
                </a:solidFill>
                <a:latin typeface="Impact" panose="020B0806030902050204" pitchFamily="34" charset="0"/>
              </a:rPr>
              <a:t>遵义会议的意义</a:t>
            </a:r>
          </a:p>
        </p:txBody>
      </p:sp>
      <p:pic>
        <p:nvPicPr>
          <p:cNvPr id="27" name="图片 26" descr="遵义会议会址">
            <a:hlinkClick r:id="rId3" tgtFrame="&quot;_blank&quot;" tooltip="&quot;遵义会议会址&quot;"/>
            <a:extLst>
              <a:ext uri="{FF2B5EF4-FFF2-40B4-BE49-F238E27FC236}">
                <a16:creationId xmlns:a16="http://schemas.microsoft.com/office/drawing/2014/main" id="{51E2D539-56DB-4773-B844-039A27FCB4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2598" y="2598417"/>
            <a:ext cx="3888432" cy="3240359"/>
          </a:xfrm>
          <a:prstGeom prst="rect">
            <a:avLst/>
          </a:prstGeom>
          <a:noFill/>
          <a:ln>
            <a:noFill/>
          </a:ln>
        </p:spPr>
      </p:pic>
    </p:spTree>
    <p:extLst>
      <p:ext uri="{BB962C8B-B14F-4D97-AF65-F5344CB8AC3E}">
        <p14:creationId xmlns:p14="http://schemas.microsoft.com/office/powerpoint/2010/main" val="367836694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left)">
                                      <p:cBhvr>
                                        <p:cTn id="14" dur="1250"/>
                                        <p:tgtEl>
                                          <p:spTgt spid="75"/>
                                        </p:tgtEl>
                                      </p:cBhvr>
                                    </p:animEffect>
                                  </p:childTnLst>
                                </p:cTn>
                              </p:par>
                            </p:childTnLst>
                          </p:cTn>
                        </p:par>
                        <p:par>
                          <p:cTn id="15" fill="hold">
                            <p:stCondLst>
                              <p:cond delay="275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500" fill="hold"/>
                                        <p:tgtEl>
                                          <p:spTgt spid="4"/>
                                        </p:tgtEl>
                                        <p:attrNameLst>
                                          <p:attrName>ppt_w</p:attrName>
                                        </p:attrNameLst>
                                      </p:cBhvr>
                                      <p:tavLst>
                                        <p:tav tm="0">
                                          <p:val>
                                            <p:fltVal val="0"/>
                                          </p:val>
                                        </p:tav>
                                        <p:tav tm="100000">
                                          <p:val>
                                            <p:strVal val="#ppt_w"/>
                                          </p:val>
                                        </p:tav>
                                      </p:tavLst>
                                    </p:anim>
                                    <p:anim calcmode="lin" valueType="num">
                                      <p:cBhvr>
                                        <p:cTn id="19" dur="1500" fill="hold"/>
                                        <p:tgtEl>
                                          <p:spTgt spid="4"/>
                                        </p:tgtEl>
                                        <p:attrNameLst>
                                          <p:attrName>ppt_h</p:attrName>
                                        </p:attrNameLst>
                                      </p:cBhvr>
                                      <p:tavLst>
                                        <p:tav tm="0">
                                          <p:val>
                                            <p:fltVal val="0"/>
                                          </p:val>
                                        </p:tav>
                                        <p:tav tm="100000">
                                          <p:val>
                                            <p:strVal val="#ppt_h"/>
                                          </p:val>
                                        </p:tav>
                                      </p:tavLst>
                                    </p:anim>
                                    <p:anim calcmode="lin" valueType="num">
                                      <p:cBhvr>
                                        <p:cTn id="20" dur="1500" fill="hold"/>
                                        <p:tgtEl>
                                          <p:spTgt spid="4"/>
                                        </p:tgtEl>
                                        <p:attrNameLst>
                                          <p:attrName>style.rotation</p:attrName>
                                        </p:attrNameLst>
                                      </p:cBhvr>
                                      <p:tavLst>
                                        <p:tav tm="0">
                                          <p:val>
                                            <p:fltVal val="90"/>
                                          </p:val>
                                        </p:tav>
                                        <p:tav tm="100000">
                                          <p:val>
                                            <p:fltVal val="0"/>
                                          </p:val>
                                        </p:tav>
                                      </p:tavLst>
                                    </p:anim>
                                    <p:animEffect transition="in" filter="fade">
                                      <p:cBhvr>
                                        <p:cTn id="21" dur="1500"/>
                                        <p:tgtEl>
                                          <p:spTgt spid="4"/>
                                        </p:tgtEl>
                                      </p:cBhvr>
                                    </p:animEffect>
                                  </p:childTnLst>
                                </p:cTn>
                              </p:par>
                            </p:childTnLst>
                          </p:cTn>
                        </p:par>
                        <p:par>
                          <p:cTn id="22" fill="hold">
                            <p:stCondLst>
                              <p:cond delay="4250"/>
                            </p:stCondLst>
                            <p:childTnLst>
                              <p:par>
                                <p:cTn id="23" presetID="42" presetClass="entr" presetSubtype="0" fill="hold" grpId="0" nodeType="after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1250"/>
                                        <p:tgtEl>
                                          <p:spTgt spid="120"/>
                                        </p:tgtEl>
                                      </p:cBhvr>
                                    </p:animEffect>
                                    <p:anim calcmode="lin" valueType="num">
                                      <p:cBhvr>
                                        <p:cTn id="26" dur="1250" fill="hold"/>
                                        <p:tgtEl>
                                          <p:spTgt spid="120"/>
                                        </p:tgtEl>
                                        <p:attrNameLst>
                                          <p:attrName>ppt_x</p:attrName>
                                        </p:attrNameLst>
                                      </p:cBhvr>
                                      <p:tavLst>
                                        <p:tav tm="0">
                                          <p:val>
                                            <p:strVal val="#ppt_x"/>
                                          </p:val>
                                        </p:tav>
                                        <p:tav tm="100000">
                                          <p:val>
                                            <p:strVal val="#ppt_x"/>
                                          </p:val>
                                        </p:tav>
                                      </p:tavLst>
                                    </p:anim>
                                    <p:anim calcmode="lin" valueType="num">
                                      <p:cBhvr>
                                        <p:cTn id="27" dur="1250" fill="hold"/>
                                        <p:tgtEl>
                                          <p:spTgt spid="120"/>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500" fill="hold"/>
                                        <p:tgtEl>
                                          <p:spTgt spid="5"/>
                                        </p:tgtEl>
                                        <p:attrNameLst>
                                          <p:attrName>ppt_w</p:attrName>
                                        </p:attrNameLst>
                                      </p:cBhvr>
                                      <p:tavLst>
                                        <p:tav tm="0">
                                          <p:val>
                                            <p:fltVal val="0"/>
                                          </p:val>
                                        </p:tav>
                                        <p:tav tm="100000">
                                          <p:val>
                                            <p:strVal val="#ppt_w"/>
                                          </p:val>
                                        </p:tav>
                                      </p:tavLst>
                                    </p:anim>
                                    <p:anim calcmode="lin" valueType="num">
                                      <p:cBhvr>
                                        <p:cTn id="32" dur="1500" fill="hold"/>
                                        <p:tgtEl>
                                          <p:spTgt spid="5"/>
                                        </p:tgtEl>
                                        <p:attrNameLst>
                                          <p:attrName>ppt_h</p:attrName>
                                        </p:attrNameLst>
                                      </p:cBhvr>
                                      <p:tavLst>
                                        <p:tav tm="0">
                                          <p:val>
                                            <p:fltVal val="0"/>
                                          </p:val>
                                        </p:tav>
                                        <p:tav tm="100000">
                                          <p:val>
                                            <p:strVal val="#ppt_h"/>
                                          </p:val>
                                        </p:tav>
                                      </p:tavLst>
                                    </p:anim>
                                    <p:anim calcmode="lin" valueType="num">
                                      <p:cBhvr>
                                        <p:cTn id="33" dur="1500" fill="hold"/>
                                        <p:tgtEl>
                                          <p:spTgt spid="5"/>
                                        </p:tgtEl>
                                        <p:attrNameLst>
                                          <p:attrName>style.rotation</p:attrName>
                                        </p:attrNameLst>
                                      </p:cBhvr>
                                      <p:tavLst>
                                        <p:tav tm="0">
                                          <p:val>
                                            <p:fltVal val="90"/>
                                          </p:val>
                                        </p:tav>
                                        <p:tav tm="100000">
                                          <p:val>
                                            <p:fltVal val="0"/>
                                          </p:val>
                                        </p:tav>
                                      </p:tavLst>
                                    </p:anim>
                                    <p:animEffect transition="in" filter="fade">
                                      <p:cBhvr>
                                        <p:cTn id="34" dur="1500"/>
                                        <p:tgtEl>
                                          <p:spTgt spid="5"/>
                                        </p:tgtEl>
                                      </p:cBhvr>
                                    </p:animEffect>
                                  </p:childTnLst>
                                </p:cTn>
                              </p:par>
                            </p:childTnLst>
                          </p:cTn>
                        </p:par>
                        <p:par>
                          <p:cTn id="35" fill="hold">
                            <p:stCondLst>
                              <p:cond delay="7000"/>
                            </p:stCondLst>
                            <p:childTnLst>
                              <p:par>
                                <p:cTn id="36" presetID="16" presetClass="entr" presetSubtype="21" fill="hold" grpId="0" nodeType="after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barn(inVertical)">
                                      <p:cBhvr>
                                        <p:cTn id="38" dur="1250"/>
                                        <p:tgtEl>
                                          <p:spTgt spid="125"/>
                                        </p:tgtEl>
                                      </p:cBhvr>
                                    </p:animEffect>
                                  </p:childTnLst>
                                </p:cTn>
                              </p:par>
                            </p:childTnLst>
                          </p:cTn>
                        </p:par>
                        <p:par>
                          <p:cTn id="39" fill="hold">
                            <p:stCondLst>
                              <p:cond delay="8250"/>
                            </p:stCondLst>
                            <p:childTnLst>
                              <p:par>
                                <p:cTn id="40" presetID="31"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500" fill="hold"/>
                                        <p:tgtEl>
                                          <p:spTgt spid="6"/>
                                        </p:tgtEl>
                                        <p:attrNameLst>
                                          <p:attrName>ppt_w</p:attrName>
                                        </p:attrNameLst>
                                      </p:cBhvr>
                                      <p:tavLst>
                                        <p:tav tm="0">
                                          <p:val>
                                            <p:fltVal val="0"/>
                                          </p:val>
                                        </p:tav>
                                        <p:tav tm="100000">
                                          <p:val>
                                            <p:strVal val="#ppt_w"/>
                                          </p:val>
                                        </p:tav>
                                      </p:tavLst>
                                    </p:anim>
                                    <p:anim calcmode="lin" valueType="num">
                                      <p:cBhvr>
                                        <p:cTn id="43" dur="1500" fill="hold"/>
                                        <p:tgtEl>
                                          <p:spTgt spid="6"/>
                                        </p:tgtEl>
                                        <p:attrNameLst>
                                          <p:attrName>ppt_h</p:attrName>
                                        </p:attrNameLst>
                                      </p:cBhvr>
                                      <p:tavLst>
                                        <p:tav tm="0">
                                          <p:val>
                                            <p:fltVal val="0"/>
                                          </p:val>
                                        </p:tav>
                                        <p:tav tm="100000">
                                          <p:val>
                                            <p:strVal val="#ppt_h"/>
                                          </p:val>
                                        </p:tav>
                                      </p:tavLst>
                                    </p:anim>
                                    <p:anim calcmode="lin" valueType="num">
                                      <p:cBhvr>
                                        <p:cTn id="44" dur="1500" fill="hold"/>
                                        <p:tgtEl>
                                          <p:spTgt spid="6"/>
                                        </p:tgtEl>
                                        <p:attrNameLst>
                                          <p:attrName>style.rotation</p:attrName>
                                        </p:attrNameLst>
                                      </p:cBhvr>
                                      <p:tavLst>
                                        <p:tav tm="0">
                                          <p:val>
                                            <p:fltVal val="90"/>
                                          </p:val>
                                        </p:tav>
                                        <p:tav tm="100000">
                                          <p:val>
                                            <p:fltVal val="0"/>
                                          </p:val>
                                        </p:tav>
                                      </p:tavLst>
                                    </p:anim>
                                    <p:animEffect transition="in" filter="fade">
                                      <p:cBhvr>
                                        <p:cTn id="45" dur="1500"/>
                                        <p:tgtEl>
                                          <p:spTgt spid="6"/>
                                        </p:tgtEl>
                                      </p:cBhvr>
                                    </p:animEffect>
                                  </p:childTnLst>
                                </p:cTn>
                              </p:par>
                            </p:childTnLst>
                          </p:cTn>
                        </p:par>
                        <p:par>
                          <p:cTn id="46" fill="hold">
                            <p:stCondLst>
                              <p:cond delay="9750"/>
                            </p:stCondLst>
                            <p:childTnLst>
                              <p:par>
                                <p:cTn id="47" presetID="22" presetClass="entr" presetSubtype="8" fill="hold" grpId="0"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left)">
                                      <p:cBhvr>
                                        <p:cTn id="49" dur="75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20" grpId="0" animBg="1"/>
      <p:bldP spid="125" grpId="0" animBg="1"/>
      <p:bldP spid="1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16830" y="0"/>
            <a:ext cx="5290914" cy="6859588"/>
            <a:chOff x="-416830" y="0"/>
            <a:chExt cx="5290914" cy="6859588"/>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矩形 75"/>
          <p:cNvSpPr/>
          <p:nvPr/>
        </p:nvSpPr>
        <p:spPr>
          <a:xfrm>
            <a:off x="4311335" y="6690722"/>
            <a:ext cx="7927756" cy="16887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标题 4"/>
          <p:cNvSpPr txBox="1">
            <a:spLocks/>
          </p:cNvSpPr>
          <p:nvPr/>
        </p:nvSpPr>
        <p:spPr>
          <a:xfrm>
            <a:off x="4270315" y="723665"/>
            <a:ext cx="5166465"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latin typeface="Impact" panose="020B0806030902050204" pitchFamily="34" charset="0"/>
              </a:rPr>
              <a:t>一、遵义会议召开的背景</a:t>
            </a:r>
          </a:p>
        </p:txBody>
      </p:sp>
      <p:grpSp>
        <p:nvGrpSpPr>
          <p:cNvPr id="6"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
            <p:cNvGrpSpPr/>
            <p:nvPr/>
          </p:nvGrpSpPr>
          <p:grpSpPr>
            <a:xfrm>
              <a:off x="690439" y="1063965"/>
              <a:ext cx="3278108" cy="2993326"/>
              <a:chOff x="690439" y="1063965"/>
              <a:chExt cx="3278108" cy="2993326"/>
            </a:xfrm>
          </p:grpSpPr>
          <p:grpSp>
            <p:nvGrpSpPr>
              <p:cNvPr id="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1231076"/>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历史的转折</a:t>
                </a:r>
                <a:endParaRPr lang="en-US" altLang="zh-CN" sz="4000" dirty="0">
                  <a:solidFill>
                    <a:srgbClr val="FDE9D5"/>
                  </a:solidFill>
                  <a:latin typeface="华康俪金黑W8(P)" pitchFamily="34" charset="-122"/>
                  <a:ea typeface="华康俪金黑W8(P)" pitchFamily="34" charset="-122"/>
                </a:endParaRPr>
              </a:p>
              <a:p>
                <a:pPr algn="ctr"/>
                <a:r>
                  <a:rPr lang="en-US" altLang="zh-CN" sz="3200" dirty="0">
                    <a:solidFill>
                      <a:srgbClr val="FFFF00"/>
                    </a:solidFill>
                    <a:latin typeface="华康俪金黑W8(P)" pitchFamily="34" charset="-122"/>
                    <a:ea typeface="华康俪金黑W8(P)" pitchFamily="34" charset="-122"/>
                  </a:rPr>
                  <a:t>——</a:t>
                </a:r>
                <a:r>
                  <a:rPr lang="zh-CN" altLang="en-US" sz="3200" dirty="0">
                    <a:solidFill>
                      <a:srgbClr val="FFFF00"/>
                    </a:solidFill>
                    <a:latin typeface="华康俪金黑W8(P)" pitchFamily="34" charset="-122"/>
                    <a:ea typeface="华康俪金黑W8(P)" pitchFamily="34" charset="-122"/>
                  </a:rPr>
                  <a:t>遵义会议</a:t>
                </a:r>
              </a:p>
            </p:txBody>
          </p:sp>
        </p:grpSp>
      </p:grpSp>
      <p:sp>
        <p:nvSpPr>
          <p:cNvPr id="10" name="矩形 9">
            <a:extLst>
              <a:ext uri="{FF2B5EF4-FFF2-40B4-BE49-F238E27FC236}">
                <a16:creationId xmlns:a16="http://schemas.microsoft.com/office/drawing/2014/main" id="{83F27189-4A9F-48A3-9585-51CB3D1465CD}"/>
              </a:ext>
            </a:extLst>
          </p:cNvPr>
          <p:cNvSpPr/>
          <p:nvPr/>
        </p:nvSpPr>
        <p:spPr>
          <a:xfrm>
            <a:off x="4760288" y="2014920"/>
            <a:ext cx="6846901" cy="3785652"/>
          </a:xfrm>
          <a:prstGeom prst="rect">
            <a:avLst/>
          </a:prstGeom>
        </p:spPr>
        <p:txBody>
          <a:bodyPr wrap="square">
            <a:spAutoFit/>
          </a:bodyPr>
          <a:lstStyle/>
          <a:p>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1934</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年</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月中共六届五中全会后，在中国共产党和根据地的各项工作中，</a:t>
            </a:r>
            <a:r>
              <a:rPr lang="en-US" altLang="zh-CN" u="sng" kern="0" dirty="0" err="1">
                <a:solidFill>
                  <a:srgbClr val="136EC2"/>
                </a:solidFill>
                <a:latin typeface="Arial" panose="020B0604020202020204" pitchFamily="34" charset="0"/>
                <a:ea typeface="宋体" panose="02010600030101010101" pitchFamily="2" charset="-122"/>
                <a:cs typeface="Arial" panose="020B0604020202020204" pitchFamily="34" charset="0"/>
                <a:hlinkClick r:id="rId8"/>
              </a:rPr>
              <a:t>王明</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左</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倾冒险主义得到更加变本加厉的推行。在这种错误领导下，第五次反</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围剿</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失败了，迫使红军放弃革命根据地，开始长征。长征初期，</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左</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倾教条主义者从进攻中的冒险主义变成退却中的逃跑主义，</a:t>
            </a:r>
            <a:r>
              <a:rPr lang="zh-CN" altLang="en-US" kern="0" dirty="0">
                <a:solidFill>
                  <a:srgbClr val="333333"/>
                </a:solidFill>
                <a:latin typeface="Arial" panose="020B0604020202020204" pitchFamily="34" charset="0"/>
                <a:ea typeface="宋体" panose="02010600030101010101" pitchFamily="2" charset="-122"/>
                <a:cs typeface="Arial" panose="020B0604020202020204" pitchFamily="34" charset="0"/>
              </a:rPr>
              <a:t>使得</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红军在突围过程中损失惨重。为了摆脱尾追和堵击的敌军，</a:t>
            </a:r>
            <a:r>
              <a:rPr lang="en-US" altLang="zh-CN" u="sng" kern="0" dirty="0" err="1">
                <a:solidFill>
                  <a:srgbClr val="136EC2"/>
                </a:solidFill>
                <a:latin typeface="Arial" panose="020B0604020202020204" pitchFamily="34" charset="0"/>
                <a:ea typeface="宋体" panose="02010600030101010101" pitchFamily="2" charset="-122"/>
                <a:cs typeface="Arial" panose="020B0604020202020204" pitchFamily="34" charset="0"/>
                <a:hlinkClick r:id="rId9"/>
              </a:rPr>
              <a:t>毛泽东</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同志建议中央红军放弃去湘西同红二、六军团会合的企图，改向敌军力量薄弱的贵州挺进。</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1935</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年</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月</a:t>
            </a:r>
            <a:r>
              <a:rPr lang="en-US" altLang="zh-CN"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7</a:t>
            </a:r>
            <a:r>
              <a:rPr lang="zh-CN" altLang="zh-CN" kern="0" dirty="0">
                <a:solidFill>
                  <a:srgbClr val="333333"/>
                </a:solidFill>
                <a:latin typeface="Arial" panose="020B0604020202020204" pitchFamily="34" charset="0"/>
                <a:ea typeface="宋体" panose="02010600030101010101" pitchFamily="2" charset="-122"/>
                <a:cs typeface="Arial" panose="020B0604020202020204" pitchFamily="34" charset="0"/>
              </a:rPr>
              <a:t>日，红军攻克黔北重镇遵义。</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64313206"/>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50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1500"/>
                                        <p:tgtEl>
                                          <p:spTgt spid="84"/>
                                        </p:tgtEl>
                                      </p:cBhvr>
                                    </p:animEffect>
                                    <p:anim calcmode="lin" valueType="num">
                                      <p:cBhvr>
                                        <p:cTn id="17" dur="1500" fill="hold"/>
                                        <p:tgtEl>
                                          <p:spTgt spid="84"/>
                                        </p:tgtEl>
                                        <p:attrNameLst>
                                          <p:attrName>ppt_x</p:attrName>
                                        </p:attrNameLst>
                                      </p:cBhvr>
                                      <p:tavLst>
                                        <p:tav tm="0">
                                          <p:val>
                                            <p:strVal val="#ppt_x"/>
                                          </p:val>
                                        </p:tav>
                                        <p:tav tm="100000">
                                          <p:val>
                                            <p:strVal val="#ppt_x"/>
                                          </p:val>
                                        </p:tav>
                                      </p:tavLst>
                                    </p:anim>
                                    <p:anim calcmode="lin" valueType="num">
                                      <p:cBhvr>
                                        <p:cTn id="18" dur="1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16830" y="0"/>
            <a:ext cx="5290914" cy="6859588"/>
            <a:chOff x="-416830" y="0"/>
            <a:chExt cx="5290914" cy="6859588"/>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矩形 75"/>
          <p:cNvSpPr/>
          <p:nvPr/>
        </p:nvSpPr>
        <p:spPr>
          <a:xfrm>
            <a:off x="4311335" y="6690722"/>
            <a:ext cx="7927756" cy="16887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标题 4"/>
          <p:cNvSpPr txBox="1">
            <a:spLocks/>
          </p:cNvSpPr>
          <p:nvPr/>
        </p:nvSpPr>
        <p:spPr>
          <a:xfrm>
            <a:off x="4270315" y="723665"/>
            <a:ext cx="5166465"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latin typeface="Impact" panose="020B0806030902050204" pitchFamily="34" charset="0"/>
              </a:rPr>
              <a:t>二、遵义会议参会人员</a:t>
            </a:r>
          </a:p>
        </p:txBody>
      </p:sp>
      <p:grpSp>
        <p:nvGrpSpPr>
          <p:cNvPr id="6"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
            <p:cNvGrpSpPr/>
            <p:nvPr/>
          </p:nvGrpSpPr>
          <p:grpSpPr>
            <a:xfrm>
              <a:off x="690439" y="1063965"/>
              <a:ext cx="3278108" cy="2993326"/>
              <a:chOff x="690439" y="1063965"/>
              <a:chExt cx="3278108" cy="2993326"/>
            </a:xfrm>
          </p:grpSpPr>
          <p:grpSp>
            <p:nvGrpSpPr>
              <p:cNvPr id="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1231076"/>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历史的转折</a:t>
                </a:r>
                <a:endParaRPr lang="en-US" altLang="zh-CN" sz="4000" dirty="0">
                  <a:solidFill>
                    <a:srgbClr val="FDE9D5"/>
                  </a:solidFill>
                  <a:latin typeface="华康俪金黑W8(P)" pitchFamily="34" charset="-122"/>
                  <a:ea typeface="华康俪金黑W8(P)" pitchFamily="34" charset="-122"/>
                </a:endParaRPr>
              </a:p>
              <a:p>
                <a:pPr algn="ctr"/>
                <a:r>
                  <a:rPr lang="en-US" altLang="zh-CN" sz="3200" dirty="0">
                    <a:solidFill>
                      <a:srgbClr val="FFFF00"/>
                    </a:solidFill>
                    <a:latin typeface="华康俪金黑W8(P)" pitchFamily="34" charset="-122"/>
                    <a:ea typeface="华康俪金黑W8(P)" pitchFamily="34" charset="-122"/>
                  </a:rPr>
                  <a:t>——</a:t>
                </a:r>
                <a:r>
                  <a:rPr lang="zh-CN" altLang="en-US" sz="3200" dirty="0">
                    <a:solidFill>
                      <a:srgbClr val="FFFF00"/>
                    </a:solidFill>
                    <a:latin typeface="华康俪金黑W8(P)" pitchFamily="34" charset="-122"/>
                    <a:ea typeface="华康俪金黑W8(P)" pitchFamily="34" charset="-122"/>
                  </a:rPr>
                  <a:t>遵义会议</a:t>
                </a:r>
              </a:p>
            </p:txBody>
          </p:sp>
        </p:grpSp>
      </p:grpSp>
      <p:pic>
        <p:nvPicPr>
          <p:cNvPr id="16" name="图片 15">
            <a:hlinkClick r:id="rId8" tgtFrame="&quot;_blank&quot;" tooltip="&quot;&quot;"/>
            <a:extLst>
              <a:ext uri="{FF2B5EF4-FFF2-40B4-BE49-F238E27FC236}">
                <a16:creationId xmlns:a16="http://schemas.microsoft.com/office/drawing/2014/main" id="{23AC20A8-FFCB-44D9-AA63-DF82D4C5E87F}"/>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903518" y="416770"/>
            <a:ext cx="2381250" cy="1123950"/>
          </a:xfrm>
          <a:prstGeom prst="rect">
            <a:avLst/>
          </a:prstGeom>
          <a:noFill/>
          <a:ln>
            <a:noFill/>
          </a:ln>
        </p:spPr>
      </p:pic>
      <p:sp>
        <p:nvSpPr>
          <p:cNvPr id="3" name="矩形 2">
            <a:extLst>
              <a:ext uri="{FF2B5EF4-FFF2-40B4-BE49-F238E27FC236}">
                <a16:creationId xmlns:a16="http://schemas.microsoft.com/office/drawing/2014/main" id="{2086935F-AF17-4C85-A136-E480F27C38C6}"/>
              </a:ext>
            </a:extLst>
          </p:cNvPr>
          <p:cNvSpPr/>
          <p:nvPr/>
        </p:nvSpPr>
        <p:spPr>
          <a:xfrm>
            <a:off x="4545406" y="1614835"/>
            <a:ext cx="6981762" cy="5170646"/>
          </a:xfrm>
          <a:prstGeom prst="rect">
            <a:avLst/>
          </a:prstGeom>
        </p:spPr>
        <p:txBody>
          <a:bodyPr wrap="square">
            <a:spAutoFit/>
          </a:bodyPr>
          <a:lstStyle/>
          <a:p>
            <a:pPr indent="266700">
              <a:lnSpc>
                <a:spcPts val="2200"/>
              </a:lnSpc>
            </a:pP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0"/>
              </a:rPr>
              <a:t>秦邦宪</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1907</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—1946</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年）又名博古，</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1926</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年留学苏联，中共临时中央负责人，长征开始时为中央</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三人团</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成员。</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ts val="2200"/>
              </a:lnSpc>
            </a:pP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1"/>
              </a:rPr>
              <a:t>朱德</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1886</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—1976</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年）清末秀才，曾留学德国进修社会学和哲学。中华苏维埃共和国中央革命军事委员会主席、红军总司令兼红一方面军司令。</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304800">
              <a:lnSpc>
                <a:spcPts val="2200"/>
              </a:lnSpc>
            </a:pP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2"/>
              </a:rPr>
              <a:t>陈云</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1905</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—1995</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年）学徒工出身，全国总工会党团书记，长征开始时为红五军团中央代表，军委纵队政治委员，遵义警备</a:t>
            </a: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3"/>
              </a:rPr>
              <a:t>司令部</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政治委员。</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304800">
              <a:lnSpc>
                <a:spcPts val="2200"/>
              </a:lnSpc>
            </a:pP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4"/>
              </a:rPr>
              <a:t>张闻天</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1900</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—1976</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年）又名洛甫，先后在</a:t>
            </a: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5"/>
              </a:rPr>
              <a:t>莫斯科中山大学</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、红色教授学院学习、任教。中华苏维埃共和国中央执行委员会人民委员会主席。</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304800">
              <a:lnSpc>
                <a:spcPts val="2200"/>
              </a:lnSpc>
            </a:pP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6"/>
              </a:rPr>
              <a:t>毛泽东</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1893</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—1976</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年）湖南省立第一师范学院毕业，中共一大代表，中共三届中央局常委，中共中央政治局委员，</a:t>
            </a: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7"/>
              </a:rPr>
              <a:t>中华苏维埃共和国</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中央执行委员会主席。</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304800">
              <a:lnSpc>
                <a:spcPts val="2200"/>
              </a:lnSpc>
            </a:pP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8"/>
              </a:rPr>
              <a:t>周恩来</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1898</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—1976</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年）曾留学日本、法国、德国、英国等地，中华苏维埃共和国中央革命军事委员会副主席，红军总政治委员兼红一方面军政治委员，长征开始时为中央</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en-US" altLang="zh-CN" sz="2000" u="sng" kern="0" dirty="0" err="1">
                <a:solidFill>
                  <a:srgbClr val="136EC2"/>
                </a:solidFill>
                <a:latin typeface="宋体" panose="02010600030101010101" pitchFamily="2" charset="-122"/>
                <a:ea typeface="宋体" panose="02010600030101010101" pitchFamily="2" charset="-122"/>
                <a:cs typeface="Times New Roman" panose="02020603050405020304" pitchFamily="18" charset="0"/>
                <a:hlinkClick r:id="rId19"/>
              </a:rPr>
              <a:t>三人团</a:t>
            </a:r>
            <a:r>
              <a:rPr lang="en-US" altLang="zh-CN" sz="2000" kern="0" dirty="0">
                <a:solidFill>
                  <a:srgbClr val="333333"/>
                </a:solidFill>
                <a:latin typeface="Arial" panose="020B0604020202020204" pitchFamily="34" charset="0"/>
                <a:ea typeface="宋体" panose="02010600030101010101" pitchFamily="2" charset="-122"/>
                <a:cs typeface="Times New Roman" panose="02020603050405020304" pitchFamily="18" charset="0"/>
              </a:rPr>
              <a:t>”</a:t>
            </a:r>
            <a:r>
              <a:rPr lang="zh-CN" altLang="zh-CN" sz="2000" kern="0" dirty="0">
                <a:solidFill>
                  <a:srgbClr val="333333"/>
                </a:solidFill>
                <a:latin typeface="Arial" panose="020B0604020202020204" pitchFamily="34" charset="0"/>
                <a:ea typeface="宋体" panose="02010600030101010101" pitchFamily="2" charset="-122"/>
                <a:cs typeface="Arial" panose="020B0604020202020204" pitchFamily="34" charset="0"/>
              </a:rPr>
              <a:t>成员。</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4712794"/>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1000"/>
                                        <p:tgtEl>
                                          <p:spTgt spid="84"/>
                                        </p:tgtEl>
                                      </p:cBhvr>
                                    </p:animEffect>
                                    <p:anim calcmode="lin" valueType="num">
                                      <p:cBhvr>
                                        <p:cTn id="17" dur="1000" fill="hold"/>
                                        <p:tgtEl>
                                          <p:spTgt spid="84"/>
                                        </p:tgtEl>
                                        <p:attrNameLst>
                                          <p:attrName>ppt_x</p:attrName>
                                        </p:attrNameLst>
                                      </p:cBhvr>
                                      <p:tavLst>
                                        <p:tav tm="0">
                                          <p:val>
                                            <p:strVal val="#ppt_x"/>
                                          </p:val>
                                        </p:tav>
                                        <p:tav tm="100000">
                                          <p:val>
                                            <p:strVal val="#ppt_x"/>
                                          </p:val>
                                        </p:tav>
                                      </p:tavLst>
                                    </p:anim>
                                    <p:anim calcmode="lin" valueType="num">
                                      <p:cBhvr>
                                        <p:cTn id="1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16830" y="0"/>
            <a:ext cx="5290914" cy="6859588"/>
            <a:chOff x="-416830" y="0"/>
            <a:chExt cx="5290914" cy="6859588"/>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矩形 75"/>
          <p:cNvSpPr/>
          <p:nvPr/>
        </p:nvSpPr>
        <p:spPr>
          <a:xfrm>
            <a:off x="4311335" y="6690722"/>
            <a:ext cx="7927756" cy="16887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标题 4"/>
          <p:cNvSpPr txBox="1">
            <a:spLocks/>
          </p:cNvSpPr>
          <p:nvPr/>
        </p:nvSpPr>
        <p:spPr>
          <a:xfrm>
            <a:off x="4270315" y="723665"/>
            <a:ext cx="5166465"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latin typeface="Impact" panose="020B0806030902050204" pitchFamily="34" charset="0"/>
              </a:rPr>
              <a:t>三、遵义会议内容</a:t>
            </a:r>
          </a:p>
        </p:txBody>
      </p:sp>
      <p:grpSp>
        <p:nvGrpSpPr>
          <p:cNvPr id="6"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
            <p:cNvGrpSpPr/>
            <p:nvPr/>
          </p:nvGrpSpPr>
          <p:grpSpPr>
            <a:xfrm>
              <a:off x="690439" y="1063965"/>
              <a:ext cx="3278108" cy="2993326"/>
              <a:chOff x="690439" y="1063965"/>
              <a:chExt cx="3278108" cy="2993326"/>
            </a:xfrm>
          </p:grpSpPr>
          <p:grpSp>
            <p:nvGrpSpPr>
              <p:cNvPr id="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1231076"/>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历史的转折</a:t>
                </a:r>
                <a:endParaRPr lang="en-US" altLang="zh-CN" sz="4000" dirty="0">
                  <a:solidFill>
                    <a:srgbClr val="FDE9D5"/>
                  </a:solidFill>
                  <a:latin typeface="华康俪金黑W8(P)" pitchFamily="34" charset="-122"/>
                  <a:ea typeface="华康俪金黑W8(P)" pitchFamily="34" charset="-122"/>
                </a:endParaRPr>
              </a:p>
              <a:p>
                <a:pPr algn="ctr"/>
                <a:r>
                  <a:rPr lang="en-US" altLang="zh-CN" sz="3200" dirty="0">
                    <a:solidFill>
                      <a:srgbClr val="FFFF00"/>
                    </a:solidFill>
                    <a:latin typeface="华康俪金黑W8(P)" pitchFamily="34" charset="-122"/>
                    <a:ea typeface="华康俪金黑W8(P)" pitchFamily="34" charset="-122"/>
                  </a:rPr>
                  <a:t>——</a:t>
                </a:r>
                <a:r>
                  <a:rPr lang="zh-CN" altLang="en-US" sz="3200" dirty="0">
                    <a:solidFill>
                      <a:srgbClr val="FFFF00"/>
                    </a:solidFill>
                    <a:latin typeface="华康俪金黑W8(P)" pitchFamily="34" charset="-122"/>
                    <a:ea typeface="华康俪金黑W8(P)" pitchFamily="34" charset="-122"/>
                  </a:rPr>
                  <a:t>遵义会议</a:t>
                </a:r>
              </a:p>
            </p:txBody>
          </p:sp>
        </p:grpSp>
      </p:grpSp>
      <p:sp>
        <p:nvSpPr>
          <p:cNvPr id="3" name="矩形 2">
            <a:extLst>
              <a:ext uri="{FF2B5EF4-FFF2-40B4-BE49-F238E27FC236}">
                <a16:creationId xmlns:a16="http://schemas.microsoft.com/office/drawing/2014/main" id="{AD9EAA12-8D7F-4568-B7D6-70D67CC6AC71}"/>
              </a:ext>
            </a:extLst>
          </p:cNvPr>
          <p:cNvSpPr/>
          <p:nvPr/>
        </p:nvSpPr>
        <p:spPr>
          <a:xfrm>
            <a:off x="4340512" y="1493467"/>
            <a:ext cx="7927756" cy="4154984"/>
          </a:xfrm>
          <a:prstGeom prst="rect">
            <a:avLst/>
          </a:prstGeom>
        </p:spPr>
        <p:txBody>
          <a:bodyPr wrap="square">
            <a:spAutoFit/>
          </a:bodyPr>
          <a:lstStyle/>
          <a:p>
            <a:r>
              <a:rPr lang="zh-CN" altLang="en-US" dirty="0">
                <a:solidFill>
                  <a:srgbClr val="333333"/>
                </a:solidFill>
                <a:latin typeface="arial" panose="020B0604020202020204" pitchFamily="34" charset="0"/>
              </a:rPr>
              <a:t>会议经过激烈争论，根据多数人的意见，决定主要根据毛泽东发言的内容，委托张闻天起草</a:t>
            </a: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中央关于反对敌人五次“围剿”的总结决议</a:t>
            </a: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a:t>
            </a:r>
            <a:endParaRPr lang="en-US" altLang="zh-CN" dirty="0">
              <a:solidFill>
                <a:srgbClr val="333333"/>
              </a:solidFill>
              <a:latin typeface="arial" panose="020B0604020202020204" pitchFamily="34" charset="0"/>
            </a:endParaRPr>
          </a:p>
          <a:p>
            <a:r>
              <a:rPr lang="en-US" altLang="zh-CN" dirty="0"/>
              <a:t>《</a:t>
            </a:r>
            <a:r>
              <a:rPr lang="zh-CN" altLang="en-US" dirty="0"/>
              <a:t>决议</a:t>
            </a:r>
            <a:r>
              <a:rPr lang="en-US" altLang="zh-CN" dirty="0"/>
              <a:t>》</a:t>
            </a:r>
            <a:r>
              <a:rPr lang="zh-CN" altLang="en-US" dirty="0"/>
              <a:t>否定了博古的报告。</a:t>
            </a:r>
            <a:endParaRPr lang="en-US" altLang="zh-CN" dirty="0"/>
          </a:p>
          <a:p>
            <a:r>
              <a:rPr lang="en-US" altLang="zh-CN" dirty="0"/>
              <a:t>《</a:t>
            </a:r>
            <a:r>
              <a:rPr lang="zh-CN" altLang="en-US" dirty="0"/>
              <a:t>决议</a:t>
            </a:r>
            <a:r>
              <a:rPr lang="en-US" altLang="zh-CN" dirty="0"/>
              <a:t>》</a:t>
            </a:r>
            <a:r>
              <a:rPr lang="zh-CN" altLang="en-US" dirty="0"/>
              <a:t>指出，</a:t>
            </a:r>
            <a:r>
              <a:rPr lang="zh-CN" altLang="en-US" dirty="0">
                <a:solidFill>
                  <a:srgbClr val="FF0000"/>
                </a:solidFill>
              </a:rPr>
              <a:t>政治上</a:t>
            </a:r>
            <a:r>
              <a:rPr lang="zh-CN" altLang="en-US" dirty="0"/>
              <a:t>， “中间派是最危险的敌人”</a:t>
            </a:r>
            <a:endParaRPr lang="en-US" altLang="zh-CN" dirty="0"/>
          </a:p>
          <a:p>
            <a:r>
              <a:rPr lang="en-US" altLang="zh-CN" dirty="0"/>
              <a:t>《</a:t>
            </a:r>
            <a:r>
              <a:rPr lang="zh-CN" altLang="en-US" dirty="0"/>
              <a:t>决议</a:t>
            </a:r>
            <a:r>
              <a:rPr lang="en-US" altLang="zh-CN" dirty="0"/>
              <a:t>》</a:t>
            </a:r>
            <a:r>
              <a:rPr lang="zh-CN" altLang="en-US" dirty="0"/>
              <a:t>指出，在战略转变和实行突围问题上左”倾机会主义者犯</a:t>
            </a:r>
            <a:r>
              <a:rPr lang="zh-CN" altLang="en-US" dirty="0">
                <a:solidFill>
                  <a:srgbClr val="FF0000"/>
                </a:solidFill>
              </a:rPr>
              <a:t>了原则错误</a:t>
            </a:r>
            <a:r>
              <a:rPr lang="zh-CN" altLang="en-US" dirty="0"/>
              <a:t>。</a:t>
            </a:r>
            <a:endParaRPr lang="en-US" altLang="zh-CN" dirty="0"/>
          </a:p>
          <a:p>
            <a:r>
              <a:rPr lang="en-US" altLang="zh-CN" dirty="0"/>
              <a:t>《</a:t>
            </a:r>
            <a:r>
              <a:rPr lang="zh-CN" altLang="en-US" dirty="0"/>
              <a:t>决议</a:t>
            </a:r>
            <a:r>
              <a:rPr lang="en-US" altLang="zh-CN" dirty="0"/>
              <a:t>》</a:t>
            </a:r>
            <a:r>
              <a:rPr lang="zh-CN" altLang="en-US" dirty="0"/>
              <a:t>指出，在领导</a:t>
            </a:r>
            <a:r>
              <a:rPr lang="zh-CN" altLang="en-US" dirty="0">
                <a:solidFill>
                  <a:srgbClr val="FF0000"/>
                </a:solidFill>
              </a:rPr>
              <a:t>作风</a:t>
            </a:r>
            <a:r>
              <a:rPr lang="zh-CN" altLang="en-US" dirty="0"/>
              <a:t>上“华夫同志恶劣的领导方式”</a:t>
            </a:r>
            <a:endParaRPr lang="en-US" altLang="zh-CN" dirty="0"/>
          </a:p>
          <a:p>
            <a:r>
              <a:rPr lang="en-US" altLang="zh-CN" dirty="0"/>
              <a:t>《</a:t>
            </a:r>
            <a:r>
              <a:rPr lang="zh-CN" altLang="en-US" dirty="0"/>
              <a:t>决议</a:t>
            </a:r>
            <a:r>
              <a:rPr lang="en-US" altLang="zh-CN" dirty="0"/>
              <a:t>》</a:t>
            </a:r>
            <a:r>
              <a:rPr lang="zh-CN" altLang="en-US" dirty="0"/>
              <a:t>重新肯定了以毛泽东同志为代表的正确军事</a:t>
            </a:r>
            <a:r>
              <a:rPr lang="zh-CN" altLang="en-US" dirty="0">
                <a:solidFill>
                  <a:srgbClr val="FF0000"/>
                </a:solidFill>
              </a:rPr>
              <a:t>路线</a:t>
            </a:r>
            <a:r>
              <a:rPr lang="zh-CN" altLang="en-US" dirty="0"/>
              <a:t>。</a:t>
            </a:r>
            <a:endParaRPr lang="en-US" altLang="zh-CN" dirty="0"/>
          </a:p>
          <a:p>
            <a:r>
              <a:rPr lang="zh-CN" altLang="en-US" dirty="0"/>
              <a:t>遵义会议指出军事上领导错误是李德、博古、周恩来</a:t>
            </a:r>
            <a:r>
              <a:rPr lang="en-US" altLang="zh-CN" dirty="0"/>
              <a:t>3</a:t>
            </a:r>
            <a:r>
              <a:rPr lang="zh-CN" altLang="en-US" dirty="0"/>
              <a:t>人，而李德、博古负</a:t>
            </a:r>
            <a:r>
              <a:rPr lang="zh-CN" altLang="en-US" dirty="0">
                <a:solidFill>
                  <a:srgbClr val="FF0000"/>
                </a:solidFill>
              </a:rPr>
              <a:t>主要责任</a:t>
            </a:r>
            <a:r>
              <a:rPr lang="zh-CN" altLang="en-US" dirty="0"/>
              <a:t>。</a:t>
            </a:r>
          </a:p>
        </p:txBody>
      </p:sp>
    </p:spTree>
    <p:extLst>
      <p:ext uri="{BB962C8B-B14F-4D97-AF65-F5344CB8AC3E}">
        <p14:creationId xmlns:p14="http://schemas.microsoft.com/office/powerpoint/2010/main" val="102546460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1000"/>
                                        <p:tgtEl>
                                          <p:spTgt spid="84"/>
                                        </p:tgtEl>
                                      </p:cBhvr>
                                    </p:animEffect>
                                    <p:anim calcmode="lin" valueType="num">
                                      <p:cBhvr>
                                        <p:cTn id="17" dur="1000" fill="hold"/>
                                        <p:tgtEl>
                                          <p:spTgt spid="84"/>
                                        </p:tgtEl>
                                        <p:attrNameLst>
                                          <p:attrName>ppt_x</p:attrName>
                                        </p:attrNameLst>
                                      </p:cBhvr>
                                      <p:tavLst>
                                        <p:tav tm="0">
                                          <p:val>
                                            <p:strVal val="#ppt_x"/>
                                          </p:val>
                                        </p:tav>
                                        <p:tav tm="100000">
                                          <p:val>
                                            <p:strVal val="#ppt_x"/>
                                          </p:val>
                                        </p:tav>
                                      </p:tavLst>
                                    </p:anim>
                                    <p:anim calcmode="lin" valueType="num">
                                      <p:cBhvr>
                                        <p:cTn id="1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16830" y="0"/>
            <a:ext cx="5290914" cy="6859588"/>
            <a:chOff x="-416830" y="0"/>
            <a:chExt cx="5290914" cy="6859588"/>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矩形 75"/>
          <p:cNvSpPr/>
          <p:nvPr/>
        </p:nvSpPr>
        <p:spPr>
          <a:xfrm>
            <a:off x="4311335" y="6690722"/>
            <a:ext cx="7927756" cy="16887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标题 4"/>
          <p:cNvSpPr txBox="1">
            <a:spLocks/>
          </p:cNvSpPr>
          <p:nvPr/>
        </p:nvSpPr>
        <p:spPr>
          <a:xfrm>
            <a:off x="4270315" y="723665"/>
            <a:ext cx="5166465"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latin typeface="Impact" panose="020B0806030902050204" pitchFamily="34" charset="0"/>
              </a:rPr>
              <a:t>四、遵义会议召开的意义</a:t>
            </a:r>
          </a:p>
        </p:txBody>
      </p:sp>
      <p:grpSp>
        <p:nvGrpSpPr>
          <p:cNvPr id="6"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
            <p:cNvGrpSpPr/>
            <p:nvPr/>
          </p:nvGrpSpPr>
          <p:grpSpPr>
            <a:xfrm>
              <a:off x="690439" y="1063965"/>
              <a:ext cx="3278108" cy="2993326"/>
              <a:chOff x="690439" y="1063965"/>
              <a:chExt cx="3278108" cy="2993326"/>
            </a:xfrm>
          </p:grpSpPr>
          <p:grpSp>
            <p:nvGrpSpPr>
              <p:cNvPr id="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1231076"/>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历史的转折</a:t>
                </a:r>
                <a:endParaRPr lang="en-US" altLang="zh-CN" sz="4000" dirty="0">
                  <a:solidFill>
                    <a:srgbClr val="FDE9D5"/>
                  </a:solidFill>
                  <a:latin typeface="华康俪金黑W8(P)" pitchFamily="34" charset="-122"/>
                  <a:ea typeface="华康俪金黑W8(P)" pitchFamily="34" charset="-122"/>
                </a:endParaRPr>
              </a:p>
              <a:p>
                <a:pPr algn="ctr"/>
                <a:r>
                  <a:rPr lang="en-US" altLang="zh-CN" sz="3200" dirty="0">
                    <a:solidFill>
                      <a:srgbClr val="FFFF00"/>
                    </a:solidFill>
                    <a:latin typeface="华康俪金黑W8(P)" pitchFamily="34" charset="-122"/>
                    <a:ea typeface="华康俪金黑W8(P)" pitchFamily="34" charset="-122"/>
                  </a:rPr>
                  <a:t>——</a:t>
                </a:r>
                <a:r>
                  <a:rPr lang="zh-CN" altLang="en-US" sz="3200" dirty="0">
                    <a:solidFill>
                      <a:srgbClr val="FFFF00"/>
                    </a:solidFill>
                    <a:latin typeface="华康俪金黑W8(P)" pitchFamily="34" charset="-122"/>
                    <a:ea typeface="华康俪金黑W8(P)" pitchFamily="34" charset="-122"/>
                  </a:rPr>
                  <a:t>遵义会议</a:t>
                </a:r>
              </a:p>
            </p:txBody>
          </p:sp>
        </p:grpSp>
      </p:grpSp>
      <p:sp>
        <p:nvSpPr>
          <p:cNvPr id="3" name="矩形 2">
            <a:extLst>
              <a:ext uri="{FF2B5EF4-FFF2-40B4-BE49-F238E27FC236}">
                <a16:creationId xmlns:a16="http://schemas.microsoft.com/office/drawing/2014/main" id="{0C40A8E7-AAA2-4C76-902D-524AFED3D48C}"/>
              </a:ext>
            </a:extLst>
          </p:cNvPr>
          <p:cNvSpPr/>
          <p:nvPr/>
        </p:nvSpPr>
        <p:spPr>
          <a:xfrm>
            <a:off x="4854492" y="1497767"/>
            <a:ext cx="6092825" cy="5262979"/>
          </a:xfrm>
          <a:prstGeom prst="rect">
            <a:avLst/>
          </a:prstGeom>
        </p:spPr>
        <p:txBody>
          <a:bodyPr>
            <a:spAutoFit/>
          </a:bodyPr>
          <a:lstStyle/>
          <a:p>
            <a:r>
              <a:rPr lang="zh-CN" altLang="en-US" dirty="0">
                <a:solidFill>
                  <a:srgbClr val="333333"/>
                </a:solidFill>
                <a:latin typeface="arial" panose="020B0604020202020204" pitchFamily="34" charset="0"/>
              </a:rPr>
              <a:t>遵义会议结束了王明“左”倾教条主义路线在党中央的统治，确立了以毛泽东为代表的新的中央正确领导，把党的路线转到了马克思列宁主义的轨道上来。遵义会议，在中国革命的危急关头，挽救了党，挽救了红军，挽救了中国革命，是我党历史上一个生死攸关的转折点。遵义会议是中国共产党第一次独立自主地运用马列主义基本原理解决自己的路线、方针和政策的会议。它是中国共产党从幼年的党走上成熟的党的标志。从此，中国革命就在毛泽东为代表的正确路线指引下走上胜利发展的道路。</a:t>
            </a:r>
            <a:endParaRPr lang="en-US" altLang="zh-CN" dirty="0">
              <a:solidFill>
                <a:srgbClr val="333333"/>
              </a:solidFill>
              <a:latin typeface="arial" panose="020B0604020202020204" pitchFamily="34" charset="0"/>
            </a:endParaRPr>
          </a:p>
          <a:p>
            <a:r>
              <a:rPr lang="zh-CN" altLang="en-US" dirty="0">
                <a:solidFill>
                  <a:srgbClr val="333333"/>
                </a:solidFill>
                <a:latin typeface="arial" panose="020B0604020202020204" pitchFamily="34" charset="0"/>
              </a:rPr>
              <a:t>遵义会议之后，毛泽东、周恩来和王稼祥组成了新的三人团，全权负责红军的军事行动。</a:t>
            </a:r>
            <a:endParaRPr lang="zh-CN" altLang="en-US" dirty="0"/>
          </a:p>
        </p:txBody>
      </p:sp>
    </p:spTree>
    <p:extLst>
      <p:ext uri="{BB962C8B-B14F-4D97-AF65-F5344CB8AC3E}">
        <p14:creationId xmlns:p14="http://schemas.microsoft.com/office/powerpoint/2010/main" val="104945642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1000"/>
                                        <p:tgtEl>
                                          <p:spTgt spid="84"/>
                                        </p:tgtEl>
                                      </p:cBhvr>
                                    </p:animEffect>
                                    <p:anim calcmode="lin" valueType="num">
                                      <p:cBhvr>
                                        <p:cTn id="17" dur="1000" fill="hold"/>
                                        <p:tgtEl>
                                          <p:spTgt spid="84"/>
                                        </p:tgtEl>
                                        <p:attrNameLst>
                                          <p:attrName>ppt_x</p:attrName>
                                        </p:attrNameLst>
                                      </p:cBhvr>
                                      <p:tavLst>
                                        <p:tav tm="0">
                                          <p:val>
                                            <p:strVal val="#ppt_x"/>
                                          </p:val>
                                        </p:tav>
                                        <p:tav tm="100000">
                                          <p:val>
                                            <p:strVal val="#ppt_x"/>
                                          </p:val>
                                        </p:tav>
                                      </p:tavLst>
                                    </p:anim>
                                    <p:anim calcmode="lin" valueType="num">
                                      <p:cBhvr>
                                        <p:cTn id="1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r>
              <a:rPr lang="zh-CN" altLang="en-US" sz="2800" dirty="0">
                <a:solidFill>
                  <a:schemeClr val="accent1"/>
                </a:solidFill>
                <a:latin typeface="微软雅黑" panose="020B0503020204020204" pitchFamily="34" charset="-122"/>
                <a:ea typeface="微软雅黑" panose="020B0503020204020204" pitchFamily="34" charset="-122"/>
              </a:rPr>
              <a:t>红军长征胜利</a:t>
            </a:r>
            <a:r>
              <a:rPr lang="en-US" altLang="zh-CN" sz="2800" dirty="0">
                <a:solidFill>
                  <a:schemeClr val="accent1"/>
                </a:solidFill>
                <a:latin typeface="微软雅黑" panose="020B0503020204020204" pitchFamily="34" charset="-122"/>
                <a:ea typeface="微软雅黑" panose="020B0503020204020204" pitchFamily="34" charset="-122"/>
              </a:rPr>
              <a:t>——</a:t>
            </a:r>
            <a:r>
              <a:rPr lang="zh-CN" altLang="en-US" sz="2800" dirty="0">
                <a:solidFill>
                  <a:schemeClr val="accent1"/>
                </a:solidFill>
                <a:latin typeface="微软雅黑" panose="020B0503020204020204" pitchFamily="34" charset="-122"/>
                <a:ea typeface="微软雅黑" panose="020B0503020204020204" pitchFamily="34" charset="-122"/>
              </a:rPr>
              <a:t>革命的史诗</a:t>
            </a:r>
          </a:p>
        </p:txBody>
      </p:sp>
      <p:sp>
        <p:nvSpPr>
          <p:cNvPr id="74" name="矩形 73"/>
          <p:cNvSpPr/>
          <p:nvPr/>
        </p:nvSpPr>
        <p:spPr>
          <a:xfrm>
            <a:off x="5362643" y="2076702"/>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3200" dirty="0">
                <a:solidFill>
                  <a:schemeClr val="accent1"/>
                </a:solidFill>
              </a:rPr>
              <a:t>长征序幕</a:t>
            </a:r>
          </a:p>
        </p:txBody>
      </p:sp>
      <p:sp>
        <p:nvSpPr>
          <p:cNvPr id="43" name="矩形 42"/>
          <p:cNvSpPr/>
          <p:nvPr/>
        </p:nvSpPr>
        <p:spPr>
          <a:xfrm>
            <a:off x="5362643" y="3031939"/>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3200" dirty="0">
                <a:solidFill>
                  <a:schemeClr val="accent1"/>
                </a:solidFill>
              </a:rPr>
              <a:t>长征基本路线</a:t>
            </a:r>
          </a:p>
        </p:txBody>
      </p:sp>
      <p:sp>
        <p:nvSpPr>
          <p:cNvPr id="50" name="矩形 49"/>
          <p:cNvSpPr/>
          <p:nvPr/>
        </p:nvSpPr>
        <p:spPr>
          <a:xfrm>
            <a:off x="5362643" y="3987176"/>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3200" dirty="0">
                <a:solidFill>
                  <a:schemeClr val="accent1"/>
                </a:solidFill>
              </a:rPr>
              <a:t>三大主力会师</a:t>
            </a:r>
          </a:p>
        </p:txBody>
      </p:sp>
      <p:sp>
        <p:nvSpPr>
          <p:cNvPr id="57" name="矩形 56"/>
          <p:cNvSpPr/>
          <p:nvPr/>
        </p:nvSpPr>
        <p:spPr>
          <a:xfrm>
            <a:off x="5339727" y="4941962"/>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3200" dirty="0">
                <a:solidFill>
                  <a:schemeClr val="accent1"/>
                </a:solidFill>
              </a:rPr>
              <a:t>长征的由来</a:t>
            </a:r>
          </a:p>
        </p:txBody>
      </p:sp>
      <p:sp>
        <p:nvSpPr>
          <p:cNvPr id="31" name="矩形 30"/>
          <p:cNvSpPr/>
          <p:nvPr/>
        </p:nvSpPr>
        <p:spPr>
          <a:xfrm>
            <a:off x="716254" y="3899477"/>
            <a:ext cx="3218712" cy="774734"/>
          </a:xfrm>
          <a:prstGeom prst="rect">
            <a:avLst/>
          </a:prstGeom>
        </p:spPr>
        <p:txBody>
          <a:bodyPr wrap="square" lIns="121891" tIns="60945" rIns="121891" bIns="60945">
            <a:spAutoFit/>
          </a:bodyPr>
          <a:lstStyle/>
          <a:p>
            <a:pPr algn="ctr">
              <a:lnSpc>
                <a:spcPct val="150000"/>
              </a:lnSpc>
            </a:pPr>
            <a:r>
              <a:rPr lang="zh-CN" altLang="en-US" sz="3200" b="1" dirty="0">
                <a:solidFill>
                  <a:schemeClr val="accent1"/>
                </a:solidFill>
                <a:latin typeface="+mj-ea"/>
                <a:ea typeface="+mj-ea"/>
              </a:rPr>
              <a:t>两万五千里长征</a:t>
            </a:r>
          </a:p>
        </p:txBody>
      </p:sp>
      <p:pic>
        <p:nvPicPr>
          <p:cNvPr id="32"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945" y="1809700"/>
            <a:ext cx="2179643" cy="1977963"/>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p:cNvGrpSpPr/>
          <p:nvPr/>
        </p:nvGrpSpPr>
        <p:grpSpPr>
          <a:xfrm>
            <a:off x="837931" y="3751934"/>
            <a:ext cx="2879625" cy="1152395"/>
            <a:chOff x="556522" y="2643758"/>
            <a:chExt cx="2160000" cy="864096"/>
          </a:xfrm>
        </p:grpSpPr>
        <p:cxnSp>
          <p:nvCxnSpPr>
            <p:cNvPr id="34" name="直接连接符 33"/>
            <p:cNvCxnSpPr/>
            <p:nvPr/>
          </p:nvCxnSpPr>
          <p:spPr>
            <a:xfrm>
              <a:off x="556522" y="3507854"/>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56522" y="2643758"/>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511030" y="2061642"/>
            <a:ext cx="719907" cy="720167"/>
            <a:chOff x="3635896" y="1427745"/>
            <a:chExt cx="540000" cy="540000"/>
          </a:xfrm>
          <a:solidFill>
            <a:srgbClr val="C00000"/>
          </a:solidFill>
        </p:grpSpPr>
        <p:sp>
          <p:nvSpPr>
            <p:cNvPr id="38" name="矩形 37"/>
            <p:cNvSpPr/>
            <p:nvPr/>
          </p:nvSpPr>
          <p:spPr>
            <a:xfrm>
              <a:off x="3635896" y="1427745"/>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39"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01</a:t>
              </a:r>
              <a:endParaRPr lang="zh-CN" altLang="en-US" sz="2600" dirty="0">
                <a:solidFill>
                  <a:schemeClr val="bg1"/>
                </a:solidFill>
                <a:latin typeface="Impact" panose="020B0806030902050204" pitchFamily="34" charset="0"/>
              </a:endParaRPr>
            </a:p>
          </p:txBody>
        </p:sp>
      </p:grpSp>
      <p:grpSp>
        <p:nvGrpSpPr>
          <p:cNvPr id="40" name="组合 39"/>
          <p:cNvGrpSpPr/>
          <p:nvPr/>
        </p:nvGrpSpPr>
        <p:grpSpPr>
          <a:xfrm>
            <a:off x="4511030" y="2997746"/>
            <a:ext cx="719907" cy="720167"/>
            <a:chOff x="3635896" y="2037782"/>
            <a:chExt cx="540000" cy="540000"/>
          </a:xfrm>
          <a:solidFill>
            <a:srgbClr val="C00000"/>
          </a:solidFill>
        </p:grpSpPr>
        <p:sp>
          <p:nvSpPr>
            <p:cNvPr id="41" name="矩形 40"/>
            <p:cNvSpPr/>
            <p:nvPr/>
          </p:nvSpPr>
          <p:spPr>
            <a:xfrm>
              <a:off x="3635896" y="2037782"/>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48"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02</a:t>
              </a:r>
              <a:endParaRPr lang="zh-CN" altLang="en-US" sz="2600" dirty="0">
                <a:solidFill>
                  <a:schemeClr val="bg1"/>
                </a:solidFill>
                <a:latin typeface="Impact" panose="020B0806030902050204" pitchFamily="34" charset="0"/>
              </a:endParaRPr>
            </a:p>
          </p:txBody>
        </p:sp>
      </p:grpSp>
      <p:grpSp>
        <p:nvGrpSpPr>
          <p:cNvPr id="55" name="组合 54"/>
          <p:cNvGrpSpPr/>
          <p:nvPr/>
        </p:nvGrpSpPr>
        <p:grpSpPr>
          <a:xfrm>
            <a:off x="4511030" y="3933850"/>
            <a:ext cx="719907" cy="720167"/>
            <a:chOff x="3635896" y="2647819"/>
            <a:chExt cx="540000" cy="540000"/>
          </a:xfrm>
          <a:solidFill>
            <a:srgbClr val="C00000"/>
          </a:solidFill>
        </p:grpSpPr>
        <p:sp>
          <p:nvSpPr>
            <p:cNvPr id="60" name="矩形 59"/>
            <p:cNvSpPr/>
            <p:nvPr/>
          </p:nvSpPr>
          <p:spPr>
            <a:xfrm>
              <a:off x="3635896" y="2647819"/>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61" name="TextBox 45"/>
            <p:cNvSpPr txBox="1"/>
            <p:nvPr/>
          </p:nvSpPr>
          <p:spPr>
            <a:xfrm>
              <a:off x="3635896" y="2733196"/>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62" name="组合 61"/>
          <p:cNvGrpSpPr/>
          <p:nvPr/>
        </p:nvGrpSpPr>
        <p:grpSpPr>
          <a:xfrm>
            <a:off x="4511030" y="4951120"/>
            <a:ext cx="719907" cy="720167"/>
            <a:chOff x="3635896" y="3257856"/>
            <a:chExt cx="540000" cy="540000"/>
          </a:xfrm>
          <a:solidFill>
            <a:srgbClr val="C00000"/>
          </a:solidFill>
        </p:grpSpPr>
        <p:sp>
          <p:nvSpPr>
            <p:cNvPr id="63" name="矩形 62"/>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66"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
        <p:nvSpPr>
          <p:cNvPr id="25" name="矩形 24">
            <a:extLst>
              <a:ext uri="{FF2B5EF4-FFF2-40B4-BE49-F238E27FC236}">
                <a16:creationId xmlns:a16="http://schemas.microsoft.com/office/drawing/2014/main" id="{88E97D59-3F9B-4F9C-A3E0-508BF4885634}"/>
              </a:ext>
            </a:extLst>
          </p:cNvPr>
          <p:cNvSpPr/>
          <p:nvPr/>
        </p:nvSpPr>
        <p:spPr>
          <a:xfrm>
            <a:off x="5362643" y="5942056"/>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3200" dirty="0">
                <a:solidFill>
                  <a:schemeClr val="accent1"/>
                </a:solidFill>
              </a:rPr>
              <a:t>长征胜利的意义</a:t>
            </a:r>
          </a:p>
        </p:txBody>
      </p:sp>
      <p:grpSp>
        <p:nvGrpSpPr>
          <p:cNvPr id="26" name="组合 25">
            <a:extLst>
              <a:ext uri="{FF2B5EF4-FFF2-40B4-BE49-F238E27FC236}">
                <a16:creationId xmlns:a16="http://schemas.microsoft.com/office/drawing/2014/main" id="{9BD2F452-62DF-472E-9569-F41D34C3174D}"/>
              </a:ext>
            </a:extLst>
          </p:cNvPr>
          <p:cNvGrpSpPr/>
          <p:nvPr/>
        </p:nvGrpSpPr>
        <p:grpSpPr>
          <a:xfrm>
            <a:off x="4511030" y="5949987"/>
            <a:ext cx="719907" cy="720167"/>
            <a:chOff x="3635896" y="3257856"/>
            <a:chExt cx="540000" cy="540000"/>
          </a:xfrm>
          <a:solidFill>
            <a:srgbClr val="C00000"/>
          </a:solidFill>
        </p:grpSpPr>
        <p:sp>
          <p:nvSpPr>
            <p:cNvPr id="27" name="矩形 26">
              <a:extLst>
                <a:ext uri="{FF2B5EF4-FFF2-40B4-BE49-F238E27FC236}">
                  <a16:creationId xmlns:a16="http://schemas.microsoft.com/office/drawing/2014/main" id="{A22BEB54-3979-407E-B2CA-E25299E12952}"/>
                </a:ext>
              </a:extLst>
            </p:cNvPr>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28" name="TextBox 45">
              <a:extLst>
                <a:ext uri="{FF2B5EF4-FFF2-40B4-BE49-F238E27FC236}">
                  <a16:creationId xmlns:a16="http://schemas.microsoft.com/office/drawing/2014/main" id="{C94C079E-A2B3-4915-AE27-2DE7F7704853}"/>
                </a:ext>
              </a:extLst>
            </p:cNvPr>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05</a:t>
              </a:r>
              <a:endParaRPr lang="zh-CN" altLang="en-US" sz="2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106039239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1500"/>
                                            <p:tgtEl>
                                              <p:spTgt spid="3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500"/>
                                </p:stCondLst>
                                <p:childTnLst>
                                  <p:par>
                                    <p:cTn id="21" presetID="2" presetClass="entr" presetSubtype="2" fill="hold" grpId="0" nodeType="afterEffect" p14:presetBounceEnd="33333">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14:bounceEnd="33333">
                                          <p:cBhvr additive="base">
                                            <p:cTn id="23" dur="1500" fill="hold"/>
                                            <p:tgtEl>
                                              <p:spTgt spid="74"/>
                                            </p:tgtEl>
                                            <p:attrNameLst>
                                              <p:attrName>ppt_x</p:attrName>
                                            </p:attrNameLst>
                                          </p:cBhvr>
                                          <p:tavLst>
                                            <p:tav tm="0">
                                              <p:val>
                                                <p:strVal val="1+#ppt_w/2"/>
                                              </p:val>
                                            </p:tav>
                                            <p:tav tm="100000">
                                              <p:val>
                                                <p:strVal val="#ppt_x"/>
                                              </p:val>
                                            </p:tav>
                                          </p:tavLst>
                                        </p:anim>
                                        <p:anim calcmode="lin" valueType="num" p14:bounceEnd="33333">
                                          <p:cBhvr additive="base">
                                            <p:cTn id="24" dur="1500" fill="hold"/>
                                            <p:tgtEl>
                                              <p:spTgt spid="74"/>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4500"/>
                                </p:stCondLst>
                                <p:childTnLst>
                                  <p:par>
                                    <p:cTn id="30" presetID="2" presetClass="entr" presetSubtype="2" fill="hold" grpId="0" nodeType="afterEffect" p14:presetBounceEnd="33333">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14:bounceEnd="33333">
                                          <p:cBhvr additive="base">
                                            <p:cTn id="32" dur="1500" fill="hold"/>
                                            <p:tgtEl>
                                              <p:spTgt spid="43"/>
                                            </p:tgtEl>
                                            <p:attrNameLst>
                                              <p:attrName>ppt_x</p:attrName>
                                            </p:attrNameLst>
                                          </p:cBhvr>
                                          <p:tavLst>
                                            <p:tav tm="0">
                                              <p:val>
                                                <p:strVal val="1+#ppt_w/2"/>
                                              </p:val>
                                            </p:tav>
                                            <p:tav tm="100000">
                                              <p:val>
                                                <p:strVal val="#ppt_x"/>
                                              </p:val>
                                            </p:tav>
                                          </p:tavLst>
                                        </p:anim>
                                        <p:anim calcmode="lin" valueType="num" p14:bounceEnd="33333">
                                          <p:cBhvr additive="base">
                                            <p:cTn id="33" dur="1500" fill="hold"/>
                                            <p:tgtEl>
                                              <p:spTgt spid="43"/>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6500"/>
                                </p:stCondLst>
                                <p:childTnLst>
                                  <p:par>
                                    <p:cTn id="39" presetID="2" presetClass="entr" presetSubtype="2" fill="hold" grpId="0" nodeType="afterEffect" p14:presetBounceEnd="33333">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14:bounceEnd="33333">
                                          <p:cBhvr additive="base">
                                            <p:cTn id="41" dur="1500" fill="hold"/>
                                            <p:tgtEl>
                                              <p:spTgt spid="50"/>
                                            </p:tgtEl>
                                            <p:attrNameLst>
                                              <p:attrName>ppt_x</p:attrName>
                                            </p:attrNameLst>
                                          </p:cBhvr>
                                          <p:tavLst>
                                            <p:tav tm="0">
                                              <p:val>
                                                <p:strVal val="1+#ppt_w/2"/>
                                              </p:val>
                                            </p:tav>
                                            <p:tav tm="100000">
                                              <p:val>
                                                <p:strVal val="#ppt_x"/>
                                              </p:val>
                                            </p:tav>
                                          </p:tavLst>
                                        </p:anim>
                                        <p:anim calcmode="lin" valueType="num" p14:bounceEnd="33333">
                                          <p:cBhvr additive="base">
                                            <p:cTn id="42" dur="15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8000"/>
                                </p:stCondLst>
                                <p:childTnLst>
                                  <p:par>
                                    <p:cTn id="44" presetID="10"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childTnLst>
                              </p:cTn>
                            </p:par>
                            <p:par>
                              <p:cTn id="47" fill="hold">
                                <p:stCondLst>
                                  <p:cond delay="8500"/>
                                </p:stCondLst>
                                <p:childTnLst>
                                  <p:par>
                                    <p:cTn id="48" presetID="2" presetClass="entr" presetSubtype="2" fill="hold" grpId="0" nodeType="afterEffect" p14:presetBounceEnd="33333">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14:bounceEnd="33333">
                                          <p:cBhvr additive="base">
                                            <p:cTn id="50" dur="1500" fill="hold"/>
                                            <p:tgtEl>
                                              <p:spTgt spid="57"/>
                                            </p:tgtEl>
                                            <p:attrNameLst>
                                              <p:attrName>ppt_x</p:attrName>
                                            </p:attrNameLst>
                                          </p:cBhvr>
                                          <p:tavLst>
                                            <p:tav tm="0">
                                              <p:val>
                                                <p:strVal val="1+#ppt_w/2"/>
                                              </p:val>
                                            </p:tav>
                                            <p:tav tm="100000">
                                              <p:val>
                                                <p:strVal val="#ppt_x"/>
                                              </p:val>
                                            </p:tav>
                                          </p:tavLst>
                                        </p:anim>
                                        <p:anim calcmode="lin" valueType="num" p14:bounceEnd="33333">
                                          <p:cBhvr additive="base">
                                            <p:cTn id="51" dur="1500" fill="hold"/>
                                            <p:tgtEl>
                                              <p:spTgt spid="57"/>
                                            </p:tgtEl>
                                            <p:attrNameLst>
                                              <p:attrName>ppt_y</p:attrName>
                                            </p:attrNameLst>
                                          </p:cBhvr>
                                          <p:tavLst>
                                            <p:tav tm="0">
                                              <p:val>
                                                <p:strVal val="#ppt_y"/>
                                              </p:val>
                                            </p:tav>
                                            <p:tav tm="100000">
                                              <p:val>
                                                <p:strVal val="#ppt_y"/>
                                              </p:val>
                                            </p:tav>
                                          </p:tavLst>
                                        </p:anim>
                                      </p:childTnLst>
                                    </p:cTn>
                                  </p:par>
                                </p:childTnLst>
                              </p:cTn>
                            </p:par>
                            <p:par>
                              <p:cTn id="52" fill="hold">
                                <p:stCondLst>
                                  <p:cond delay="10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10500"/>
                                </p:stCondLst>
                                <p:childTnLst>
                                  <p:par>
                                    <p:cTn id="57" presetID="2" presetClass="entr" presetSubtype="2" fill="hold" grpId="0" nodeType="afterEffect" p14:presetBounceEnd="33333">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14:bounceEnd="33333">
                                          <p:cBhvr additive="base">
                                            <p:cTn id="59" dur="1500" fill="hold"/>
                                            <p:tgtEl>
                                              <p:spTgt spid="25"/>
                                            </p:tgtEl>
                                            <p:attrNameLst>
                                              <p:attrName>ppt_x</p:attrName>
                                            </p:attrNameLst>
                                          </p:cBhvr>
                                          <p:tavLst>
                                            <p:tav tm="0">
                                              <p:val>
                                                <p:strVal val="1+#ppt_w/2"/>
                                              </p:val>
                                            </p:tav>
                                            <p:tav tm="100000">
                                              <p:val>
                                                <p:strVal val="#ppt_x"/>
                                              </p:val>
                                            </p:tav>
                                          </p:tavLst>
                                        </p:anim>
                                        <p:anim calcmode="lin" valueType="num" p14:bounceEnd="33333">
                                          <p:cBhvr additive="base">
                                            <p:cTn id="60" dur="1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3" grpId="0" animBg="1"/>
          <p:bldP spid="50" grpId="0" animBg="1"/>
          <p:bldP spid="57" grpId="0" animBg="1"/>
          <p:bldP spid="31" grpId="0"/>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1500"/>
                                            <p:tgtEl>
                                              <p:spTgt spid="3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500"/>
                                </p:stCondLst>
                                <p:childTnLst>
                                  <p:par>
                                    <p:cTn id="21" presetID="2" presetClass="entr" presetSubtype="2"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1500" fill="hold"/>
                                            <p:tgtEl>
                                              <p:spTgt spid="74"/>
                                            </p:tgtEl>
                                            <p:attrNameLst>
                                              <p:attrName>ppt_x</p:attrName>
                                            </p:attrNameLst>
                                          </p:cBhvr>
                                          <p:tavLst>
                                            <p:tav tm="0">
                                              <p:val>
                                                <p:strVal val="1+#ppt_w/2"/>
                                              </p:val>
                                            </p:tav>
                                            <p:tav tm="100000">
                                              <p:val>
                                                <p:strVal val="#ppt_x"/>
                                              </p:val>
                                            </p:tav>
                                          </p:tavLst>
                                        </p:anim>
                                        <p:anim calcmode="lin" valueType="num">
                                          <p:cBhvr additive="base">
                                            <p:cTn id="24" dur="1500" fill="hold"/>
                                            <p:tgtEl>
                                              <p:spTgt spid="74"/>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4500"/>
                                </p:stCondLst>
                                <p:childTnLst>
                                  <p:par>
                                    <p:cTn id="30" presetID="2" presetClass="entr" presetSubtype="2"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500" fill="hold"/>
                                            <p:tgtEl>
                                              <p:spTgt spid="43"/>
                                            </p:tgtEl>
                                            <p:attrNameLst>
                                              <p:attrName>ppt_x</p:attrName>
                                            </p:attrNameLst>
                                          </p:cBhvr>
                                          <p:tavLst>
                                            <p:tav tm="0">
                                              <p:val>
                                                <p:strVal val="1+#ppt_w/2"/>
                                              </p:val>
                                            </p:tav>
                                            <p:tav tm="100000">
                                              <p:val>
                                                <p:strVal val="#ppt_x"/>
                                              </p:val>
                                            </p:tav>
                                          </p:tavLst>
                                        </p:anim>
                                        <p:anim calcmode="lin" valueType="num">
                                          <p:cBhvr additive="base">
                                            <p:cTn id="33" dur="1500" fill="hold"/>
                                            <p:tgtEl>
                                              <p:spTgt spid="43"/>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6500"/>
                                </p:stCondLst>
                                <p:childTnLst>
                                  <p:par>
                                    <p:cTn id="39" presetID="2" presetClass="entr" presetSubtype="2"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1500" fill="hold"/>
                                            <p:tgtEl>
                                              <p:spTgt spid="50"/>
                                            </p:tgtEl>
                                            <p:attrNameLst>
                                              <p:attrName>ppt_x</p:attrName>
                                            </p:attrNameLst>
                                          </p:cBhvr>
                                          <p:tavLst>
                                            <p:tav tm="0">
                                              <p:val>
                                                <p:strVal val="1+#ppt_w/2"/>
                                              </p:val>
                                            </p:tav>
                                            <p:tav tm="100000">
                                              <p:val>
                                                <p:strVal val="#ppt_x"/>
                                              </p:val>
                                            </p:tav>
                                          </p:tavLst>
                                        </p:anim>
                                        <p:anim calcmode="lin" valueType="num">
                                          <p:cBhvr additive="base">
                                            <p:cTn id="42" dur="15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8000"/>
                                </p:stCondLst>
                                <p:childTnLst>
                                  <p:par>
                                    <p:cTn id="44" presetID="10"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childTnLst>
                              </p:cTn>
                            </p:par>
                            <p:par>
                              <p:cTn id="47" fill="hold">
                                <p:stCondLst>
                                  <p:cond delay="8500"/>
                                </p:stCondLst>
                                <p:childTnLst>
                                  <p:par>
                                    <p:cTn id="48" presetID="2" presetClass="entr" presetSubtype="2"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additive="base">
                                            <p:cTn id="50" dur="1500" fill="hold"/>
                                            <p:tgtEl>
                                              <p:spTgt spid="57"/>
                                            </p:tgtEl>
                                            <p:attrNameLst>
                                              <p:attrName>ppt_x</p:attrName>
                                            </p:attrNameLst>
                                          </p:cBhvr>
                                          <p:tavLst>
                                            <p:tav tm="0">
                                              <p:val>
                                                <p:strVal val="1+#ppt_w/2"/>
                                              </p:val>
                                            </p:tav>
                                            <p:tav tm="100000">
                                              <p:val>
                                                <p:strVal val="#ppt_x"/>
                                              </p:val>
                                            </p:tav>
                                          </p:tavLst>
                                        </p:anim>
                                        <p:anim calcmode="lin" valueType="num">
                                          <p:cBhvr additive="base">
                                            <p:cTn id="51" dur="1500" fill="hold"/>
                                            <p:tgtEl>
                                              <p:spTgt spid="57"/>
                                            </p:tgtEl>
                                            <p:attrNameLst>
                                              <p:attrName>ppt_y</p:attrName>
                                            </p:attrNameLst>
                                          </p:cBhvr>
                                          <p:tavLst>
                                            <p:tav tm="0">
                                              <p:val>
                                                <p:strVal val="#ppt_y"/>
                                              </p:val>
                                            </p:tav>
                                            <p:tav tm="100000">
                                              <p:val>
                                                <p:strVal val="#ppt_y"/>
                                              </p:val>
                                            </p:tav>
                                          </p:tavLst>
                                        </p:anim>
                                      </p:childTnLst>
                                    </p:cTn>
                                  </p:par>
                                </p:childTnLst>
                              </p:cTn>
                            </p:par>
                            <p:par>
                              <p:cTn id="52" fill="hold">
                                <p:stCondLst>
                                  <p:cond delay="10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10500"/>
                                </p:stCondLst>
                                <p:childTnLst>
                                  <p:par>
                                    <p:cTn id="57" presetID="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1500" fill="hold"/>
                                            <p:tgtEl>
                                              <p:spTgt spid="25"/>
                                            </p:tgtEl>
                                            <p:attrNameLst>
                                              <p:attrName>ppt_x</p:attrName>
                                            </p:attrNameLst>
                                          </p:cBhvr>
                                          <p:tavLst>
                                            <p:tav tm="0">
                                              <p:val>
                                                <p:strVal val="1+#ppt_w/2"/>
                                              </p:val>
                                            </p:tav>
                                            <p:tav tm="100000">
                                              <p:val>
                                                <p:strVal val="#ppt_x"/>
                                              </p:val>
                                            </p:tav>
                                          </p:tavLst>
                                        </p:anim>
                                        <p:anim calcmode="lin" valueType="num">
                                          <p:cBhvr additive="base">
                                            <p:cTn id="60" dur="1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3" grpId="0" animBg="1"/>
          <p:bldP spid="50" grpId="0" animBg="1"/>
          <p:bldP spid="57" grpId="0" animBg="1"/>
          <p:bldP spid="31" grpId="0"/>
          <p:bldP spid="25"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9778E3-0D3A-424A-88B7-959005D03E54"/>
  <p:tag name="ISPRING_ULTRA_SCORM_SLIDE_COUNT" val="7"/>
  <p:tag name="ISPRING_SCORM_RATE_SLIDES" val="1"/>
  <p:tag name="ISPRINGONLINEFOLDERID" val="0"/>
  <p:tag name="ISPRINGONLINEFOLDERPATH" val="Content List"/>
  <p:tag name="ISPRINGCLOUDFOLDERID" val="0"/>
  <p:tag name="ISPRINGCLOUDFOLDERPATH" val="Repository"/>
  <p:tag name="ISPRING_PLAYERS_CUSTOMIZATION" val="UEsDBBQAAgAIAJpWW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aVlh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pWW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mlZY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mlZY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mlZY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lZYSL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aVlhIJdAvvcMIAAAPPgAAKQAAAHVuaXZlcnNhbC9za2luX2N1c3RvbWl6YXRpb25fc2V0dGluZ3MueG1s7Rtrb6vI9fv9FSNXK22lKn7gVypfVxjGCboO9hqS3NuqsrCZxCjAeGHse73yh/01+8P6S3pmgBgc24EkVdUKk0ThzHnNec3jJL3wyfGVdcio5/xmMYf6BmHM8R/D/ieEegvq0mASkJCwsLqH3Du+Tb9r/gPlMICGzPJtK7AVPhr2a2goPqjbkbtqF96ag2YDdZq4gbtIxS0Fxi4l9VJSYExt1JVe9YBFxDcgC+Kz41x71czoSwLND0nANN8mP/pSFjs9lJ3BVWDZDuCF/XaTP7tE6k5t8gc1661OC+8asiRJbaS01Lpa23U6lx25jnCt2apJu0G3ITUkVG+16pftXb3TaEnwNrxsA5cmvmyjZqfZbKi7Bm4ANZLlgdpQdh3psl6XQRruXiq74XDQqdVQvV6Xmuqu1ZaGgxoCbAl4yFKXG1BSpYHU3skDud6V0FAZDobNHVZxW2mhbgO3a7VdczCQarW9cfezS5trD809ncScrzA86oKjozy2qkeCq7dYBwEgm8RbuRYjyLc88rkiYtJnImLRzwu62v65EgeoCOYEPdErC42AAObM+oYDUIIUug5CEjPrVcVQgicUS2dGGo4c+3NlvmaM+hcL6jPQ68KngWe5lf6fouCJp5aHkm5IUITuwVqQvbiO+OQli2VBQMNzjmhBvZXlb0f0kV7MrcXTY0DXvp1LzeV2RQLX8Z8Au3bZUfBZQa4TMo0RL6Mf7vInP9kKgiMkXL025k8uSteaEzeRWBOfAnR7ka9b5IB044QOE6RynT/nSFfWI8k6oCvz5zyND1KyXuvw53UiRn4wQJd4/jfOorvWlgRZIVG9PEtFV+tV0XhaBfSRGztL97qjn+lcCuXHf+Qa1viTi4hPkAvM5aXYbGL+6gFi/HpYS3oeSAHnpotLDBIsJ4OZMr6ZyPq32Wh8NZ4NtKtKX4myEvG0/LnR7v6ot9pQuWK6nJyMG3k0yvJCglmrlo+Xbk7HoxkwxKOZjr+alT7/WZh0fGuONB1X+vEvhRlMpviu0uc/85DeTqdYN2fGSFPxTDNm+tgUdhlhE6uV/je6RktrQxCjaOOQ74gtCYLy7AQEha5jiwFesh1/TXLIU8c3sqbPptgwp5piamO90jdoEGz/Ijhba7aE4FlaIbKd0Jq7xBZiIUTE+Cq93MEXWzqAST3L8S/ySJ/K95p+NTPH45Exw7qaQCp97NtIDSwuqTijqWzgKfAILFjI30Y+E9EnOCDZdQszudaurkfwbXJFrp3HpQvf7A3aTDC4ZEL8HIQQOHgKUWcY9+Opym0IApGFVlYYfqeBnQmatOty8NZ0ZQyhqZgp/iZnk/AGxzv+AkKHLFgOfjfYMOQrPBuMv0KMQ26OCxKNv0BKfilI9A0bkEPYyEGmy3falcwzgqdhkiBJDi4sHu/uFlmLBdBxa24cug4Bwi0MaSKyMbwoLMnAv9yCIzV5dCLbI8ZgbPH26GwIqBLYsMzlkAVlSMEqj65fbrW/z4ayNsLqDMJNHd/PTFEluVDP2iKfMmTZG8tfEDQnC2sNmbCFMduxxRj3vFDh17XzG7JYXH9+ikuXruKvP71BpUzBO6IZbJhBGGxTVuw16dxs8QzeqAiP9ZNa5DHAm1UwFKzLU238MS4KHW/tRlX6Ixz1rFxRZ72qx/vtld9t/wFljKgEDzSoaAOHFiLCsBLzJQcWT7cQoaYPQVx88oSCz4+ohRjo45iHTtE72NyB5TKK3IFFi7G4xwNDM2GzdU/m/PSRg1jkauS14/7mZ0SXwAn9OVXn5IHCfskl1ibayMDaJdyfx8uprVJmaTE1cwSK68DzMQoq4Oo6Hj9D5WN7e4MTU0SrQWY+93Tt2iK7XedJrAhg57VHXu7DHgLqCahrhUlcR4vS396pSDTFaSR3UmwD8ZyguX2Vys93eczA8lS5nimyrmB+ouD57Oang+zgNhmZxmwkDzgHSBPPYoslrMIP/JyXn1d0IlDxUAZ+8eQNYgWL5b9+/yM/mwN9IiiKoX8tygeSn1dN/MzvHzplJPxnDj6mPMiSipechPGBKiHNf74yNQjQDzmyWNGy5FGPX3HlEg0pELtRNk1Zub6BLDFEUtB1AHvBgkxu5OkXKHxir1/p31jBExROk1K3KCNheR6brLAO+yPumrmOTwqSv3sl4pM3tclMVlVx9occdZ3FU7T82nCAia/5kEsfi/BTrmUdqvMBS2I7rDhPsbglVQtKQvS+Lwibo2vdM2B/oeJaUMNZ5n7GZwF1J/xm6+VVLiDwizgI4z4L+JE+eUtjhEv6PfZdjJWGHGJOQIUJ3yv2Hyw3jJH3wEP0Kc8dO40bQw4R76gL64ISTSeNnx04JFOUgbj6TVM8w17oDueseGg/0RTwEF8nP9gL/BTwEN/gi8oYDnYvdTocSpMm93EDK0jDU86LGR3xHiARX9SpWMXkLYvDVRjxi9kwNZMYkMX0qE36YnU0HY/ECc1haY2rJ1Tu+c8bmBtOM9+KeYe88ZAZ2Adw9XwE95jDXHI6vMU8IAnTthbvnwqZsRc1EA6NEUER267I5wocRazFktf6sIJiHp8r3JxRk+YU3SqpaLygpSiFNudJPVHRRUEvJNLndbyYKBrl+3miXvWFnXrVcx7qxWxPO9Bfe3MSYIgBB+pc7KEsMI2+TC7D7sSe9IDuxGiaAVsCbx9OSUkmpACZwBIbqyRbopf0OOwumeOSDXFjnBQgZZzz8++FkB3ng1tmI/LA0uEdQwpnQVzs9rGYLYIp+EkqcSbLFP7sSMGkY9Y8FLM/Uq2S9Scl7MiSlBRqHu/pGk3ZgdurR2QB7inz96rplRaK1JFO69n265FWbtl9LbuvZfe17L7+z3RfP5Xt17L9WrZfy/Zr2X4t269l+7Vsv5bt17L9WrZfy/Zr2X4t269l+7Vsv5bt1w9uv56/7D7ov6Zu7z+6/bpnXXZfz/iubL6Wzdey+Vo2X/9vm69n/xzov9d7PYQBKfA7+T/f/wZQSwMEFAACAAgAm1ZYS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bVlhIle6RfksAAABrAAAAGwAAAHVuaXZlcnNhbC91bml2ZXJzYWwucG5nLnhtbLOxr8jNUShLLSrOzM+zVTLUM1Cyt+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zUG0AAAByAAAAHAAAAAAAAAABAAAAAAAYEQAAdW5pdmVyc2FsL2xvY2FsX3NldHRpbmdzLnhtbFBLAQIAABQAAgAIAESUV0cjtE77+wIAALAIAAAUAAAAAAAAAAEAAAAAAL8RAAB1bml2ZXJzYWwvcGxheWVyLnhtbFBLAQIAABQAAgAIAJpWWEgl0C+9wwgAAA8+AAApAAAAAAAAAAEAAAAAAOwUAAB1bml2ZXJzYWwvc2tpbl9jdXN0b21pemF0aW9uX3NldHRpbmdzLnhtbFBLAQIAABQAAgAIAJtWWEhKcspIcQ0AACciAAAXAAAAAAAAAAAAAAAAAPYdAAB1bml2ZXJzYWwvdW5pdmVyc2FsLnBuZ1BLAQIAABQAAgAIAJtWWEiV7pF+SwAAAGsAAAAbAAAAAAAAAAEAAAAAAJwrAAB1bml2ZXJzYWwvdW5pdmVyc2FsLnBuZy54bWxQSwUGAAAAAAsACwBJAwAAICwAAAAA"/>
  <p:tag name="ISPRING_SCORM_ENDPOINT" val="&lt;endpoint&gt;&lt;enable&gt;0&lt;/enable&gt;&lt;lrs&gt;http://&lt;/lrs&gt;&lt;auth&gt;0&lt;/auth&gt;&lt;login&gt;&lt;/login&gt;&lt;password&gt;&lt;/password&gt;&lt;key&gt;&lt;/key&gt;&lt;name&gt;&lt;/name&gt;&lt;email&gt;&lt;/email&gt;&lt;/endpoint&gt;&#10;"/>
  <p:tag name="ISPRING_OUTPUT_FOLDER" val="C:\Users\abc\Desktop"/>
  <p:tag name="ISPRING_PRESENTATION_TITLE" val="37"/>
</p:tagLst>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7713</TotalTime>
  <Words>1675</Words>
  <Application>Microsoft Office PowerPoint</Application>
  <PresentationFormat>自定义</PresentationFormat>
  <Paragraphs>121</Paragraphs>
  <Slides>16</Slides>
  <Notes>16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DIN Mittelschrift Std</vt:lpstr>
      <vt:lpstr>方正粗黑宋简体</vt:lpstr>
      <vt:lpstr>华康俪金黑W8(P)</vt:lpstr>
      <vt:lpstr>宋体</vt:lpstr>
      <vt:lpstr>微软雅黑</vt:lpstr>
      <vt:lpstr>Arial</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Fang Peter</cp:lastModifiedBy>
  <cp:revision>494</cp:revision>
  <dcterms:created xsi:type="dcterms:W3CDTF">2016-02-23T04:18:33Z</dcterms:created>
  <dcterms:modified xsi:type="dcterms:W3CDTF">2019-10-20T13:31:47Z</dcterms:modified>
</cp:coreProperties>
</file>