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9"/>
  </p:handoutMasterIdLst>
  <p:sldIdLst>
    <p:sldId id="263" r:id="rId3"/>
    <p:sldId id="258" r:id="rId4"/>
    <p:sldId id="265" r:id="rId6"/>
    <p:sldId id="273" r:id="rId7"/>
    <p:sldId id="275" r:id="rId8"/>
    <p:sldId id="276" r:id="rId9"/>
    <p:sldId id="277" r:id="rId10"/>
    <p:sldId id="278" r:id="rId11"/>
    <p:sldId id="279" r:id="rId12"/>
    <p:sldId id="280" r:id="rId13"/>
    <p:sldId id="281" r:id="rId14"/>
    <p:sldId id="282" r:id="rId15"/>
    <p:sldId id="283" r:id="rId16"/>
    <p:sldId id="284" r:id="rId17"/>
    <p:sldId id="27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F25"/>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220"/>
        <p:guide pos="380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2.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2.png"/><Relationship Id="rId2" Type="http://schemas.openxmlformats.org/officeDocument/2006/relationships/tags" Target="../tags/tag10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4.png"/><Relationship Id="rId3" Type="http://schemas.openxmlformats.org/officeDocument/2006/relationships/tags" Target="../tags/tag1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2.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2.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2.png"/><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801" name="副标题 2"/>
          <p:cNvSpPr>
            <a:spLocks noGrp="1"/>
          </p:cNvSpPr>
          <p:nvPr>
            <p:ph type="subTitle" idx="1" hasCustomPrompt="1"/>
            <p:custDataLst>
              <p:tags r:id="rId4"/>
            </p:custDataLst>
          </p:nvPr>
        </p:nvSpPr>
        <p:spPr>
          <a:xfrm>
            <a:off x="2184400" y="2639061"/>
            <a:ext cx="9029700" cy="748095"/>
          </a:xfrm>
        </p:spPr>
        <p:txBody>
          <a:bodyPr lIns="90000" tIns="46800" rIns="90000" bIns="46800" anchor="t" anchorCtr="0">
            <a:normAutofit/>
          </a:bodyPr>
          <a:lstStyle>
            <a:lvl1pPr marL="0" indent="0" algn="r">
              <a:buNone/>
              <a:defRPr sz="240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sym typeface="+mn-ea"/>
              </a:rPr>
              <a:t>单击此处编辑副标题</a:t>
            </a:r>
            <a:endParaRPr lang="en-US" altLang="zh-CN" dirty="0"/>
          </a:p>
        </p:txBody>
      </p:sp>
      <p:sp>
        <p:nvSpPr>
          <p:cNvPr id="9802" name="标题 1"/>
          <p:cNvSpPr>
            <a:spLocks noGrp="1"/>
          </p:cNvSpPr>
          <p:nvPr>
            <p:ph type="ctrTitle" hasCustomPrompt="1"/>
            <p:custDataLst>
              <p:tags r:id="rId5"/>
            </p:custDataLst>
          </p:nvPr>
        </p:nvSpPr>
        <p:spPr>
          <a:xfrm>
            <a:off x="2184400" y="1388225"/>
            <a:ext cx="9029700" cy="1205795"/>
          </a:xfrm>
        </p:spPr>
        <p:txBody>
          <a:bodyPr lIns="90000" tIns="46800" rIns="90000" bIns="46800" anchor="b" anchorCtr="0">
            <a:normAutofit/>
          </a:bodyPr>
          <a:lstStyle>
            <a:lvl1pPr algn="r">
              <a:defRPr sz="6600" u="none" strike="noStrike" kern="1200" cap="none" spc="200" normalizeH="0" baseline="0">
                <a:solidFill>
                  <a:schemeClr val="accent1"/>
                </a:solidFill>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12" name="文本占位符 13"/>
          <p:cNvSpPr>
            <a:spLocks noGrp="1"/>
          </p:cNvSpPr>
          <p:nvPr>
            <p:ph type="body" sz="quarter" idx="10" hasCustomPrompt="1"/>
            <p:custDataLst>
              <p:tags r:id="rId6"/>
            </p:custDataLst>
          </p:nvPr>
        </p:nvSpPr>
        <p:spPr>
          <a:xfrm>
            <a:off x="9414100" y="3483713"/>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7"/>
            </p:custDataLst>
          </p:nvPr>
        </p:nvSpPr>
        <p:spPr>
          <a:xfrm>
            <a:off x="9414100" y="3940931"/>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 name="日期占位符 1"/>
          <p:cNvSpPr>
            <a:spLocks noGrp="1"/>
          </p:cNvSpPr>
          <p:nvPr>
            <p:ph type="dt" sz="half" idx="12"/>
            <p:custDataLst>
              <p:tags r:id="rId8"/>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3"/>
            <p:custDataLst>
              <p:tags r:id="rId9"/>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4"/>
            <p:custDataLst>
              <p:tags r:id="rId10"/>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hasCustomPrompt="1"/>
            <p:custDataLst>
              <p:tags r:id="rId3"/>
            </p:custDataLst>
          </p:nvPr>
        </p:nvSpPr>
        <p:spPr>
          <a:xfrm>
            <a:off x="2468880" y="2013585"/>
            <a:ext cx="5888355" cy="1621790"/>
          </a:xfrm>
        </p:spPr>
        <p:txBody>
          <a:bodyPr lIns="90000" tIns="46800" rIns="90000" bIns="46800" anchor="b">
            <a:normAutofit/>
          </a:bodyPr>
          <a:lstStyle>
            <a:lvl1pPr marL="0" indent="0" algn="l">
              <a:buFont typeface="Arial" panose="020B0604020202020204" pitchFamily="34" charset="0"/>
              <a:buNone/>
              <a:defRPr sz="880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9"/>
            <p:custDataLst>
              <p:tags r:id="rId4"/>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20"/>
            <p:custDataLst>
              <p:tags r:id="rId5"/>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21"/>
            <p:custDataLst>
              <p:tags r:id="rId6"/>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a:lstStyle>
            <a:lvl1pPr>
              <a:defRPr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8" name="矩形 7"/>
          <p:cNvSpPr/>
          <p:nvPr>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0" name="图片 9"/>
          <p:cNvPicPr>
            <a:picLocks noChangeAspect="1"/>
          </p:cNvPicPr>
          <p:nvPr>
            <p:custDataLst>
              <p:tags r:id="rId3"/>
            </p:custDataLst>
          </p:nvPr>
        </p:nvPicPr>
        <p:blipFill>
          <a:blip r:embed="rId4"/>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 name="图片 2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564028"/>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1187857"/>
            <a:ext cx="10852237" cy="5153558"/>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flipH="1">
            <a:off x="5626100" y="2162462"/>
            <a:ext cx="6565900" cy="4695538"/>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0" name="标题 1"/>
          <p:cNvSpPr>
            <a:spLocks noGrp="1"/>
          </p:cNvSpPr>
          <p:nvPr>
            <p:ph type="title" hasCustomPrompt="1"/>
            <p:custDataLst>
              <p:tags r:id="rId5"/>
            </p:custDataLst>
          </p:nvPr>
        </p:nvSpPr>
        <p:spPr>
          <a:xfrm>
            <a:off x="2916507" y="2309956"/>
            <a:ext cx="5419185" cy="895350"/>
          </a:xfrm>
        </p:spPr>
        <p:txBody>
          <a:bodyPr lIns="90000" tIns="46800" rIns="90000" bIns="46800" anchor="b">
            <a:normAutofit/>
          </a:bodyPr>
          <a:lstStyle>
            <a:lvl1pPr algn="l">
              <a:defRPr sz="4800" b="1"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21" name="文本占位符 2"/>
          <p:cNvSpPr>
            <a:spLocks noGrp="1"/>
          </p:cNvSpPr>
          <p:nvPr>
            <p:ph type="body" idx="1"/>
            <p:custDataLst>
              <p:tags r:id="rId6"/>
            </p:custDataLst>
          </p:nvPr>
        </p:nvSpPr>
        <p:spPr>
          <a:xfrm>
            <a:off x="2917623" y="3279535"/>
            <a:ext cx="5419185" cy="1015623"/>
          </a:xfrm>
        </p:spPr>
        <p:txBody>
          <a:bodyPr lIns="90000" tIns="46800" rIns="90000" bIns="46800" anchor="t">
            <a:normAutofit/>
          </a:bodyPr>
          <a:lstStyle>
            <a:lvl1pPr marL="0" indent="0" algn="l">
              <a:lnSpc>
                <a:spcPct val="100000"/>
              </a:lnSpc>
              <a:buNone/>
              <a:defRPr sz="2000"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单击此处编辑母版文本样式</a:t>
            </a:r>
            <a:endParaRPr lang="en-US" dirty="0"/>
          </a:p>
        </p:txBody>
      </p:sp>
      <p:sp>
        <p:nvSpPr>
          <p:cNvPr id="2" name="日期占位符 1"/>
          <p:cNvSpPr>
            <a:spLocks noGrp="1"/>
          </p:cNvSpPr>
          <p:nvPr>
            <p:ph type="dt" sz="half" idx="10"/>
            <p:custDataLst>
              <p:tags r:id="rId7"/>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2"/>
            <p:custDataLst>
              <p:tags r:id="rId9"/>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rmAutofit/>
          </a:bodyPr>
          <a:lstStyle>
            <a:lvl1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21.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隶书" panose="02010509060101010101" pitchFamily="49" charset="-122"/>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hemeOverride" Target="../theme/themeOverride10.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hemeOverride" Target="../theme/themeOverride11.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hemeOverride" Target="../theme/themeOverride12.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hemeOverride" Target="../theme/themeOverride13.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hemeOverride" Target="../theme/themeOverride14.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hemeOverride" Target="../theme/themeOverride15.xml"/><Relationship Id="rId2" Type="http://schemas.openxmlformats.org/officeDocument/2006/relationships/tags" Target="../tags/tag178.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7" Type="http://schemas.openxmlformats.org/officeDocument/2006/relationships/notesSlide" Target="../notesSlides/notesSlide1.xml"/><Relationship Id="rId16" Type="http://schemas.openxmlformats.org/officeDocument/2006/relationships/slideLayout" Target="../slideLayouts/slideLayout6.xml"/><Relationship Id="rId15" Type="http://schemas.openxmlformats.org/officeDocument/2006/relationships/themeOverride" Target="../theme/themeOverride2.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hemeOverride" Target="../theme/themeOverride3.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themeOverride" Target="../theme/themeOverride4.xml"/><Relationship Id="rId5" Type="http://schemas.openxmlformats.org/officeDocument/2006/relationships/tags" Target="../tags/tag146.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145.xml"/><Relationship Id="rId1" Type="http://schemas.openxmlformats.org/officeDocument/2006/relationships/tags" Target="../tags/tag14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hemeOverride" Target="../theme/themeOverride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hemeOverride" Target="../theme/themeOverride6.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hemeOverride" Target="../theme/themeOverride7.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hemeOverride" Target="../theme/themeOverride8.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hemeOverride" Target="../theme/themeOverride9.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副标题 4"/>
          <p:cNvSpPr>
            <a:spLocks noGrp="1"/>
          </p:cNvSpPr>
          <p:nvPr>
            <p:ph type="subTitle" idx="1"/>
            <p:custDataLst>
              <p:tags r:id="rId1"/>
            </p:custDataLst>
          </p:nvPr>
        </p:nvSpPr>
        <p:spPr>
          <a:xfrm>
            <a:off x="1277620" y="2484120"/>
            <a:ext cx="9073515" cy="1015365"/>
          </a:xfrm>
        </p:spPr>
        <p:txBody>
          <a:bodyPr/>
          <a:p>
            <a:pPr algn="ctr"/>
            <a:r>
              <a:rPr lang="zh-CN" altLang="en-US" sz="2800" dirty="0">
                <a:ea typeface="微软雅黑" panose="020B0503020204020204" charset="-122"/>
              </a:rPr>
              <a:t>主题：服装学院研究生培养过程管理和学科发展调研</a:t>
            </a:r>
            <a:endParaRPr lang="zh-CN" altLang="en-US" sz="2800" dirty="0">
              <a:ea typeface="微软雅黑" panose="020B0503020204020204" charset="-122"/>
            </a:endParaRPr>
          </a:p>
        </p:txBody>
      </p:sp>
      <p:sp>
        <p:nvSpPr>
          <p:cNvPr id="14" name="标题 3"/>
          <p:cNvSpPr>
            <a:spLocks noGrp="1"/>
          </p:cNvSpPr>
          <p:nvPr>
            <p:ph type="ctrTitle"/>
            <p:custDataLst>
              <p:tags r:id="rId2"/>
            </p:custDataLst>
          </p:nvPr>
        </p:nvSpPr>
        <p:spPr>
          <a:xfrm>
            <a:off x="1055370" y="990600"/>
            <a:ext cx="9555480" cy="1146175"/>
          </a:xfrm>
        </p:spPr>
        <p:txBody>
          <a:bodyPr>
            <a:normAutofit/>
          </a:bodyPr>
          <a:p>
            <a:pPr algn="l">
              <a:lnSpc>
                <a:spcPct val="150000"/>
              </a:lnSpc>
            </a:pPr>
            <a:r>
              <a:rPr lang="zh-CN" altLang="en-US" sz="3600" dirty="0">
                <a:ea typeface="微软雅黑" panose="020B0503020204020204" charset="-122"/>
              </a:rPr>
              <a:t>“不忘初心、牢记使命”主题教育调研汇报</a:t>
            </a:r>
            <a:endParaRPr lang="zh-CN" altLang="en-US" sz="3600" dirty="0">
              <a:ea typeface="微软雅黑" panose="020B0503020204020204" charset="-122"/>
            </a:endParaRPr>
          </a:p>
        </p:txBody>
      </p:sp>
      <p:sp>
        <p:nvSpPr>
          <p:cNvPr id="19" name="文本占位符 18"/>
          <p:cNvSpPr>
            <a:spLocks noGrp="1"/>
          </p:cNvSpPr>
          <p:nvPr>
            <p:ph type="body" sz="quarter" idx="10"/>
            <p:custDataLst>
              <p:tags r:id="rId3"/>
            </p:custDataLst>
          </p:nvPr>
        </p:nvSpPr>
        <p:spPr>
          <a:xfrm>
            <a:off x="3556000" y="3899535"/>
            <a:ext cx="3949065" cy="535940"/>
          </a:xfrm>
        </p:spPr>
        <p:txBody>
          <a:bodyPr>
            <a:normAutofit/>
          </a:bodyPr>
          <a:p>
            <a:pPr marL="0" indent="0" algn="ctr">
              <a:buNone/>
            </a:pPr>
            <a:r>
              <a:rPr lang="zh-CN" altLang="en-US" sz="2000" dirty="0">
                <a:ea typeface="微软雅黑" panose="020B0503020204020204" charset="-122"/>
              </a:rPr>
              <a:t>服装党委 副院长 李艳梅</a:t>
            </a:r>
            <a:endParaRPr lang="zh-CN" altLang="en-US" sz="2000" dirty="0">
              <a:ea typeface="微软雅黑" panose="020B0503020204020204" charset="-122"/>
            </a:endParaRPr>
          </a:p>
        </p:txBody>
      </p:sp>
      <p:sp>
        <p:nvSpPr>
          <p:cNvPr id="20" name="文本占位符 19"/>
          <p:cNvSpPr>
            <a:spLocks noGrp="1"/>
          </p:cNvSpPr>
          <p:nvPr>
            <p:custDataLst>
              <p:tags r:id="rId4"/>
            </p:custDataLst>
          </p:nvPr>
        </p:nvSpPr>
        <p:spPr>
          <a:xfrm>
            <a:off x="3556000" y="4341495"/>
            <a:ext cx="3949700" cy="593725"/>
          </a:xfrm>
          <a:prstGeom prst="rect">
            <a:avLst/>
          </a:prstGeom>
        </p:spPr>
        <p:txBody>
          <a:bodyPr vert="horz" lIns="90000" tIns="46800" rIns="90000" bIns="46800" rtlCol="0" anchor="ctr" anchorCtr="0">
            <a:normAutofit/>
          </a:bodyPr>
          <a:lstStyle>
            <a:lvl1pPr marL="0" indent="0" algn="r" defTabSz="914400" rtl="0" eaLnBrk="1" fontAlgn="auto" latinLnBrk="0" hangingPunct="1">
              <a:lnSpc>
                <a:spcPct val="130000"/>
              </a:lnSpc>
              <a:spcBef>
                <a:spcPts val="0"/>
              </a:spcBef>
              <a:spcAft>
                <a:spcPts val="1000"/>
              </a:spcAft>
              <a:buFont typeface="Arial" panose="020B0604020202020204" pitchFamily="34" charset="0"/>
              <a:buNone/>
              <a:defRPr sz="18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ea typeface="微软雅黑" panose="020B0503020204020204" charset="-122"/>
              </a:rPr>
              <a:t>2019</a:t>
            </a:r>
            <a:r>
              <a:rPr lang="zh-CN" altLang="en-US" dirty="0">
                <a:ea typeface="微软雅黑" panose="020B0503020204020204" charset="-122"/>
              </a:rPr>
              <a:t>年</a:t>
            </a:r>
            <a:r>
              <a:rPr lang="en-US" altLang="zh-CN" dirty="0">
                <a:ea typeface="微软雅黑" panose="020B0503020204020204" charset="-122"/>
              </a:rPr>
              <a:t>10</a:t>
            </a:r>
            <a:r>
              <a:rPr lang="zh-CN" altLang="en-US" dirty="0">
                <a:ea typeface="微软雅黑" panose="020B0503020204020204" charset="-122"/>
              </a:rPr>
              <a:t>月</a:t>
            </a:r>
            <a:r>
              <a:rPr lang="en-US" altLang="zh-CN" dirty="0">
                <a:ea typeface="微软雅黑" panose="020B0503020204020204" charset="-122"/>
              </a:rPr>
              <a:t>15</a:t>
            </a:r>
            <a:r>
              <a:rPr lang="zh-CN" altLang="en-US" dirty="0">
                <a:ea typeface="微软雅黑" panose="020B0503020204020204" charset="-122"/>
              </a:rPr>
              <a:t>日</a:t>
            </a:r>
            <a:endParaRPr lang="zh-CN" altLang="en-US" dirty="0">
              <a:ea typeface="微软雅黑" panose="020B0503020204020204" charset="-122"/>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13460" y="2254885"/>
            <a:ext cx="10547985" cy="4042410"/>
          </a:xfrm>
          <a:prstGeom prst="rect">
            <a:avLst/>
          </a:prstGeom>
        </p:spPr>
        <p:txBody>
          <a:bodyPr vert="horz" lIns="101600" tIns="0" rIns="82550" bIns="0" rtlCol="0">
            <a:normAutofit fontScale="9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40000"/>
              </a:lnSpc>
              <a:spcAft>
                <a:spcPts val="1500"/>
              </a:spcAft>
              <a:buClrTx/>
              <a:buSzTx/>
            </a:pPr>
            <a:r>
              <a:rPr lang="zh-CN" altLang="en-US" sz="2200" dirty="0">
                <a:ea typeface="微软雅黑" panose="020B0503020204020204" charset="-122"/>
              </a:rPr>
              <a:t>对于从师生处调研获得的问题将分门别类整理，根据实际情况踏实跟进整改。</a:t>
            </a:r>
            <a:endParaRPr lang="zh-CN" altLang="en-US" sz="2200" dirty="0">
              <a:ea typeface="微软雅黑" panose="020B0503020204020204" charset="-122"/>
            </a:endParaRPr>
          </a:p>
          <a:p>
            <a:pPr algn="l">
              <a:lnSpc>
                <a:spcPct val="140000"/>
              </a:lnSpc>
              <a:spcAft>
                <a:spcPts val="1500"/>
              </a:spcAft>
              <a:buClrTx/>
              <a:buSzTx/>
            </a:pPr>
            <a:r>
              <a:rPr lang="zh-CN" altLang="en-US" sz="2200" b="1" dirty="0">
                <a:solidFill>
                  <a:srgbClr val="D10F25"/>
                </a:solidFill>
                <a:ea typeface="微软雅黑" panose="020B0503020204020204" charset="-122"/>
              </a:rPr>
              <a:t>（1）一类问题是通过理顺研究生日常管理流程，建章立制解决。</a:t>
            </a:r>
            <a:endParaRPr lang="zh-CN" altLang="en-US" sz="2200" b="1" dirty="0">
              <a:solidFill>
                <a:srgbClr val="D10F25"/>
              </a:solidFill>
              <a:ea typeface="微软雅黑" panose="020B0503020204020204" charset="-122"/>
            </a:endParaRPr>
          </a:p>
          <a:p>
            <a:pPr lvl="1" algn="l">
              <a:lnSpc>
                <a:spcPct val="140000"/>
              </a:lnSpc>
              <a:spcAft>
                <a:spcPts val="1500"/>
              </a:spcAft>
              <a:buClrTx/>
              <a:buSzTx/>
            </a:pPr>
            <a:r>
              <a:rPr lang="zh-CN" altLang="en-US" sz="2200" dirty="0">
                <a:latin typeface="微软雅黑" panose="020B0503020204020204" charset="-122"/>
                <a:ea typeface="微软雅黑" panose="020B0503020204020204" charset="-122"/>
              </a:rPr>
              <a:t>① 对</a:t>
            </a:r>
            <a:r>
              <a:rPr lang="zh-CN" altLang="en-US" sz="2200" dirty="0">
                <a:ea typeface="微软雅黑" panose="020B0503020204020204" charset="-122"/>
                <a:sym typeface="+mn-ea"/>
              </a:rPr>
              <a:t>研究生导师提出的培养流程梳理，重要事件和时间节点预告，管理规章和指导能力的</a:t>
            </a:r>
            <a:r>
              <a:rPr lang="zh-CN" altLang="en-US" sz="2200" dirty="0">
                <a:solidFill>
                  <a:srgbClr val="FF0000"/>
                </a:solidFill>
                <a:ea typeface="微软雅黑" panose="020B0503020204020204" charset="-122"/>
                <a:sym typeface="+mn-ea"/>
              </a:rPr>
              <a:t>培训</a:t>
            </a:r>
            <a:r>
              <a:rPr lang="zh-CN" altLang="en-US" sz="2200" dirty="0">
                <a:ea typeface="微软雅黑" panose="020B0503020204020204" charset="-122"/>
                <a:sym typeface="+mn-ea"/>
              </a:rPr>
              <a:t>等，将作为近期研究生管理的重要工作推进。</a:t>
            </a:r>
            <a:endParaRPr lang="zh-CN" altLang="en-US" sz="2200" dirty="0">
              <a:ea typeface="微软雅黑" panose="020B0503020204020204" charset="-122"/>
              <a:sym typeface="+mn-ea"/>
            </a:endParaRPr>
          </a:p>
          <a:p>
            <a:pPr lvl="1" algn="l">
              <a:lnSpc>
                <a:spcPct val="140000"/>
              </a:lnSpc>
              <a:spcAft>
                <a:spcPts val="1500"/>
              </a:spcAft>
              <a:buClrTx/>
              <a:buSzTx/>
            </a:pPr>
            <a:r>
              <a:rPr lang="zh-CN" altLang="en-US" sz="2200" dirty="0">
                <a:latin typeface="宋体" panose="02010600030101010101" pitchFamily="2" charset="-122"/>
                <a:ea typeface="宋体" panose="02010600030101010101" pitchFamily="2" charset="-122"/>
              </a:rPr>
              <a:t>② </a:t>
            </a:r>
            <a:r>
              <a:rPr lang="zh-CN" altLang="en-US" sz="2200" dirty="0">
                <a:solidFill>
                  <a:srgbClr val="FF0000"/>
                </a:solidFill>
                <a:ea typeface="微软雅黑" panose="020B0503020204020204" charset="-122"/>
                <a:sym typeface="+mn-ea"/>
              </a:rPr>
              <a:t>导师双向选择过程中是否提前进组</a:t>
            </a:r>
            <a:r>
              <a:rPr lang="zh-CN" altLang="en-US" sz="2200" dirty="0">
                <a:ea typeface="微软雅黑" panose="020B0503020204020204" charset="-122"/>
                <a:sym typeface="+mn-ea"/>
              </a:rPr>
              <a:t>的问题，将报请学院领导班子，进一步征求其他导师的意见后，形成规范统一的管理细则，</a:t>
            </a:r>
            <a:r>
              <a:rPr lang="zh-CN" altLang="en-US" sz="2200" dirty="0">
                <a:solidFill>
                  <a:srgbClr val="FF0000"/>
                </a:solidFill>
                <a:ea typeface="微软雅黑" panose="020B0503020204020204" charset="-122"/>
                <a:sym typeface="+mn-ea"/>
              </a:rPr>
              <a:t>以制度化的形式统一在研究生管理过程中执行</a:t>
            </a:r>
            <a:r>
              <a:rPr lang="zh-CN" altLang="en-US" sz="2200" dirty="0">
                <a:ea typeface="微软雅黑" panose="020B0503020204020204" charset="-122"/>
                <a:sym typeface="+mn-ea"/>
              </a:rPr>
              <a:t>，利于管理上的平衡，以及导师双向选择时的统一协调管理。</a:t>
            </a:r>
            <a:endParaRPr lang="zh-CN" altLang="en-US" sz="2200" dirty="0">
              <a:ea typeface="微软雅黑" panose="020B0503020204020204" charset="-122"/>
            </a:endParaRPr>
          </a:p>
        </p:txBody>
      </p:sp>
      <p:sp>
        <p:nvSpPr>
          <p:cNvPr id="5" name="文本框 4"/>
          <p:cNvSpPr txBox="1"/>
          <p:nvPr/>
        </p:nvSpPr>
        <p:spPr>
          <a:xfrm>
            <a:off x="650875" y="1391285"/>
            <a:ext cx="5384165" cy="645160"/>
          </a:xfrm>
          <a:prstGeom prst="rect">
            <a:avLst/>
          </a:prstGeom>
          <a:noFill/>
        </p:spPr>
        <p:txBody>
          <a:bodyPr wrap="square" rtlCol="0" anchor="t">
            <a:spAutoFit/>
          </a:bodyPr>
          <a:p>
            <a:pPr>
              <a:lnSpc>
                <a:spcPct val="150000"/>
              </a:lnSpc>
            </a:pPr>
            <a:r>
              <a:rPr lang="en-US" altLang="zh-CN" sz="2400" dirty="0">
                <a:ea typeface="微软雅黑" panose="020B0503020204020204" charset="-122"/>
                <a:sym typeface="+mn-ea"/>
              </a:rPr>
              <a:t>2</a:t>
            </a:r>
            <a:r>
              <a:rPr lang="zh-CN" altLang="en-US" sz="2400" dirty="0">
                <a:ea typeface="微软雅黑" panose="020B0503020204020204" charset="-122"/>
                <a:sym typeface="+mn-ea"/>
              </a:rPr>
              <a:t>、其次，从作风上踏实跟进整改</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13460" y="2172970"/>
            <a:ext cx="10547985" cy="4124325"/>
          </a:xfrm>
          <a:prstGeom prst="rect">
            <a:avLst/>
          </a:prstGeom>
        </p:spPr>
        <p:txBody>
          <a:bodyPr vert="horz" lIns="101600" tIns="0" rIns="82550" bIns="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Aft>
                <a:spcPts val="900"/>
              </a:spcAft>
              <a:buClrTx/>
              <a:buSzTx/>
            </a:pPr>
            <a:r>
              <a:rPr lang="zh-CN" altLang="en-US" sz="2000" b="1" dirty="0">
                <a:solidFill>
                  <a:srgbClr val="D10F25"/>
                </a:solidFill>
                <a:ea typeface="微软雅黑" panose="020B0503020204020204" charset="-122"/>
                <a:sym typeface="+mn-ea"/>
              </a:rPr>
              <a:t>（1）一类问题是通过理顺研究生日常管理流程，建章立制解决。</a:t>
            </a:r>
            <a:endParaRPr lang="zh-CN" altLang="en-US" sz="2000" b="1" dirty="0">
              <a:solidFill>
                <a:srgbClr val="D10F25"/>
              </a:solidFill>
              <a:ea typeface="微软雅黑" panose="020B0503020204020204" charset="-122"/>
            </a:endParaRPr>
          </a:p>
          <a:p>
            <a:pPr algn="l">
              <a:lnSpc>
                <a:spcPct val="130000"/>
              </a:lnSpc>
              <a:spcAft>
                <a:spcPts val="900"/>
              </a:spcAft>
              <a:buClrTx/>
              <a:buSzTx/>
            </a:pPr>
            <a:r>
              <a:rPr lang="zh-CN" altLang="en-US" sz="2000" dirty="0">
                <a:latin typeface="宋体" panose="02010600030101010101" pitchFamily="2" charset="-122"/>
                <a:ea typeface="宋体" panose="02010600030101010101" pitchFamily="2" charset="-122"/>
              </a:rPr>
              <a:t>③ </a:t>
            </a:r>
            <a:r>
              <a:rPr lang="zh-CN" altLang="en-US" sz="2000" dirty="0">
                <a:ea typeface="微软雅黑" panose="020B0503020204020204" charset="-122"/>
              </a:rPr>
              <a:t>针对优质生源地和生源校有目的招生问题。</a:t>
            </a:r>
            <a:endParaRPr lang="zh-CN" altLang="en-US" sz="2000" dirty="0">
              <a:ea typeface="微软雅黑" panose="020B0503020204020204" charset="-122"/>
            </a:endParaRPr>
          </a:p>
          <a:p>
            <a:pPr lvl="1" algn="l">
              <a:lnSpc>
                <a:spcPct val="130000"/>
              </a:lnSpc>
              <a:spcAft>
                <a:spcPts val="900"/>
              </a:spcAft>
              <a:buClrTx/>
              <a:buSzTx/>
            </a:pPr>
            <a:r>
              <a:rPr lang="zh-CN" altLang="en-US" sz="2000" dirty="0">
                <a:ea typeface="微软雅黑" panose="020B0503020204020204" charset="-122"/>
              </a:rPr>
              <a:t>一是整理和更新学院的研究生招生宣传资料、PPT视频等资源，有针对性的进行招生宣传和动员。</a:t>
            </a:r>
            <a:endParaRPr lang="zh-CN" altLang="en-US" sz="2000" dirty="0">
              <a:ea typeface="微软雅黑" panose="020B0503020204020204" charset="-122"/>
            </a:endParaRPr>
          </a:p>
          <a:p>
            <a:pPr lvl="1" algn="l">
              <a:lnSpc>
                <a:spcPct val="130000"/>
              </a:lnSpc>
              <a:spcAft>
                <a:spcPts val="900"/>
              </a:spcAft>
              <a:buClrTx/>
              <a:buSzTx/>
            </a:pPr>
            <a:r>
              <a:rPr lang="zh-CN" altLang="en-US" sz="2000" dirty="0">
                <a:ea typeface="微软雅黑" panose="020B0503020204020204" charset="-122"/>
              </a:rPr>
              <a:t>二是与学院学生管理口协作，加强对本校报考学生的动员。</a:t>
            </a:r>
            <a:endParaRPr lang="zh-CN" altLang="en-US" sz="2000" dirty="0">
              <a:ea typeface="微软雅黑" panose="020B0503020204020204" charset="-122"/>
            </a:endParaRPr>
          </a:p>
          <a:p>
            <a:pPr lvl="1" algn="l">
              <a:lnSpc>
                <a:spcPct val="130000"/>
              </a:lnSpc>
              <a:spcAft>
                <a:spcPts val="900"/>
              </a:spcAft>
              <a:buClrTx/>
              <a:buSzTx/>
            </a:pPr>
            <a:r>
              <a:rPr lang="zh-CN" altLang="en-US" sz="2000" dirty="0">
                <a:ea typeface="微软雅黑" panose="020B0503020204020204" charset="-122"/>
              </a:rPr>
              <a:t>三是通过组织研究生论坛、国际学术会议，加强校级学术交流等方式加强与优质生源校的联系。</a:t>
            </a:r>
            <a:endParaRPr lang="zh-CN" altLang="en-US" sz="2000" dirty="0">
              <a:ea typeface="微软雅黑" panose="020B0503020204020204" charset="-122"/>
            </a:endParaRPr>
          </a:p>
          <a:p>
            <a:pPr lvl="1" algn="l">
              <a:lnSpc>
                <a:spcPct val="130000"/>
              </a:lnSpc>
              <a:spcAft>
                <a:spcPts val="900"/>
              </a:spcAft>
              <a:buClrTx/>
              <a:buSzTx/>
            </a:pPr>
            <a:r>
              <a:rPr lang="zh-CN" altLang="en-US" sz="2000" dirty="0">
                <a:ea typeface="微软雅黑" panose="020B0503020204020204" charset="-122"/>
              </a:rPr>
              <a:t>四是进一步完善研究生学术成果激励等制度，鼓励发表高水平成果，鼓励参加国内外学术会议交流，扩大本校的知名度和影响力，吸引优质生源。</a:t>
            </a:r>
            <a:endParaRPr lang="zh-CN" altLang="en-US" sz="2000" dirty="0">
              <a:ea typeface="微软雅黑" panose="020B0503020204020204" charset="-122"/>
            </a:endParaRPr>
          </a:p>
        </p:txBody>
      </p:sp>
      <p:sp>
        <p:nvSpPr>
          <p:cNvPr id="5" name="文本框 4"/>
          <p:cNvSpPr txBox="1"/>
          <p:nvPr/>
        </p:nvSpPr>
        <p:spPr>
          <a:xfrm>
            <a:off x="650875" y="1391285"/>
            <a:ext cx="5384165" cy="645160"/>
          </a:xfrm>
          <a:prstGeom prst="rect">
            <a:avLst/>
          </a:prstGeom>
          <a:noFill/>
        </p:spPr>
        <p:txBody>
          <a:bodyPr wrap="square" rtlCol="0" anchor="t">
            <a:spAutoFit/>
          </a:bodyPr>
          <a:p>
            <a:pPr>
              <a:lnSpc>
                <a:spcPct val="150000"/>
              </a:lnSpc>
            </a:pPr>
            <a:r>
              <a:rPr lang="en-US" altLang="zh-CN" sz="2400" dirty="0">
                <a:ea typeface="微软雅黑" panose="020B0503020204020204" charset="-122"/>
                <a:sym typeface="+mn-ea"/>
              </a:rPr>
              <a:t>2</a:t>
            </a:r>
            <a:r>
              <a:rPr lang="zh-CN" altLang="en-US" sz="2400" dirty="0">
                <a:ea typeface="微软雅黑" panose="020B0503020204020204" charset="-122"/>
                <a:sym typeface="+mn-ea"/>
              </a:rPr>
              <a:t>、其次，从作风上踏实跟进整改</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13460" y="2324735"/>
            <a:ext cx="10547985" cy="397256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30000"/>
              </a:lnSpc>
              <a:spcAft>
                <a:spcPts val="900"/>
              </a:spcAft>
              <a:buClrTx/>
              <a:buSzTx/>
            </a:pPr>
            <a:r>
              <a:rPr lang="zh-CN" altLang="en-US" sz="2000" b="1" dirty="0">
                <a:solidFill>
                  <a:srgbClr val="D10F25"/>
                </a:solidFill>
                <a:ea typeface="微软雅黑" panose="020B0503020204020204" charset="-122"/>
                <a:sym typeface="+mn-ea"/>
              </a:rPr>
              <a:t>（1）一类问题是通过理顺研究生日常管理流程，建章立制解决。</a:t>
            </a:r>
            <a:endParaRPr lang="zh-CN" altLang="en-US" sz="2000" b="1" dirty="0">
              <a:solidFill>
                <a:srgbClr val="D10F25"/>
              </a:solidFill>
              <a:ea typeface="微软雅黑" panose="020B0503020204020204" charset="-122"/>
            </a:endParaRPr>
          </a:p>
          <a:p>
            <a:pPr lvl="1" algn="l">
              <a:lnSpc>
                <a:spcPct val="130000"/>
              </a:lnSpc>
              <a:spcAft>
                <a:spcPts val="900"/>
              </a:spcAft>
              <a:buClrTx/>
              <a:buSzTx/>
            </a:pPr>
            <a:r>
              <a:rPr lang="zh-CN" altLang="en-US" sz="2000" dirty="0">
                <a:latin typeface="宋体" panose="02010600030101010101" pitchFamily="2" charset="-122"/>
                <a:ea typeface="宋体" panose="02010600030101010101" pitchFamily="2" charset="-122"/>
              </a:rPr>
              <a:t>④ </a:t>
            </a:r>
            <a:r>
              <a:rPr lang="zh-CN" altLang="en-US" sz="2000" dirty="0">
                <a:ea typeface="微软雅黑" panose="020B0503020204020204" charset="-122"/>
              </a:rPr>
              <a:t>根据研究生培养需求，组织开展内外部需求调研，借鉴国内外同类学科培养计划，制定培养计划修订流程和规范，对学院学硕和专硕的培养计划进行修订。</a:t>
            </a:r>
            <a:endParaRPr lang="zh-CN" altLang="en-US" sz="2000" dirty="0">
              <a:ea typeface="微软雅黑" panose="020B0503020204020204" charset="-122"/>
            </a:endParaRPr>
          </a:p>
          <a:p>
            <a:pPr lvl="1" algn="l">
              <a:lnSpc>
                <a:spcPct val="130000"/>
              </a:lnSpc>
              <a:spcAft>
                <a:spcPts val="900"/>
              </a:spcAft>
              <a:buClrTx/>
              <a:buSzTx/>
            </a:pPr>
            <a:r>
              <a:rPr lang="zh-CN" altLang="en-US" sz="2000" dirty="0">
                <a:latin typeface="宋体" panose="02010600030101010101" pitchFamily="2" charset="-122"/>
                <a:ea typeface="宋体" panose="02010600030101010101" pitchFamily="2" charset="-122"/>
              </a:rPr>
              <a:t>⑤ </a:t>
            </a:r>
            <a:r>
              <a:rPr lang="zh-CN" altLang="en-US" sz="2000" dirty="0">
                <a:ea typeface="微软雅黑" panose="020B0503020204020204" charset="-122"/>
              </a:rPr>
              <a:t>通过高水平成果的不断积累促进本学科整体水平不断提高，争取在第五轮学科评估中有比较明显的进步，争取在下一轮学位点申报时能够达到申报博士点的要求。   </a:t>
            </a:r>
            <a:endParaRPr lang="zh-CN" altLang="en-US" sz="2000" dirty="0">
              <a:ea typeface="微软雅黑" panose="020B0503020204020204" charset="-122"/>
            </a:endParaRPr>
          </a:p>
        </p:txBody>
      </p:sp>
      <p:sp>
        <p:nvSpPr>
          <p:cNvPr id="5" name="文本框 4"/>
          <p:cNvSpPr txBox="1"/>
          <p:nvPr/>
        </p:nvSpPr>
        <p:spPr>
          <a:xfrm>
            <a:off x="650875" y="1391285"/>
            <a:ext cx="5384165" cy="645160"/>
          </a:xfrm>
          <a:prstGeom prst="rect">
            <a:avLst/>
          </a:prstGeom>
          <a:noFill/>
        </p:spPr>
        <p:txBody>
          <a:bodyPr wrap="square" rtlCol="0" anchor="t">
            <a:spAutoFit/>
          </a:bodyPr>
          <a:p>
            <a:pPr>
              <a:lnSpc>
                <a:spcPct val="150000"/>
              </a:lnSpc>
            </a:pPr>
            <a:r>
              <a:rPr lang="en-US" altLang="zh-CN" sz="2400" dirty="0">
                <a:ea typeface="微软雅黑" panose="020B0503020204020204" charset="-122"/>
                <a:sym typeface="+mn-ea"/>
              </a:rPr>
              <a:t>2</a:t>
            </a:r>
            <a:r>
              <a:rPr lang="zh-CN" altLang="en-US" sz="2400" dirty="0">
                <a:ea typeface="微软雅黑" panose="020B0503020204020204" charset="-122"/>
                <a:sym typeface="+mn-ea"/>
              </a:rPr>
              <a:t>、其次，从作风上踏实跟进整改</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02030" y="2207895"/>
            <a:ext cx="10559415" cy="4206240"/>
          </a:xfrm>
          <a:prstGeom prst="rect">
            <a:avLst/>
          </a:prstGeom>
        </p:spPr>
        <p:txBody>
          <a:bodyPr vert="horz" lIns="101600" tIns="0" rIns="82550" bIns="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30000"/>
              </a:lnSpc>
              <a:spcAft>
                <a:spcPts val="900"/>
              </a:spcAft>
              <a:buClrTx/>
              <a:buSzTx/>
            </a:pPr>
            <a:r>
              <a:rPr lang="zh-CN" altLang="en-US" sz="2000" b="1" dirty="0">
                <a:solidFill>
                  <a:srgbClr val="D10F25"/>
                </a:solidFill>
                <a:ea typeface="微软雅黑" panose="020B0503020204020204" charset="-122"/>
                <a:sym typeface="+mn-ea"/>
              </a:rPr>
              <a:t>（</a:t>
            </a:r>
            <a:r>
              <a:rPr lang="en-US" altLang="zh-CN" sz="2000" b="1" dirty="0">
                <a:solidFill>
                  <a:srgbClr val="D10F25"/>
                </a:solidFill>
                <a:ea typeface="微软雅黑" panose="020B0503020204020204" charset="-122"/>
                <a:sym typeface="+mn-ea"/>
              </a:rPr>
              <a:t>2</a:t>
            </a:r>
            <a:r>
              <a:rPr lang="zh-CN" altLang="en-US" sz="2000" b="1" dirty="0">
                <a:solidFill>
                  <a:srgbClr val="D10F25"/>
                </a:solidFill>
                <a:ea typeface="微软雅黑" panose="020B0503020204020204" charset="-122"/>
                <a:sym typeface="+mn-ea"/>
              </a:rPr>
              <a:t>）一类问题是需要与学院班子或其他主管合作解决的。</a:t>
            </a:r>
            <a:endParaRPr lang="zh-CN" altLang="en-US" sz="2000" b="1" dirty="0">
              <a:solidFill>
                <a:srgbClr val="D10F25"/>
              </a:solidFill>
              <a:ea typeface="微软雅黑" panose="020B0503020204020204" charset="-122"/>
              <a:sym typeface="+mn-ea"/>
            </a:endParaRPr>
          </a:p>
          <a:p>
            <a:pPr lvl="1" algn="l" defTabSz="914400">
              <a:lnSpc>
                <a:spcPct val="130000"/>
              </a:lnSpc>
              <a:spcAft>
                <a:spcPts val="1500"/>
              </a:spcAft>
              <a:buClrTx/>
              <a:buSzTx/>
              <a:tabLst>
                <a:tab pos="1609725" algn="l"/>
                <a:tab pos="1609725" algn="l"/>
              </a:tabLst>
            </a:pPr>
            <a:r>
              <a:rPr lang="zh-CN" altLang="en-US" sz="2000" dirty="0">
                <a:ea typeface="微软雅黑" panose="020B0503020204020204" charset="-122"/>
                <a:sym typeface="+mn-ea"/>
              </a:rPr>
              <a:t>如</a:t>
            </a:r>
            <a:r>
              <a:rPr lang="zh-CN" altLang="en-US" sz="2000" dirty="0">
                <a:solidFill>
                  <a:srgbClr val="FF0000"/>
                </a:solidFill>
                <a:ea typeface="微软雅黑" panose="020B0503020204020204" charset="-122"/>
                <a:sym typeface="+mn-ea"/>
              </a:rPr>
              <a:t>实验室管理和开放管理、实验室设备培训和考核使用</a:t>
            </a:r>
            <a:r>
              <a:rPr lang="zh-CN" altLang="en-US" sz="2000" dirty="0">
                <a:ea typeface="微软雅黑" panose="020B0503020204020204" charset="-122"/>
                <a:sym typeface="+mn-ea"/>
              </a:rPr>
              <a:t>等问题。</a:t>
            </a:r>
            <a:endParaRPr lang="zh-CN" altLang="en-US" sz="2000" dirty="0">
              <a:ea typeface="微软雅黑" panose="020B0503020204020204" charset="-122"/>
              <a:sym typeface="+mn-ea"/>
            </a:endParaRPr>
          </a:p>
          <a:p>
            <a:pPr lvl="2" algn="l" defTabSz="914400">
              <a:lnSpc>
                <a:spcPct val="130000"/>
              </a:lnSpc>
              <a:spcAft>
                <a:spcPts val="1500"/>
              </a:spcAft>
              <a:buClrTx/>
              <a:buSzTx/>
              <a:tabLst>
                <a:tab pos="1609725" algn="l"/>
                <a:tab pos="1609725" algn="l"/>
              </a:tabLst>
            </a:pPr>
            <a:r>
              <a:rPr lang="zh-CN" altLang="en-US" sz="2000" dirty="0">
                <a:ea typeface="微软雅黑" panose="020B0503020204020204" charset="-122"/>
                <a:sym typeface="+mn-ea"/>
              </a:rPr>
              <a:t>后续将会将问题带到班子讨论，会同实验室主管副院长制定相应的整改措施。如制定学生进入实验室，使用实验设施的管理制度；</a:t>
            </a:r>
            <a:endParaRPr lang="zh-CN" altLang="en-US" sz="2000" dirty="0">
              <a:ea typeface="微软雅黑" panose="020B0503020204020204" charset="-122"/>
              <a:sym typeface="+mn-ea"/>
            </a:endParaRPr>
          </a:p>
          <a:p>
            <a:pPr lvl="1" algn="l" defTabSz="914400">
              <a:lnSpc>
                <a:spcPct val="130000"/>
              </a:lnSpc>
              <a:spcAft>
                <a:spcPts val="1500"/>
              </a:spcAft>
              <a:buClrTx/>
              <a:buSzTx/>
              <a:tabLst>
                <a:tab pos="1609725" algn="l"/>
                <a:tab pos="1609725" algn="l"/>
              </a:tabLst>
            </a:pPr>
            <a:r>
              <a:rPr lang="zh-CN" altLang="en-US" sz="2000" dirty="0">
                <a:ea typeface="微软雅黑" panose="020B0503020204020204" charset="-122"/>
                <a:sym typeface="+mn-ea"/>
              </a:rPr>
              <a:t>对于学生提出的</a:t>
            </a:r>
            <a:r>
              <a:rPr lang="zh-CN" altLang="en-US" sz="2000" dirty="0">
                <a:solidFill>
                  <a:srgbClr val="FF0000"/>
                </a:solidFill>
                <a:ea typeface="微软雅黑" panose="020B0503020204020204" charset="-122"/>
                <a:sym typeface="+mn-ea"/>
              </a:rPr>
              <a:t>就业指导和就业需求获取渠道</a:t>
            </a:r>
            <a:r>
              <a:rPr lang="zh-CN" altLang="en-US" sz="2000" dirty="0">
                <a:ea typeface="微软雅黑" panose="020B0503020204020204" charset="-122"/>
                <a:sym typeface="+mn-ea"/>
              </a:rPr>
              <a:t>问题。</a:t>
            </a:r>
            <a:endParaRPr lang="zh-CN" altLang="en-US" sz="2000" dirty="0">
              <a:ea typeface="微软雅黑" panose="020B0503020204020204" charset="-122"/>
              <a:sym typeface="+mn-ea"/>
            </a:endParaRPr>
          </a:p>
          <a:p>
            <a:pPr lvl="2" algn="l" defTabSz="914400">
              <a:lnSpc>
                <a:spcPct val="130000"/>
              </a:lnSpc>
              <a:spcAft>
                <a:spcPts val="1500"/>
              </a:spcAft>
              <a:buClrTx/>
              <a:buSzTx/>
              <a:tabLst>
                <a:tab pos="1609725" algn="l"/>
                <a:tab pos="1609725" algn="l"/>
              </a:tabLst>
            </a:pPr>
            <a:r>
              <a:rPr lang="zh-CN" altLang="en-US" sz="2000" dirty="0">
                <a:ea typeface="微软雅黑" panose="020B0503020204020204" charset="-122"/>
                <a:sym typeface="+mn-ea"/>
              </a:rPr>
              <a:t>一方面将与学生管理工作的主管副书记协商将现在主要面向本科生的就业指导课程、就业企业宣讲、就业信息发布等渠道向研究生开放；</a:t>
            </a:r>
            <a:endParaRPr lang="zh-CN" altLang="en-US" sz="2000" dirty="0">
              <a:ea typeface="微软雅黑" panose="020B0503020204020204" charset="-122"/>
              <a:sym typeface="+mn-ea"/>
            </a:endParaRPr>
          </a:p>
          <a:p>
            <a:pPr lvl="2" algn="l" defTabSz="914400">
              <a:lnSpc>
                <a:spcPct val="130000"/>
              </a:lnSpc>
              <a:spcAft>
                <a:spcPts val="1500"/>
              </a:spcAft>
              <a:buClrTx/>
              <a:buSzTx/>
              <a:tabLst>
                <a:tab pos="1609725" algn="l"/>
                <a:tab pos="1609725" algn="l"/>
              </a:tabLst>
            </a:pPr>
            <a:r>
              <a:rPr lang="zh-CN" altLang="en-US" sz="2000" dirty="0">
                <a:ea typeface="微软雅黑" panose="020B0503020204020204" charset="-122"/>
                <a:sym typeface="+mn-ea"/>
              </a:rPr>
              <a:t>另一方面组织企业行业专家进校讲座，加强学生的职业生涯规划，拓宽学生的就业思路。</a:t>
            </a:r>
            <a:endParaRPr lang="zh-CN" altLang="en-US" sz="2000" dirty="0">
              <a:ea typeface="微软雅黑" panose="020B0503020204020204" charset="-122"/>
              <a:sym typeface="+mn-ea"/>
            </a:endParaRPr>
          </a:p>
        </p:txBody>
      </p:sp>
      <p:sp>
        <p:nvSpPr>
          <p:cNvPr id="5" name="文本框 4"/>
          <p:cNvSpPr txBox="1"/>
          <p:nvPr/>
        </p:nvSpPr>
        <p:spPr>
          <a:xfrm>
            <a:off x="650875" y="1391285"/>
            <a:ext cx="5384165" cy="645160"/>
          </a:xfrm>
          <a:prstGeom prst="rect">
            <a:avLst/>
          </a:prstGeom>
          <a:noFill/>
        </p:spPr>
        <p:txBody>
          <a:bodyPr wrap="square" rtlCol="0" anchor="t">
            <a:spAutoFit/>
          </a:bodyPr>
          <a:p>
            <a:pPr>
              <a:lnSpc>
                <a:spcPct val="150000"/>
              </a:lnSpc>
            </a:pPr>
            <a:r>
              <a:rPr lang="en-US" altLang="zh-CN" sz="2400" dirty="0">
                <a:ea typeface="微软雅黑" panose="020B0503020204020204" charset="-122"/>
                <a:sym typeface="+mn-ea"/>
              </a:rPr>
              <a:t>2</a:t>
            </a:r>
            <a:r>
              <a:rPr lang="zh-CN" altLang="en-US" sz="2400" dirty="0">
                <a:ea typeface="微软雅黑" panose="020B0503020204020204" charset="-122"/>
                <a:sym typeface="+mn-ea"/>
              </a:rPr>
              <a:t>、其次，从作风上踏实跟进整改</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02030" y="2476500"/>
            <a:ext cx="10559415" cy="3937635"/>
          </a:xfrm>
          <a:prstGeom prst="rect">
            <a:avLst/>
          </a:prstGeom>
        </p:spPr>
        <p:txBody>
          <a:bodyPr vert="horz" lIns="101600" tIns="0" rIns="82550" bIns="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30000"/>
              </a:lnSpc>
              <a:spcAft>
                <a:spcPts val="900"/>
              </a:spcAft>
              <a:buClrTx/>
              <a:buSzTx/>
            </a:pPr>
            <a:r>
              <a:rPr sz="2000" b="1" dirty="0">
                <a:solidFill>
                  <a:srgbClr val="D10F25"/>
                </a:solidFill>
                <a:ea typeface="微软雅黑" panose="020B0503020204020204" charset="-122"/>
                <a:sym typeface="+mn-ea"/>
              </a:rPr>
              <a:t>（3）一类问题是需要向上级或学校其他部门反馈的</a:t>
            </a:r>
            <a:r>
              <a:rPr lang="zh-CN" sz="2000" b="1" dirty="0">
                <a:solidFill>
                  <a:srgbClr val="D10F25"/>
                </a:solidFill>
                <a:ea typeface="微软雅黑" panose="020B0503020204020204" charset="-122"/>
                <a:sym typeface="+mn-ea"/>
              </a:rPr>
              <a:t>。</a:t>
            </a:r>
            <a:endParaRPr lang="zh-CN" sz="2000" b="1" dirty="0">
              <a:solidFill>
                <a:srgbClr val="D10F25"/>
              </a:solidFill>
              <a:ea typeface="微软雅黑" panose="020B0503020204020204" charset="-122"/>
              <a:sym typeface="+mn-ea"/>
            </a:endParaRPr>
          </a:p>
          <a:p>
            <a:pPr lvl="1" algn="l" defTabSz="914400">
              <a:lnSpc>
                <a:spcPct val="150000"/>
              </a:lnSpc>
              <a:spcAft>
                <a:spcPts val="1500"/>
              </a:spcAft>
              <a:buClrTx/>
              <a:buSzTx/>
              <a:tabLst>
                <a:tab pos="1609725" algn="l"/>
                <a:tab pos="1609725" algn="l"/>
              </a:tabLst>
            </a:pPr>
            <a:r>
              <a:rPr lang="zh-CN" altLang="en-US" sz="2000" dirty="0">
                <a:solidFill>
                  <a:srgbClr val="FF0000"/>
                </a:solidFill>
                <a:ea typeface="微软雅黑" panose="020B0503020204020204" charset="-122"/>
                <a:sym typeface="+mn-ea"/>
              </a:rPr>
              <a:t>自习室、实验室、导师指导空间、时尚设计研究生展示空间的问题</a:t>
            </a:r>
            <a:r>
              <a:rPr lang="zh-CN" altLang="en-US" sz="2000" dirty="0">
                <a:ea typeface="微软雅黑" panose="020B0503020204020204" charset="-122"/>
                <a:sym typeface="+mn-ea"/>
              </a:rPr>
              <a:t>，希望学校能够考虑到学院学科发展和学生培养的实际需要，给予一定的支持。</a:t>
            </a:r>
            <a:endParaRPr lang="zh-CN" altLang="en-US" sz="2000" dirty="0">
              <a:ea typeface="微软雅黑" panose="020B0503020204020204" charset="-122"/>
              <a:sym typeface="+mn-ea"/>
            </a:endParaRPr>
          </a:p>
          <a:p>
            <a:pPr lvl="1" algn="l" defTabSz="914400">
              <a:lnSpc>
                <a:spcPct val="150000"/>
              </a:lnSpc>
              <a:spcAft>
                <a:spcPts val="1500"/>
              </a:spcAft>
              <a:buClrTx/>
              <a:buSzTx/>
              <a:tabLst>
                <a:tab pos="1609725" algn="l"/>
                <a:tab pos="1609725" algn="l"/>
              </a:tabLst>
            </a:pPr>
            <a:r>
              <a:rPr lang="zh-CN" altLang="en-US" sz="2000" dirty="0">
                <a:ea typeface="微软雅黑" panose="020B0503020204020204" charset="-122"/>
                <a:sym typeface="+mn-ea"/>
              </a:rPr>
              <a:t>实训楼洗手间灯光问题。</a:t>
            </a:r>
            <a:endParaRPr lang="zh-CN" altLang="en-US" sz="2000" dirty="0">
              <a:ea typeface="微软雅黑" panose="020B0503020204020204" charset="-122"/>
              <a:sym typeface="+mn-ea"/>
            </a:endParaRPr>
          </a:p>
          <a:p>
            <a:pPr lvl="1" algn="l" defTabSz="914400">
              <a:lnSpc>
                <a:spcPct val="150000"/>
              </a:lnSpc>
              <a:spcAft>
                <a:spcPts val="1500"/>
              </a:spcAft>
              <a:buClrTx/>
              <a:buSzTx/>
              <a:tabLst>
                <a:tab pos="1609725" algn="l"/>
                <a:tab pos="1609725" algn="l"/>
              </a:tabLst>
            </a:pPr>
            <a:r>
              <a:rPr lang="zh-CN" altLang="en-US" sz="2000" dirty="0">
                <a:ea typeface="微软雅黑" panose="020B0503020204020204" charset="-122"/>
                <a:sym typeface="+mn-ea"/>
              </a:rPr>
              <a:t>住本科宿舍楼的学生，因实验需要晚归和熄灯的问题等。</a:t>
            </a:r>
            <a:endParaRPr lang="zh-CN" altLang="en-US" sz="2000" dirty="0">
              <a:ea typeface="微软雅黑" panose="020B0503020204020204" charset="-122"/>
              <a:sym typeface="+mn-ea"/>
            </a:endParaRPr>
          </a:p>
        </p:txBody>
      </p:sp>
      <p:sp>
        <p:nvSpPr>
          <p:cNvPr id="5" name="文本框 4"/>
          <p:cNvSpPr txBox="1"/>
          <p:nvPr/>
        </p:nvSpPr>
        <p:spPr>
          <a:xfrm>
            <a:off x="650875" y="1391285"/>
            <a:ext cx="5384165" cy="645160"/>
          </a:xfrm>
          <a:prstGeom prst="rect">
            <a:avLst/>
          </a:prstGeom>
          <a:noFill/>
        </p:spPr>
        <p:txBody>
          <a:bodyPr wrap="square" rtlCol="0" anchor="t">
            <a:spAutoFit/>
          </a:bodyPr>
          <a:p>
            <a:pPr>
              <a:lnSpc>
                <a:spcPct val="150000"/>
              </a:lnSpc>
            </a:pPr>
            <a:r>
              <a:rPr lang="en-US" altLang="zh-CN" sz="2400" dirty="0">
                <a:ea typeface="微软雅黑" panose="020B0503020204020204" charset="-122"/>
                <a:sym typeface="+mn-ea"/>
              </a:rPr>
              <a:t>2</a:t>
            </a:r>
            <a:r>
              <a:rPr lang="zh-CN" altLang="en-US" sz="2400" dirty="0">
                <a:ea typeface="微软雅黑" panose="020B0503020204020204" charset="-122"/>
                <a:sym typeface="+mn-ea"/>
              </a:rPr>
              <a:t>、其次，从作风上踏实跟进整改</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974090" y="1292225"/>
            <a:ext cx="10243820" cy="4676140"/>
          </a:xfrm>
        </p:spPr>
        <p:txBody>
          <a:bodyPr anchor="t" anchorCtr="0">
            <a:normAutofit/>
          </a:bodyPr>
          <a:lstStyle/>
          <a:p>
            <a:pPr fontAlgn="ctr">
              <a:lnSpc>
                <a:spcPct val="150000"/>
              </a:lnSpc>
            </a:pPr>
            <a:r>
              <a:rPr lang="en-US" altLang="zh-CN" sz="2400" b="0" spc="0" dirty="0">
                <a:solidFill>
                  <a:schemeClr val="tx1"/>
                </a:solidFill>
                <a:latin typeface="+mn-lt"/>
                <a:ea typeface="微软雅黑" panose="020B0503020204020204" charset="-122"/>
                <a:cs typeface="+mn-cs"/>
              </a:rPr>
              <a:t>    </a:t>
            </a:r>
            <a:r>
              <a:rPr lang="zh-CN" altLang="en-US" sz="2400" b="0" spc="0" dirty="0">
                <a:solidFill>
                  <a:schemeClr val="tx1"/>
                </a:solidFill>
                <a:latin typeface="+mn-lt"/>
                <a:ea typeface="微软雅黑" panose="020B0503020204020204" charset="-122"/>
                <a:cs typeface="+mn-cs"/>
              </a:rPr>
              <a:t>今后的工作中，我将时刻谨记主题教育的总要求，强化目标导向和问题导向，勇担职责使命，积极破解管理过程中碰到的复杂问题和难题，进一步健全研究生培养和学科发展中的规章制度，切实把开展主题教育的成效转化为引领高质量工作的强大动力，</a:t>
            </a:r>
            <a:r>
              <a:rPr lang="zh-CN" altLang="en-US" sz="2400" b="0" spc="0" dirty="0">
                <a:solidFill>
                  <a:schemeClr val="tx1"/>
                </a:solidFill>
                <a:latin typeface="+mn-lt"/>
                <a:ea typeface="微软雅黑" panose="020B0503020204020204" charset="-122"/>
                <a:cs typeface="+mn-cs"/>
                <a:sym typeface="+mn-ea"/>
              </a:rPr>
              <a:t>顺利</a:t>
            </a:r>
            <a:r>
              <a:rPr lang="zh-CN" altLang="en-US" sz="2400" b="0" spc="0" dirty="0">
                <a:solidFill>
                  <a:schemeClr val="tx1"/>
                </a:solidFill>
                <a:latin typeface="+mn-lt"/>
                <a:ea typeface="微软雅黑" panose="020B0503020204020204" charset="-122"/>
                <a:cs typeface="+mn-cs"/>
              </a:rPr>
              <a:t>推进各项工作，为学校建设高水平现代化工程应用型特色大学发挥自己应有的力量。</a:t>
            </a:r>
            <a:br>
              <a:rPr lang="zh-CN" altLang="en-US" sz="2400" b="0" spc="0" dirty="0">
                <a:solidFill>
                  <a:schemeClr val="tx1"/>
                </a:solidFill>
                <a:latin typeface="+mn-lt"/>
                <a:ea typeface="微软雅黑" panose="020B0503020204020204" charset="-122"/>
                <a:cs typeface="+mn-cs"/>
              </a:rPr>
            </a:br>
            <a:br>
              <a:rPr lang="zh-CN" altLang="en-US" sz="2400" b="0" spc="0" dirty="0">
                <a:solidFill>
                  <a:schemeClr val="tx1"/>
                </a:solidFill>
                <a:latin typeface="+mn-lt"/>
                <a:ea typeface="微软雅黑" panose="020B0503020204020204" charset="-122"/>
                <a:cs typeface="+mn-cs"/>
              </a:rPr>
            </a:br>
            <a:r>
              <a:rPr lang="zh-CN" altLang="en-US" sz="2400" b="0" spc="0" dirty="0">
                <a:solidFill>
                  <a:srgbClr val="C00000"/>
                </a:solidFill>
                <a:latin typeface="+mn-lt"/>
                <a:ea typeface="微软雅黑" panose="020B0503020204020204" charset="-122"/>
                <a:cs typeface="+mn-cs"/>
              </a:rPr>
              <a:t>请组织监督和指导！</a:t>
            </a:r>
            <a:endParaRPr lang="zh-CN" altLang="en-US" sz="2400" b="0" spc="0" dirty="0">
              <a:solidFill>
                <a:srgbClr val="C00000"/>
              </a:solidFill>
              <a:latin typeface="+mn-lt"/>
              <a:ea typeface="微软雅黑" panose="020B0503020204020204" charset="-122"/>
              <a:cs typeface="+mn-cs"/>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custDataLst>
              <p:tags r:id="rId1"/>
            </p:custDataLst>
          </p:nvPr>
        </p:nvSpPr>
        <p:spPr bwMode="auto">
          <a:xfrm>
            <a:off x="7248229" y="2441173"/>
            <a:ext cx="123345" cy="710067"/>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14" name="任意多边形 13"/>
          <p:cNvSpPr/>
          <p:nvPr>
            <p:custDataLst>
              <p:tags r:id="rId2"/>
            </p:custDataLst>
          </p:nvPr>
        </p:nvSpPr>
        <p:spPr bwMode="auto">
          <a:xfrm>
            <a:off x="10335861" y="2441173"/>
            <a:ext cx="125931" cy="710067"/>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11" name="圆角矩形 10"/>
          <p:cNvSpPr/>
          <p:nvPr>
            <p:custDataLst>
              <p:tags r:id="rId3"/>
            </p:custDataLst>
          </p:nvPr>
        </p:nvSpPr>
        <p:spPr>
          <a:xfrm>
            <a:off x="7604760" y="2532380"/>
            <a:ext cx="2540635"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lnSpc>
                <a:spcPct val="120000"/>
              </a:lnSpc>
              <a:buClr>
                <a:prstClr val="white"/>
              </a:buClr>
              <a:defRPr/>
            </a:pPr>
            <a:r>
              <a:rPr lang="en-US" altLang="zh-CN" sz="2000" b="1" dirty="0">
                <a:solidFill>
                  <a:prstClr val="white"/>
                </a:solidFill>
                <a:latin typeface="Arial" panose="020B0604020202020204" pitchFamily="34" charset="0"/>
                <a:ea typeface="微软雅黑" panose="020B0503020204020204" charset="-122"/>
              </a:rPr>
              <a:t>调研过程</a:t>
            </a:r>
            <a:endParaRPr lang="en-US" altLang="zh-CN" sz="2000" b="1" dirty="0">
              <a:solidFill>
                <a:prstClr val="white"/>
              </a:solidFill>
              <a:latin typeface="Arial" panose="020B0604020202020204" pitchFamily="34" charset="0"/>
              <a:ea typeface="微软雅黑" panose="020B0503020204020204" charset="-122"/>
            </a:endParaRPr>
          </a:p>
        </p:txBody>
      </p:sp>
      <p:sp>
        <p:nvSpPr>
          <p:cNvPr id="26" name="任意多边形 25"/>
          <p:cNvSpPr/>
          <p:nvPr>
            <p:custDataLst>
              <p:tags r:id="rId4"/>
            </p:custDataLst>
          </p:nvPr>
        </p:nvSpPr>
        <p:spPr bwMode="auto">
          <a:xfrm>
            <a:off x="7248229" y="3706761"/>
            <a:ext cx="123345" cy="710067"/>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27" name="任意多边形 26"/>
          <p:cNvSpPr/>
          <p:nvPr>
            <p:custDataLst>
              <p:tags r:id="rId5"/>
            </p:custDataLst>
          </p:nvPr>
        </p:nvSpPr>
        <p:spPr bwMode="auto">
          <a:xfrm>
            <a:off x="10335861" y="3706761"/>
            <a:ext cx="125931" cy="710067"/>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2" name="文本框 1"/>
          <p:cNvSpPr txBox="1"/>
          <p:nvPr>
            <p:custDataLst>
              <p:tags r:id="rId6"/>
            </p:custDataLst>
          </p:nvPr>
        </p:nvSpPr>
        <p:spPr>
          <a:xfrm>
            <a:off x="5001013" y="424070"/>
            <a:ext cx="2189974" cy="707886"/>
          </a:xfrm>
          <a:prstGeom prst="rect">
            <a:avLst/>
          </a:prstGeom>
          <a:noFill/>
        </p:spPr>
        <p:txBody>
          <a:bodyPr wrap="square" rtlCol="0">
            <a:normAutofit fontScale="90000"/>
          </a:bodyPr>
          <a:lstStyle/>
          <a:p>
            <a:pPr algn="ctr"/>
            <a:r>
              <a:rPr lang="zh-CN" altLang="en-US" sz="4000" dirty="0">
                <a:solidFill>
                  <a:schemeClr val="tx1">
                    <a:lumMod val="85000"/>
                    <a:lumOff val="15000"/>
                  </a:schemeClr>
                </a:solidFill>
                <a:latin typeface="Arial" panose="020B0604020202020204" pitchFamily="34" charset="0"/>
                <a:ea typeface="微软雅黑" panose="020B0503020204020204" charset="-122"/>
              </a:rPr>
              <a:t>目录</a:t>
            </a:r>
            <a:endParaRPr lang="zh-CN" altLang="en-US" sz="4000" dirty="0">
              <a:solidFill>
                <a:schemeClr val="tx1">
                  <a:lumMod val="85000"/>
                  <a:lumOff val="15000"/>
                </a:schemeClr>
              </a:solidFill>
              <a:latin typeface="Arial" panose="020B0604020202020204" pitchFamily="34" charset="0"/>
              <a:ea typeface="微软雅黑" panose="020B0503020204020204" charset="-122"/>
            </a:endParaRPr>
          </a:p>
        </p:txBody>
      </p:sp>
      <p:sp>
        <p:nvSpPr>
          <p:cNvPr id="23" name="任意多边形 22"/>
          <p:cNvSpPr/>
          <p:nvPr>
            <p:custDataLst>
              <p:tags r:id="rId7"/>
            </p:custDataLst>
          </p:nvPr>
        </p:nvSpPr>
        <p:spPr bwMode="auto">
          <a:xfrm>
            <a:off x="2596854" y="2476098"/>
            <a:ext cx="123345" cy="710067"/>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28" name="任意多边形 27"/>
          <p:cNvSpPr/>
          <p:nvPr>
            <p:custDataLst>
              <p:tags r:id="rId8"/>
            </p:custDataLst>
          </p:nvPr>
        </p:nvSpPr>
        <p:spPr bwMode="auto">
          <a:xfrm>
            <a:off x="5684486" y="2476098"/>
            <a:ext cx="125931" cy="710067"/>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29" name="圆角矩形 28"/>
          <p:cNvSpPr/>
          <p:nvPr>
            <p:custDataLst>
              <p:tags r:id="rId9"/>
            </p:custDataLst>
          </p:nvPr>
        </p:nvSpPr>
        <p:spPr>
          <a:xfrm>
            <a:off x="2953385" y="2532380"/>
            <a:ext cx="2540635"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lnSpc>
                <a:spcPct val="120000"/>
              </a:lnSpc>
              <a:buClr>
                <a:prstClr val="white"/>
              </a:buClr>
              <a:defRPr/>
            </a:pPr>
            <a:r>
              <a:rPr lang="en-US" altLang="zh-CN" sz="2000" b="1" dirty="0">
                <a:solidFill>
                  <a:prstClr val="white"/>
                </a:solidFill>
                <a:latin typeface="Arial" panose="020B0604020202020204" pitchFamily="34" charset="0"/>
                <a:ea typeface="微软雅黑" panose="020B0503020204020204" charset="-122"/>
              </a:rPr>
              <a:t>调研目的及意义</a:t>
            </a:r>
            <a:endParaRPr lang="en-US" altLang="zh-CN" sz="2000" b="1" dirty="0">
              <a:solidFill>
                <a:prstClr val="white"/>
              </a:solidFill>
              <a:latin typeface="Arial" panose="020B0604020202020204" pitchFamily="34" charset="0"/>
              <a:ea typeface="微软雅黑" panose="020B0503020204020204" charset="-122"/>
            </a:endParaRPr>
          </a:p>
        </p:txBody>
      </p:sp>
      <p:sp>
        <p:nvSpPr>
          <p:cNvPr id="31" name="任意多边形 30"/>
          <p:cNvSpPr/>
          <p:nvPr>
            <p:custDataLst>
              <p:tags r:id="rId10"/>
            </p:custDataLst>
          </p:nvPr>
        </p:nvSpPr>
        <p:spPr bwMode="auto">
          <a:xfrm>
            <a:off x="2596854" y="3741686"/>
            <a:ext cx="123345" cy="710067"/>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32" name="任意多边形 31"/>
          <p:cNvSpPr/>
          <p:nvPr>
            <p:custDataLst>
              <p:tags r:id="rId11"/>
            </p:custDataLst>
          </p:nvPr>
        </p:nvSpPr>
        <p:spPr bwMode="auto">
          <a:xfrm>
            <a:off x="5684486" y="3741686"/>
            <a:ext cx="125931" cy="710067"/>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anchor="ctr"/>
          <a:lstStyle/>
          <a:p>
            <a:pPr algn="ctr"/>
            <a:endParaRPr>
              <a:latin typeface="隶书" panose="02010509060101010101" pitchFamily="49" charset="-122"/>
              <a:ea typeface="隶书" panose="02010509060101010101" pitchFamily="49" charset="-122"/>
            </a:endParaRPr>
          </a:p>
        </p:txBody>
      </p:sp>
      <p:sp>
        <p:nvSpPr>
          <p:cNvPr id="35" name="圆角矩形 34"/>
          <p:cNvSpPr/>
          <p:nvPr>
            <p:custDataLst>
              <p:tags r:id="rId12"/>
            </p:custDataLst>
          </p:nvPr>
        </p:nvSpPr>
        <p:spPr>
          <a:xfrm>
            <a:off x="7604760" y="3791585"/>
            <a:ext cx="2540635"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p>
            <a:pPr lvl="0" algn="ctr">
              <a:lnSpc>
                <a:spcPct val="120000"/>
              </a:lnSpc>
              <a:buClr>
                <a:prstClr val="white"/>
              </a:buClr>
              <a:defRPr/>
            </a:pPr>
            <a:r>
              <a:rPr lang="en-US" altLang="zh-CN" sz="2000" b="1" dirty="0">
                <a:solidFill>
                  <a:prstClr val="white"/>
                </a:solidFill>
                <a:latin typeface="Arial" panose="020B0604020202020204" pitchFamily="34" charset="0"/>
                <a:ea typeface="微软雅黑" panose="020B0503020204020204" charset="-122"/>
                <a:sym typeface="+mn-ea"/>
              </a:rPr>
              <a:t>后续改进举措</a:t>
            </a:r>
            <a:endParaRPr lang="en-US" altLang="zh-CN" sz="2000" b="1" dirty="0">
              <a:solidFill>
                <a:prstClr val="white"/>
              </a:solidFill>
              <a:latin typeface="Arial" panose="020B0604020202020204" pitchFamily="34" charset="0"/>
              <a:ea typeface="微软雅黑" panose="020B0503020204020204" charset="-122"/>
            </a:endParaRPr>
          </a:p>
        </p:txBody>
      </p:sp>
      <p:sp>
        <p:nvSpPr>
          <p:cNvPr id="36" name="圆角矩形 35"/>
          <p:cNvSpPr/>
          <p:nvPr>
            <p:custDataLst>
              <p:tags r:id="rId13"/>
            </p:custDataLst>
          </p:nvPr>
        </p:nvSpPr>
        <p:spPr>
          <a:xfrm>
            <a:off x="2953385" y="3791585"/>
            <a:ext cx="2540635"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p>
            <a:pPr lvl="0" algn="ctr">
              <a:lnSpc>
                <a:spcPct val="120000"/>
              </a:lnSpc>
              <a:buClr>
                <a:prstClr val="white"/>
              </a:buClr>
              <a:defRPr/>
            </a:pPr>
            <a:r>
              <a:rPr lang="en-US" altLang="zh-CN" sz="2000" b="1" dirty="0">
                <a:solidFill>
                  <a:prstClr val="white"/>
                </a:solidFill>
                <a:latin typeface="Arial" panose="020B0604020202020204" pitchFamily="34" charset="0"/>
                <a:ea typeface="微软雅黑" panose="020B0503020204020204" charset="-122"/>
              </a:rPr>
              <a:t>调研发现的问题</a:t>
            </a:r>
            <a:endParaRPr lang="en-US" altLang="zh-CN" sz="2000" b="1" dirty="0">
              <a:solidFill>
                <a:prstClr val="white"/>
              </a:solidFill>
              <a:latin typeface="Arial" panose="020B0604020202020204" pitchFamily="34" charset="0"/>
              <a:ea typeface="微软雅黑" panose="020B0503020204020204" charset="-122"/>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51045" y="711355"/>
            <a:ext cx="9626400" cy="723600"/>
          </a:xfrm>
        </p:spPr>
        <p:txBody>
          <a:bodyPr>
            <a:normAutofit/>
          </a:bodyPr>
          <a:lstStyle/>
          <a:p>
            <a:r>
              <a:rPr lang="zh-CN" altLang="zh-CN" dirty="0">
                <a:ea typeface="微软雅黑" panose="020B0503020204020204" charset="-122"/>
              </a:rPr>
              <a:t>一、调研目的及意义</a:t>
            </a:r>
            <a:endParaRPr lang="zh-CN" altLang="zh-CN" dirty="0">
              <a:ea typeface="微软雅黑" panose="020B0503020204020204" charset="-122"/>
            </a:endParaRPr>
          </a:p>
        </p:txBody>
      </p:sp>
      <p:sp>
        <p:nvSpPr>
          <p:cNvPr id="4" name="内容占位符 3"/>
          <p:cNvSpPr>
            <a:spLocks noGrp="1"/>
          </p:cNvSpPr>
          <p:nvPr>
            <p:ph sz="quarter" idx="13"/>
            <p:custDataLst>
              <p:tags r:id="rId2"/>
            </p:custDataLst>
          </p:nvPr>
        </p:nvSpPr>
        <p:spPr>
          <a:xfrm>
            <a:off x="650875" y="1730375"/>
            <a:ext cx="10945495" cy="4345305"/>
          </a:xfrm>
        </p:spPr>
        <p:txBody>
          <a:bodyPr/>
          <a:lstStyle/>
          <a:p>
            <a:pPr>
              <a:lnSpc>
                <a:spcPct val="150000"/>
              </a:lnSpc>
            </a:pPr>
            <a:r>
              <a:rPr lang="zh-CN" altLang="en-US" sz="2200" dirty="0">
                <a:ea typeface="微软雅黑" panose="020B0503020204020204" charset="-122"/>
              </a:rPr>
              <a:t>进一步梳理当前服装学院研究生招生、培养过程、学位点建设和学科发展方面可能存在的问题，理顺管理流程，完善管理细则，提高研究生日常管理的效能，激发学生和导师的科研热情，促进学院学位点建设和学科发展工作。</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广泛征求意见，切实把情况弄清楚，问题分析透。在此基础上制定切实可行的对策，完善学院研究生管理和学科管理的相关制度，以制度引领强化学院研究生和学科管理工作。通过调研分析，贴近群众，解决问题，切实做到守初心、担使命，争做合格的共产党员干部。</a:t>
            </a:r>
            <a:endParaRPr lang="zh-CN" altLang="en-US" sz="2200" dirty="0">
              <a:ea typeface="微软雅黑" panose="020B0503020204020204"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51045" y="711355"/>
            <a:ext cx="9626400" cy="723600"/>
          </a:xfrm>
        </p:spPr>
        <p:txBody>
          <a:bodyPr>
            <a:normAutofit/>
          </a:bodyPr>
          <a:lstStyle/>
          <a:p>
            <a:r>
              <a:rPr lang="zh-CN" altLang="zh-CN" dirty="0">
                <a:ea typeface="微软雅黑" panose="020B0503020204020204" charset="-122"/>
              </a:rPr>
              <a:t>二、调研过程</a:t>
            </a:r>
            <a:endParaRPr lang="zh-CN" altLang="zh-CN" dirty="0">
              <a:ea typeface="微软雅黑" panose="020B0503020204020204" charset="-122"/>
            </a:endParaRPr>
          </a:p>
        </p:txBody>
      </p:sp>
      <p:sp>
        <p:nvSpPr>
          <p:cNvPr id="4" name="内容占位符 3"/>
          <p:cNvSpPr>
            <a:spLocks noGrp="1"/>
          </p:cNvSpPr>
          <p:nvPr>
            <p:ph sz="quarter" idx="13"/>
            <p:custDataLst>
              <p:tags r:id="rId2"/>
            </p:custDataLst>
          </p:nvPr>
        </p:nvSpPr>
        <p:spPr>
          <a:xfrm>
            <a:off x="650875" y="1730375"/>
            <a:ext cx="10945495" cy="1950720"/>
          </a:xfrm>
        </p:spPr>
        <p:txBody>
          <a:bodyPr/>
          <a:lstStyle/>
          <a:p>
            <a:pPr>
              <a:lnSpc>
                <a:spcPct val="150000"/>
              </a:lnSpc>
            </a:pPr>
            <a:r>
              <a:rPr lang="zh-CN" altLang="en-US" sz="2200" dirty="0">
                <a:ea typeface="微软雅黑" panose="020B0503020204020204" charset="-122"/>
              </a:rPr>
              <a:t>1、集中调研</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（1）10月10日上午10:00在艺术楼C210召开研究生代表调研会</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（2）10月11日下午14:00在艺术楼C210召开了研究生导师代表调研会</a:t>
            </a:r>
            <a:endParaRPr lang="zh-CN" altLang="en-US" sz="2200" dirty="0">
              <a:ea typeface="微软雅黑" panose="020B0503020204020204" charset="-122"/>
            </a:endParaRPr>
          </a:p>
        </p:txBody>
      </p:sp>
      <p:pic>
        <p:nvPicPr>
          <p:cNvPr id="2" name="图片 1" descr="8"/>
          <p:cNvPicPr>
            <a:picLocks noChangeAspect="1"/>
          </p:cNvPicPr>
          <p:nvPr/>
        </p:nvPicPr>
        <p:blipFill>
          <a:blip r:embed="rId3"/>
          <a:stretch>
            <a:fillRect/>
          </a:stretch>
        </p:blipFill>
        <p:spPr>
          <a:xfrm>
            <a:off x="1461770" y="3783330"/>
            <a:ext cx="4358005" cy="2451100"/>
          </a:xfrm>
          <a:prstGeom prst="rect">
            <a:avLst/>
          </a:prstGeom>
        </p:spPr>
      </p:pic>
      <p:pic>
        <p:nvPicPr>
          <p:cNvPr id="5" name="图片 4" descr="1"/>
          <p:cNvPicPr>
            <a:picLocks noChangeAspect="1"/>
          </p:cNvPicPr>
          <p:nvPr/>
        </p:nvPicPr>
        <p:blipFill>
          <a:blip r:embed="rId4"/>
          <a:stretch>
            <a:fillRect/>
          </a:stretch>
        </p:blipFill>
        <p:spPr>
          <a:xfrm>
            <a:off x="6128385" y="3783330"/>
            <a:ext cx="4358005" cy="2451100"/>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650875" y="1730375"/>
            <a:ext cx="10945495" cy="4345305"/>
          </a:xfrm>
        </p:spPr>
        <p:txBody>
          <a:bodyPr/>
          <a:lstStyle/>
          <a:p>
            <a:pPr>
              <a:lnSpc>
                <a:spcPct val="150000"/>
              </a:lnSpc>
            </a:pPr>
            <a:r>
              <a:rPr lang="zh-CN" altLang="en-US" sz="2200" dirty="0">
                <a:ea typeface="微软雅黑" panose="020B0503020204020204" charset="-122"/>
              </a:rPr>
              <a:t>2、分散调研</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主要通过几个渠道与研究生和导师、实验室管理人员等获得调研信息。</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研究生方面，主要是通过自己指导的研究生、中期检查反馈意见的研究生了解学生在培养过程中实际碰到的问题和建议。在日常与导师们的学术沟通和活动中获取对研究生管理和学科发展的建议。</a:t>
            </a:r>
            <a:endParaRPr lang="zh-CN" altLang="en-US" sz="2200" dirty="0">
              <a:ea typeface="微软雅黑" panose="020B0503020204020204" charset="-122"/>
            </a:endParaRPr>
          </a:p>
          <a:p>
            <a:pPr>
              <a:lnSpc>
                <a:spcPct val="150000"/>
              </a:lnSpc>
            </a:pPr>
            <a:r>
              <a:rPr lang="zh-CN" altLang="en-US" sz="2200" dirty="0">
                <a:ea typeface="微软雅黑" panose="020B0503020204020204" charset="-122"/>
              </a:rPr>
              <a:t>因研究生培养过程中，大量用到实验室，因此与实验室主管和主要的科研实验室管理老师进行了沟通交流获得实验室与研究生使用和管理相关的问题和建议。</a:t>
            </a:r>
            <a:endParaRPr lang="zh-CN" altLang="en-US" sz="2200" dirty="0">
              <a:ea typeface="微软雅黑" panose="020B0503020204020204" charset="-122"/>
            </a:endParaRPr>
          </a:p>
        </p:txBody>
      </p:sp>
      <p:sp>
        <p:nvSpPr>
          <p:cNvPr id="2" name="标题 2"/>
          <p:cNvSpPr>
            <a:spLocks noGrp="1"/>
          </p:cNvSpPr>
          <p:nvPr>
            <p:custDataLst>
              <p:tags r:id="rId2"/>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二、调研过程</a:t>
            </a:r>
            <a:endParaRPr lang="zh-CN" altLang="zh-CN" dirty="0">
              <a:ea typeface="微软雅黑" panose="020B0503020204020204"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650875" y="2185035"/>
            <a:ext cx="10840720" cy="3983990"/>
          </a:xfrm>
        </p:spPr>
        <p:txBody>
          <a:bodyPr>
            <a:normAutofit/>
          </a:bodyPr>
          <a:lstStyle/>
          <a:p>
            <a:pPr>
              <a:lnSpc>
                <a:spcPct val="120000"/>
              </a:lnSpc>
            </a:pPr>
            <a:r>
              <a:rPr lang="zh-CN" altLang="en-US" sz="2200" dirty="0">
                <a:ea typeface="微软雅黑" panose="020B0503020204020204" charset="-122"/>
              </a:rPr>
              <a:t>（1）实验室相关问题</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①　实验室使用管理和开放管理的问题</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②　实验耗材补贴的问题</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③　学生进入实验室，使用实验仪器的考核和资质等建议</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④　实验室面积小，实验空间不足的问题</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⑤　危化品无法与实验空间分隔处理，导致无法正常使用的问题</a:t>
            </a:r>
            <a:endParaRPr lang="zh-CN" altLang="en-US" sz="2200" dirty="0">
              <a:ea typeface="微软雅黑" panose="020B0503020204020204" charset="-122"/>
            </a:endParaRPr>
          </a:p>
          <a:p>
            <a:pPr lvl="1">
              <a:lnSpc>
                <a:spcPct val="120000"/>
              </a:lnSpc>
            </a:pPr>
            <a:r>
              <a:rPr lang="zh-CN" altLang="en-US" sz="2200" dirty="0">
                <a:ea typeface="微软雅黑" panose="020B0503020204020204" charset="-122"/>
              </a:rPr>
              <a:t>⑥　时尚设计专业硕士完成作品的场所问题</a:t>
            </a:r>
            <a:endParaRPr lang="zh-CN" altLang="en-US" sz="2200" dirty="0">
              <a:ea typeface="微软雅黑" panose="020B0503020204020204" charset="-122"/>
            </a:endParaRPr>
          </a:p>
        </p:txBody>
      </p:sp>
      <p:sp>
        <p:nvSpPr>
          <p:cNvPr id="2" name="标题 2"/>
          <p:cNvSpPr>
            <a:spLocks noGrp="1"/>
          </p:cNvSpPr>
          <p:nvPr>
            <p:custDataLst>
              <p:tags r:id="rId2"/>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三、调研发现的问题</a:t>
            </a:r>
            <a:endParaRPr lang="zh-CN" altLang="zh-CN" dirty="0">
              <a:ea typeface="微软雅黑" panose="020B0503020204020204" charset="-122"/>
            </a:endParaRPr>
          </a:p>
        </p:txBody>
      </p:sp>
      <p:sp>
        <p:nvSpPr>
          <p:cNvPr id="5" name="文本框 4"/>
          <p:cNvSpPr txBox="1"/>
          <p:nvPr/>
        </p:nvSpPr>
        <p:spPr>
          <a:xfrm>
            <a:off x="650875" y="1391285"/>
            <a:ext cx="5875020" cy="645160"/>
          </a:xfrm>
          <a:prstGeom prst="rect">
            <a:avLst/>
          </a:prstGeom>
          <a:noFill/>
        </p:spPr>
        <p:txBody>
          <a:bodyPr wrap="square" rtlCol="0" anchor="t">
            <a:spAutoFit/>
          </a:bodyPr>
          <a:p>
            <a:pPr>
              <a:lnSpc>
                <a:spcPct val="150000"/>
              </a:lnSpc>
            </a:pPr>
            <a:r>
              <a:rPr lang="zh-CN" altLang="en-US" sz="2400" dirty="0">
                <a:ea typeface="微软雅黑" panose="020B0503020204020204" charset="-122"/>
                <a:sym typeface="+mn-ea"/>
              </a:rPr>
              <a:t>1、研究生反馈比较集中的问题：</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三、调研发现的问题</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651510" y="2150110"/>
            <a:ext cx="10909935" cy="3902075"/>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buClrTx/>
              <a:buSzTx/>
            </a:pPr>
            <a:r>
              <a:rPr lang="zh-CN" altLang="en-US" sz="2200" dirty="0">
                <a:ea typeface="微软雅黑" panose="020B0503020204020204" charset="-122"/>
              </a:rPr>
              <a:t>（2）就业相关问题</a:t>
            </a:r>
            <a:endParaRPr lang="zh-CN" altLang="en-US" sz="2200" dirty="0">
              <a:ea typeface="微软雅黑" panose="020B0503020204020204" charset="-122"/>
            </a:endParaRPr>
          </a:p>
          <a:p>
            <a:pPr lvl="1" algn="l" defTabSz="914400">
              <a:lnSpc>
                <a:spcPct val="120000"/>
              </a:lnSpc>
              <a:buClrTx/>
              <a:buSzTx/>
            </a:pPr>
            <a:r>
              <a:rPr lang="zh-CN" altLang="en-US" sz="2200" dirty="0">
                <a:ea typeface="微软雅黑" panose="020B0503020204020204" charset="-122"/>
              </a:rPr>
              <a:t>⑦　开展就业辅导的问题</a:t>
            </a:r>
            <a:endParaRPr lang="zh-CN" altLang="en-US" sz="2200" dirty="0">
              <a:ea typeface="微软雅黑" panose="020B0503020204020204" charset="-122"/>
            </a:endParaRPr>
          </a:p>
          <a:p>
            <a:pPr lvl="1" algn="l" defTabSz="914400">
              <a:lnSpc>
                <a:spcPct val="120000"/>
              </a:lnSpc>
              <a:buClrTx/>
              <a:buSzTx/>
            </a:pPr>
            <a:r>
              <a:rPr lang="zh-CN" altLang="en-US" sz="2200" dirty="0">
                <a:ea typeface="微软雅黑" panose="020B0503020204020204" charset="-122"/>
              </a:rPr>
              <a:t>⑧　获取就业、企业招聘、招聘会信息的问题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（3）其他问题</a:t>
            </a:r>
            <a:endParaRPr lang="zh-CN" altLang="en-US" sz="2200" dirty="0">
              <a:ea typeface="微软雅黑" panose="020B0503020204020204" charset="-122"/>
            </a:endParaRPr>
          </a:p>
          <a:p>
            <a:pPr lvl="1" algn="l" defTabSz="914400">
              <a:lnSpc>
                <a:spcPct val="120000"/>
              </a:lnSpc>
              <a:buClrTx/>
              <a:buSzTx/>
            </a:pPr>
            <a:r>
              <a:rPr lang="zh-CN" altLang="en-US" sz="2200" dirty="0">
                <a:ea typeface="微软雅黑" panose="020B0503020204020204" charset="-122"/>
              </a:rPr>
              <a:t>⑨　与本科生同住一栋宿舍楼的学生碰到宿舍关门早、熄灯早的问题</a:t>
            </a:r>
            <a:endParaRPr lang="zh-CN" altLang="en-US" sz="2200" dirty="0">
              <a:ea typeface="微软雅黑" panose="020B0503020204020204" charset="-122"/>
            </a:endParaRPr>
          </a:p>
          <a:p>
            <a:pPr lvl="1" algn="l" defTabSz="914400">
              <a:lnSpc>
                <a:spcPct val="120000"/>
              </a:lnSpc>
              <a:buClrTx/>
              <a:buSzTx/>
            </a:pPr>
            <a:r>
              <a:rPr lang="zh-CN" altLang="en-US" sz="2200" dirty="0">
                <a:ea typeface="微软雅黑" panose="020B0503020204020204" charset="-122"/>
              </a:rPr>
              <a:t>⑩　通知信息下发到要求提交材料之间的时间余量问题</a:t>
            </a:r>
            <a:endParaRPr lang="zh-CN" altLang="en-US" sz="2200" dirty="0">
              <a:ea typeface="微软雅黑" panose="020B0503020204020204" charset="-122"/>
            </a:endParaRPr>
          </a:p>
        </p:txBody>
      </p:sp>
      <p:sp>
        <p:nvSpPr>
          <p:cNvPr id="5" name="文本框 4"/>
          <p:cNvSpPr txBox="1"/>
          <p:nvPr/>
        </p:nvSpPr>
        <p:spPr>
          <a:xfrm>
            <a:off x="650875" y="1391285"/>
            <a:ext cx="4110990" cy="598805"/>
          </a:xfrm>
          <a:prstGeom prst="rect">
            <a:avLst/>
          </a:prstGeom>
          <a:noFill/>
        </p:spPr>
        <p:txBody>
          <a:bodyPr wrap="square" rtlCol="0" anchor="t">
            <a:spAutoFit/>
          </a:bodyPr>
          <a:p>
            <a:pPr>
              <a:lnSpc>
                <a:spcPct val="150000"/>
              </a:lnSpc>
            </a:pPr>
            <a:r>
              <a:rPr lang="zh-CN" altLang="en-US" sz="2200" dirty="0">
                <a:ea typeface="微软雅黑" panose="020B0503020204020204" charset="-122"/>
                <a:sym typeface="+mn-ea"/>
              </a:rPr>
              <a:t>1、研究生反馈比较集中的问题：</a:t>
            </a:r>
            <a:endParaRPr lang="zh-CN" altLang="en-US" sz="2200" dirty="0">
              <a:ea typeface="微软雅黑" panose="020B0503020204020204" charset="-122"/>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三、调研发现的问题</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13460" y="2150110"/>
            <a:ext cx="10547985" cy="4147185"/>
          </a:xfrm>
          <a:prstGeom prst="rect">
            <a:avLst/>
          </a:prstGeom>
        </p:spPr>
        <p:txBody>
          <a:bodyPr vert="horz" lIns="101600" tIns="0" rIns="82550" bIns="0" rtlCol="0">
            <a:normAutofit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buClrTx/>
              <a:buSzTx/>
            </a:pPr>
            <a:r>
              <a:rPr lang="zh-CN" altLang="en-US" sz="2200" dirty="0">
                <a:ea typeface="微软雅黑" panose="020B0503020204020204" charset="-122"/>
              </a:rPr>
              <a:t>（1）自习室、实验室、导师指导空间、时尚设计研究生展示空间的问题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（2）明确各实验室和实验室设施的具体负责人</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（3）导师培训的需求</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（4）导师双向选择，是否提前进组的问题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（5）优质生源，有目的招生宣传的问题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（6）研究生毕业要求成果的问题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（7）学生在读期间离校请假的问题</a:t>
            </a:r>
            <a:endParaRPr lang="zh-CN" altLang="en-US" sz="2200" dirty="0">
              <a:ea typeface="微软雅黑" panose="020B0503020204020204" charset="-122"/>
            </a:endParaRPr>
          </a:p>
          <a:p>
            <a:pPr algn="l">
              <a:lnSpc>
                <a:spcPct val="120000"/>
              </a:lnSpc>
              <a:buClrTx/>
              <a:buSzTx/>
            </a:pPr>
            <a:r>
              <a:rPr lang="zh-CN" altLang="en-US" sz="2200" dirty="0">
                <a:ea typeface="微软雅黑" panose="020B0503020204020204" charset="-122"/>
              </a:rPr>
              <a:t>（</a:t>
            </a:r>
            <a:r>
              <a:rPr lang="en-US" altLang="zh-CN" sz="2200" dirty="0">
                <a:ea typeface="微软雅黑" panose="020B0503020204020204" charset="-122"/>
              </a:rPr>
              <a:t>8</a:t>
            </a:r>
            <a:r>
              <a:rPr lang="zh-CN" altLang="en-US" sz="2200" dirty="0">
                <a:ea typeface="微软雅黑" panose="020B0503020204020204" charset="-122"/>
              </a:rPr>
              <a:t>）</a:t>
            </a:r>
            <a:r>
              <a:rPr lang="zh-CN" altLang="en-US" sz="2200" dirty="0">
                <a:ea typeface="微软雅黑" panose="020B0503020204020204" charset="-122"/>
              </a:rPr>
              <a:t>本学科争取申请博士点，以及近期联合培养博士生的问题                            </a:t>
            </a:r>
            <a:endParaRPr lang="zh-CN" altLang="en-US" sz="2200" dirty="0">
              <a:ea typeface="微软雅黑" panose="020B0503020204020204" charset="-122"/>
            </a:endParaRPr>
          </a:p>
        </p:txBody>
      </p:sp>
      <p:sp>
        <p:nvSpPr>
          <p:cNvPr id="5" name="文本框 4"/>
          <p:cNvSpPr txBox="1"/>
          <p:nvPr/>
        </p:nvSpPr>
        <p:spPr>
          <a:xfrm>
            <a:off x="650875" y="1391285"/>
            <a:ext cx="4110990" cy="645160"/>
          </a:xfrm>
          <a:prstGeom prst="rect">
            <a:avLst/>
          </a:prstGeom>
          <a:noFill/>
        </p:spPr>
        <p:txBody>
          <a:bodyPr wrap="square" rtlCol="0" anchor="t">
            <a:spAutoFit/>
          </a:bodyPr>
          <a:p>
            <a:pPr>
              <a:lnSpc>
                <a:spcPct val="150000"/>
              </a:lnSpc>
            </a:pPr>
            <a:r>
              <a:rPr lang="zh-CN" altLang="en-US" sz="2400" dirty="0">
                <a:ea typeface="微软雅黑" panose="020B0503020204020204" charset="-122"/>
                <a:sym typeface="+mn-ea"/>
              </a:rPr>
              <a:t>1、导师反馈比较集中的问题：</a:t>
            </a:r>
            <a:endParaRPr lang="zh-CN" altLang="en-US" sz="2400" dirty="0">
              <a:ea typeface="微软雅黑" panose="020B0503020204020204" charset="-122"/>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651045" y="667540"/>
            <a:ext cx="9626400" cy="723600"/>
          </a:xfrm>
          <a:prstGeom prst="rect">
            <a:avLst/>
          </a:prstGeom>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accent1"/>
                </a:solidFill>
                <a:uFillTx/>
                <a:latin typeface="Arial" panose="020B0604020202020204" pitchFamily="34" charset="0"/>
                <a:ea typeface="隶书" panose="02010509060101010101" pitchFamily="49" charset="-122"/>
                <a:cs typeface="+mj-cs"/>
              </a:defRPr>
            </a:lvl1pPr>
          </a:lstStyle>
          <a:p>
            <a:r>
              <a:rPr lang="zh-CN" altLang="zh-CN" dirty="0">
                <a:ea typeface="微软雅黑" panose="020B0503020204020204" charset="-122"/>
              </a:rPr>
              <a:t>四、后续改进举措</a:t>
            </a:r>
            <a:endParaRPr lang="zh-CN" altLang="zh-CN" dirty="0">
              <a:ea typeface="微软雅黑" panose="020B0503020204020204" charset="-122"/>
            </a:endParaRPr>
          </a:p>
        </p:txBody>
      </p:sp>
      <p:sp>
        <p:nvSpPr>
          <p:cNvPr id="3" name="内容占位符 3"/>
          <p:cNvSpPr>
            <a:spLocks noGrp="1"/>
          </p:cNvSpPr>
          <p:nvPr>
            <p:custDataLst>
              <p:tags r:id="rId2"/>
            </p:custDataLst>
          </p:nvPr>
        </p:nvSpPr>
        <p:spPr>
          <a:xfrm>
            <a:off x="1013460" y="2406650"/>
            <a:ext cx="10547985" cy="3890645"/>
          </a:xfrm>
          <a:prstGeom prst="rect">
            <a:avLst/>
          </a:prstGeom>
        </p:spPr>
        <p:txBody>
          <a:bodyPr vert="horz" lIns="101600" tIns="0" rIns="82550" bIns="0" rtlCol="0">
            <a:normAutofit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Aft>
                <a:spcPts val="1500"/>
              </a:spcAft>
              <a:buClrTx/>
              <a:buSzTx/>
            </a:pPr>
            <a:r>
              <a:rPr lang="zh-CN" altLang="en-US" sz="2200" dirty="0">
                <a:ea typeface="微软雅黑" panose="020B0503020204020204" charset="-122"/>
              </a:rPr>
              <a:t>时刻谨记自己是一名中国共产党员，以党员的思想素质和作风能力严格要求自己，努力学习理论知识，关心国家和党的路线、方针政策，</a:t>
            </a:r>
            <a:r>
              <a:rPr lang="zh-CN" altLang="en-US" sz="2200" dirty="0">
                <a:solidFill>
                  <a:srgbClr val="FF0000"/>
                </a:solidFill>
                <a:ea typeface="微软雅黑" panose="020B0503020204020204" charset="-122"/>
              </a:rPr>
              <a:t>熟悉学校和学院的发展规划</a:t>
            </a:r>
            <a:r>
              <a:rPr lang="zh-CN" altLang="en-US" sz="2200" dirty="0">
                <a:ea typeface="微软雅黑" panose="020B0503020204020204" charset="-122"/>
              </a:rPr>
              <a:t>。</a:t>
            </a:r>
            <a:endParaRPr lang="zh-CN" altLang="en-US" sz="2200" dirty="0">
              <a:ea typeface="微软雅黑" panose="020B0503020204020204" charset="-122"/>
            </a:endParaRPr>
          </a:p>
          <a:p>
            <a:pPr algn="l">
              <a:lnSpc>
                <a:spcPct val="130000"/>
              </a:lnSpc>
              <a:spcAft>
                <a:spcPts val="1500"/>
              </a:spcAft>
              <a:buClrTx/>
              <a:buSzTx/>
            </a:pPr>
            <a:r>
              <a:rPr lang="zh-CN" altLang="en-US" sz="2200" dirty="0">
                <a:ea typeface="微软雅黑" panose="020B0503020204020204" charset="-122"/>
              </a:rPr>
              <a:t>分析和解决问题时能够</a:t>
            </a:r>
            <a:r>
              <a:rPr lang="zh-CN" altLang="en-US" sz="2200" dirty="0">
                <a:solidFill>
                  <a:srgbClr val="FF0000"/>
                </a:solidFill>
                <a:ea typeface="微软雅黑" panose="020B0503020204020204" charset="-122"/>
              </a:rPr>
              <a:t>跳出现象看本质</a:t>
            </a:r>
            <a:r>
              <a:rPr lang="zh-CN" altLang="en-US" sz="2200" dirty="0">
                <a:ea typeface="微软雅黑" panose="020B0503020204020204" charset="-122"/>
              </a:rPr>
              <a:t>，能够从宏观决策和长远发展的角度</a:t>
            </a:r>
            <a:r>
              <a:rPr lang="zh-CN" altLang="en-US" sz="2200" dirty="0">
                <a:solidFill>
                  <a:srgbClr val="FF0000"/>
                </a:solidFill>
                <a:ea typeface="微软雅黑" panose="020B0503020204020204" charset="-122"/>
              </a:rPr>
              <a:t>理顺流程，制定规划</a:t>
            </a:r>
            <a:r>
              <a:rPr lang="zh-CN" altLang="en-US" sz="2200" dirty="0">
                <a:ea typeface="微软雅黑" panose="020B0503020204020204" charset="-122"/>
              </a:rPr>
              <a:t>。</a:t>
            </a:r>
            <a:endParaRPr lang="zh-CN" altLang="en-US" sz="2200" dirty="0">
              <a:ea typeface="微软雅黑" panose="020B0503020204020204" charset="-122"/>
            </a:endParaRPr>
          </a:p>
          <a:p>
            <a:pPr algn="l">
              <a:lnSpc>
                <a:spcPct val="130000"/>
              </a:lnSpc>
              <a:spcAft>
                <a:spcPts val="1500"/>
              </a:spcAft>
              <a:buClrTx/>
              <a:buSzTx/>
            </a:pPr>
            <a:r>
              <a:rPr lang="zh-CN" altLang="en-US" sz="2200" dirty="0">
                <a:ea typeface="微软雅黑" panose="020B0503020204020204" charset="-122"/>
              </a:rPr>
              <a:t>能够</a:t>
            </a:r>
            <a:r>
              <a:rPr lang="zh-CN" altLang="en-US" sz="2200" dirty="0">
                <a:solidFill>
                  <a:srgbClr val="FF0000"/>
                </a:solidFill>
                <a:ea typeface="微软雅黑" panose="020B0503020204020204" charset="-122"/>
              </a:rPr>
              <a:t>从依法治校，全程育人和立德树人</a:t>
            </a:r>
            <a:r>
              <a:rPr lang="zh-CN" altLang="en-US" sz="2200" dirty="0">
                <a:ea typeface="微软雅黑" panose="020B0503020204020204" charset="-122"/>
              </a:rPr>
              <a:t>的角度分析师生的诉求，通过</a:t>
            </a:r>
            <a:r>
              <a:rPr lang="zh-CN" altLang="en-US" sz="2200" dirty="0">
                <a:solidFill>
                  <a:srgbClr val="FF0000"/>
                </a:solidFill>
                <a:ea typeface="微软雅黑" panose="020B0503020204020204" charset="-122"/>
              </a:rPr>
              <a:t>建章立制规范管理</a:t>
            </a:r>
            <a:r>
              <a:rPr lang="zh-CN" altLang="en-US" sz="2200" dirty="0">
                <a:ea typeface="微软雅黑" panose="020B0503020204020204" charset="-122"/>
              </a:rPr>
              <a:t>。                  </a:t>
            </a:r>
            <a:endParaRPr lang="zh-CN" altLang="en-US" sz="2200" dirty="0">
              <a:ea typeface="微软雅黑" panose="020B0503020204020204" charset="-122"/>
            </a:endParaRPr>
          </a:p>
        </p:txBody>
      </p:sp>
      <p:sp>
        <p:nvSpPr>
          <p:cNvPr id="5" name="文本框 4"/>
          <p:cNvSpPr txBox="1"/>
          <p:nvPr/>
        </p:nvSpPr>
        <p:spPr>
          <a:xfrm>
            <a:off x="650875" y="1391285"/>
            <a:ext cx="4110990" cy="645160"/>
          </a:xfrm>
          <a:prstGeom prst="rect">
            <a:avLst/>
          </a:prstGeom>
          <a:noFill/>
        </p:spPr>
        <p:txBody>
          <a:bodyPr wrap="square" rtlCol="0" anchor="t">
            <a:spAutoFit/>
          </a:bodyPr>
          <a:p>
            <a:pPr>
              <a:lnSpc>
                <a:spcPct val="150000"/>
              </a:lnSpc>
            </a:pPr>
            <a:r>
              <a:rPr lang="zh-CN" altLang="en-US" sz="2400" dirty="0">
                <a:ea typeface="微软雅黑" panose="020B0503020204020204" charset="-122"/>
                <a:sym typeface="+mn-ea"/>
              </a:rPr>
              <a:t>1、首先，从思想上提高站位</a:t>
            </a:r>
            <a:endParaRPr lang="zh-CN" altLang="en-US" sz="2400" dirty="0">
              <a:ea typeface="微软雅黑" panose="020B0503020204020204" charset="-122"/>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SUBTYPE" val="q"/>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199217"/>
  <p:tag name="KSO_WM_TEMPLATE_THUMBS_INDEX" val="1、5、7、8、10、13、15"/>
  <p:tag name="KSO_WM_UNIT_SHOW_EDIT_AREA_INDICATION" val="0"/>
  <p:tag name="KSO_WM_TEMPLATE_MASTER_TYPE" val="1"/>
  <p:tag name="KSO_WM_TEMPLATE_COLOR_TYPE" val="1"/>
  <p:tag name="KSO_WM_TEMPLATE_MASTER_THUMB_INDEX" val="12"/>
</p:tagLst>
</file>

<file path=ppt/tags/tag122.xml><?xml version="1.0" encoding="utf-8"?>
<p:tagLst xmlns:p="http://schemas.openxmlformats.org/presentationml/2006/main">
  <p:tag name="KSO_WM_UNIT_ISCONTENTSTITLE" val="0"/>
  <p:tag name="KSO_WM_UNIT_PRESET_TEXT" val="单击此处添加副标题"/>
  <p:tag name="KSO_WM_UNIT_NOCLEAR" val="0"/>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custom20199217_1*b*1"/>
  <p:tag name="KSO_WM_TEMPLATE_CATEGORY" val="custom"/>
  <p:tag name="KSO_WM_TEMPLATE_INDEX" val="20199217"/>
  <p:tag name="KSO_WM_UNIT_LAYERLEVEL" val="1"/>
  <p:tag name="KSO_WM_TAG_VERSION" val="1.0"/>
  <p:tag name="KSO_WM_BEAUTIFY_FLAG" val="#wm#"/>
</p:tagLst>
</file>

<file path=ppt/tags/tag123.xml><?xml version="1.0" encoding="utf-8"?>
<p:tagLst xmlns:p="http://schemas.openxmlformats.org/presentationml/2006/main">
  <p:tag name="KSO_WM_UNIT_ISCONTENTSTITLE" val="0"/>
  <p:tag name="KSO_WM_UNIT_PRESET_TEXT" val="不忘初心，牢记使命"/>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199217_1*a*1"/>
  <p:tag name="KSO_WM_TEMPLATE_CATEGORY" val="custom"/>
  <p:tag name="KSO_WM_TEMPLATE_INDEX" val="20199217"/>
  <p:tag name="KSO_WM_UNIT_LAYERLEVEL" val="1"/>
  <p:tag name="KSO_WM_TAG_VERSION" val="1.0"/>
  <p:tag name="KSO_WM_BEAUTIFY_FLAG" val="#wm#"/>
</p:tagLst>
</file>

<file path=ppt/tags/tag124.xml><?xml version="1.0" encoding="utf-8"?>
<p:tagLst xmlns:p="http://schemas.openxmlformats.org/presentationml/2006/main">
  <p:tag name="KSO_WM_UNIT_ISCONTENTSTITLE" val="0"/>
  <p:tag name="KSO_WM_UNIT_PRESET_TEXT" val="汇报人署名"/>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2"/>
  <p:tag name="KSO_WM_UNIT_ID" val="custom20199217_1*b*2"/>
  <p:tag name="KSO_WM_TEMPLATE_CATEGORY" val="custom"/>
  <p:tag name="KSO_WM_TEMPLATE_INDEX" val="20199217"/>
  <p:tag name="KSO_WM_UNIT_LAYERLEVEL" val="1"/>
  <p:tag name="KSO_WM_TAG_VERSION" val="1.0"/>
  <p:tag name="KSO_WM_BEAUTIFY_FLAG" val="#wm#"/>
</p:tagLst>
</file>

<file path=ppt/tags/tag125.xml><?xml version="1.0" encoding="utf-8"?>
<p:tagLst xmlns:p="http://schemas.openxmlformats.org/presentationml/2006/main">
  <p:tag name="KSO_WM_UNIT_ISCONTENTSTITLE" val="0"/>
  <p:tag name="KSO_WM_UNIT_PRESET_TEXT" val="汇报日期"/>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3"/>
  <p:tag name="KSO_WM_UNIT_ID" val="custom20199217_1*b*3"/>
  <p:tag name="KSO_WM_TEMPLATE_CATEGORY" val="custom"/>
  <p:tag name="KSO_WM_TEMPLATE_INDEX" val="20199217"/>
  <p:tag name="KSO_WM_UNIT_LAYERLEVEL" val="1"/>
  <p:tag name="KSO_WM_TAG_VERSION" val="1.0"/>
  <p:tag name="KSO_WM_BEAUTIFY_FLAG" val="#wm#"/>
</p:tagLst>
</file>

<file path=ppt/tags/tag126.xml><?xml version="1.0" encoding="utf-8"?>
<p:tagLst xmlns:p="http://schemas.openxmlformats.org/presentationml/2006/main">
  <p:tag name="KSO_WM_SLIDE_ID" val="custom20199217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17"/>
  <p:tag name="KSO_WM_SLIDE_LAYOUT" val="a_b_e"/>
  <p:tag name="KSO_WM_SLIDE_LAYOUT_CNT" val="1_1_1"/>
  <p:tag name="KSO_WM_TEMPLATE_MASTER_TYPE" val="1"/>
  <p:tag name="KSO_WM_TEMPLATE_COLOR_TYPE" val="1"/>
</p:tagLst>
</file>

<file path=ppt/tags/tag127.xml><?xml version="1.0" encoding="utf-8"?>
<p:tagLst xmlns:p="http://schemas.openxmlformats.org/presentationml/2006/main">
  <p:tag name="KSO_WM_UNIT_HIGHLIGHT" val="0"/>
  <p:tag name="KSO_WM_UNIT_COMPATIBLE" val="0"/>
  <p:tag name="KSO_WM_DIAGRAM_GROUP_CODE" val="l1-1"/>
  <p:tag name="KSO_WM_UNIT_TYPE" val="l_h_h_i"/>
  <p:tag name="KSO_WM_UNIT_INDEX" val="1_1_1_1"/>
  <p:tag name="KSO_WM_UNIT_ID" val="custom20199217_2*l_h_h_i*1_1_1_1"/>
  <p:tag name="KSO_WM_TEMPLATE_CATEGORY" val="custom"/>
  <p:tag name="KSO_WM_TEMPLATE_INDEX" val="20199217"/>
  <p:tag name="KSO_WM_UNIT_LAYERLEVEL" val="1_1_1_1"/>
  <p:tag name="KSO_WM_TAG_VERSION" val="1.0"/>
  <p:tag name="KSO_WM_BEAUTIFY_FLAG" val="#wm#"/>
  <p:tag name="KSO_WM_UNIT_COLOR_SCHEME_SHAPE_ID" val="13"/>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DIAGRAM_GROUP_CODE" val="l1-1"/>
  <p:tag name="KSO_WM_UNIT_TYPE" val="l_h_h_i"/>
  <p:tag name="KSO_WM_UNIT_INDEX" val="1_1_1_2"/>
  <p:tag name="KSO_WM_UNIT_ID" val="custom20199217_2*l_h_h_i*1_1_1_2"/>
  <p:tag name="KSO_WM_TEMPLATE_CATEGORY" val="custom"/>
  <p:tag name="KSO_WM_TEMPLATE_INDEX" val="20199217"/>
  <p:tag name="KSO_WM_UNIT_LAYERLEVEL" val="1_1_1_1"/>
  <p:tag name="KSO_WM_TAG_VERSION" val="1.0"/>
  <p:tag name="KSO_WM_BEAUTIFY_FLAG" val="#wm#"/>
  <p:tag name="KSO_WM_UNIT_COLOR_SCHEME_SHAPE_ID" val="14"/>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UNIT_ISCONTENTSTITLE" val="0"/>
  <p:tag name="KSO_WM_UNIT_PRESET_TEXT" val="添加标题"/>
  <p:tag name="KSO_WM_UNIT_VALUE" val="14"/>
  <p:tag name="KSO_WM_UNIT_HIGHLIGHT" val="0"/>
  <p:tag name="KSO_WM_UNIT_COMPATIBLE" val="0"/>
  <p:tag name="KSO_WM_DIAGRAM_GROUP_CODE" val="l1-1"/>
  <p:tag name="KSO_WM_UNIT_TYPE" val="l_h_h_a"/>
  <p:tag name="KSO_WM_UNIT_INDEX" val="1_1_1_1"/>
  <p:tag name="KSO_WM_UNIT_ID" val="custom20199217_2*l_h_h_a*1_1_1_1"/>
  <p:tag name="KSO_WM_TEMPLATE_CATEGORY" val="custom"/>
  <p:tag name="KSO_WM_TEMPLATE_INDEX" val="20199217"/>
  <p:tag name="KSO_WM_UNIT_LAYERLEVEL" val="1_1_1_1"/>
  <p:tag name="KSO_WM_TAG_VERSION" val="1.0"/>
  <p:tag name="KSO_WM_BEAUTIFY_FLAG" val="#wm#"/>
  <p:tag name="KSO_WM_UNIT_COLOR_SCHEME_SHAPE_ID" val="11"/>
  <p:tag name="KSO_WM_UNIT_COLOR_SCHEME_PARENT_PAGE" val="0_1"/>
  <p:tag name="KSO_WM_UNIT_NOCLEAR" val="0"/>
  <p:tag name="KSO_WM_UNIT_DIAGRAM_ISNUMVISUAL" val="0"/>
  <p:tag name="KSO_WM_UNIT_DIAGRAM_ISREFERUNIT" val="0"/>
  <p:tag name="KSO_WM_UNIT_FILL_FORE_SCHEMECOLOR_INDEX" val="5"/>
  <p:tag name="KSO_WM_UNI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DIAGRAM_GROUP_CODE" val="l1-1"/>
  <p:tag name="KSO_WM_UNIT_TYPE" val="l_h_h_i"/>
  <p:tag name="KSO_WM_UNIT_INDEX" val="1_2_1_1"/>
  <p:tag name="KSO_WM_UNIT_ID" val="custom20199217_2*l_h_h_i*1_2_1_1"/>
  <p:tag name="KSO_WM_TEMPLATE_CATEGORY" val="custom"/>
  <p:tag name="KSO_WM_TEMPLATE_INDEX" val="20199217"/>
  <p:tag name="KSO_WM_UNIT_LAYERLEVEL" val="1_1_1_1"/>
  <p:tag name="KSO_WM_TAG_VERSION" val="1.0"/>
  <p:tag name="KSO_WM_BEAUTIFY_FLAG" val="#wm#"/>
  <p:tag name="KSO_WM_UNIT_COLOR_SCHEME_SHAPE_ID" val="26"/>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DIAGRAM_GROUP_CODE" val="l1-1"/>
  <p:tag name="KSO_WM_UNIT_TYPE" val="l_h_h_i"/>
  <p:tag name="KSO_WM_UNIT_INDEX" val="1_2_1_2"/>
  <p:tag name="KSO_WM_UNIT_ID" val="custom20199217_2*l_h_h_i*1_2_1_2"/>
  <p:tag name="KSO_WM_TEMPLATE_CATEGORY" val="custom"/>
  <p:tag name="KSO_WM_TEMPLATE_INDEX" val="20199217"/>
  <p:tag name="KSO_WM_UNIT_LAYERLEVEL" val="1_1_1_1"/>
  <p:tag name="KSO_WM_TAG_VERSION" val="1.0"/>
  <p:tag name="KSO_WM_BEAUTIFY_FLAG" val="#wm#"/>
  <p:tag name="KSO_WM_UNIT_COLOR_SCHEME_SHAPE_ID" val="27"/>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UNIT_ISCONTENTSTITLE" val="1"/>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9217_2*a*1"/>
  <p:tag name="KSO_WM_TEMPLATE_CATEGORY" val="custom"/>
  <p:tag name="KSO_WM_TEMPLATE_INDEX" val="20199217"/>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HIGHLIGHT" val="0"/>
  <p:tag name="KSO_WM_UNIT_COMPATIBLE" val="0"/>
  <p:tag name="KSO_WM_DIAGRAM_GROUP_CODE" val="l1-1"/>
  <p:tag name="KSO_WM_UNIT_TYPE" val="l_h_h_i"/>
  <p:tag name="KSO_WM_UNIT_INDEX" val="1_1_1_1"/>
  <p:tag name="KSO_WM_UNIT_ID" val="custom20199217_2*l_h_h_i*1_1_1_1"/>
  <p:tag name="KSO_WM_TEMPLATE_CATEGORY" val="custom"/>
  <p:tag name="KSO_WM_TEMPLATE_INDEX" val="20199217"/>
  <p:tag name="KSO_WM_UNIT_LAYERLEVEL" val="1_1_1_1"/>
  <p:tag name="KSO_WM_TAG_VERSION" val="1.0"/>
  <p:tag name="KSO_WM_BEAUTIFY_FLAG" val="#wm#"/>
  <p:tag name="KSO_WM_UNIT_COLOR_SCHEME_SHAPE_ID" val="13"/>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DIAGRAM_GROUP_CODE" val="l1-1"/>
  <p:tag name="KSO_WM_UNIT_TYPE" val="l_h_h_i"/>
  <p:tag name="KSO_WM_UNIT_INDEX" val="1_1_1_2"/>
  <p:tag name="KSO_WM_UNIT_ID" val="custom20199217_2*l_h_h_i*1_1_1_2"/>
  <p:tag name="KSO_WM_TEMPLATE_CATEGORY" val="custom"/>
  <p:tag name="KSO_WM_TEMPLATE_INDEX" val="20199217"/>
  <p:tag name="KSO_WM_UNIT_LAYERLEVEL" val="1_1_1_1"/>
  <p:tag name="KSO_WM_TAG_VERSION" val="1.0"/>
  <p:tag name="KSO_WM_BEAUTIFY_FLAG" val="#wm#"/>
  <p:tag name="KSO_WM_UNIT_COLOR_SCHEME_SHAPE_ID" val="14"/>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ISCONTENTSTITLE" val="0"/>
  <p:tag name="KSO_WM_UNIT_PRESET_TEXT" val="添加标题"/>
  <p:tag name="KSO_WM_UNIT_VALUE" val="14"/>
  <p:tag name="KSO_WM_UNIT_HIGHLIGHT" val="0"/>
  <p:tag name="KSO_WM_UNIT_COMPATIBLE" val="0"/>
  <p:tag name="KSO_WM_DIAGRAM_GROUP_CODE" val="l1-1"/>
  <p:tag name="KSO_WM_UNIT_TYPE" val="l_h_h_a"/>
  <p:tag name="KSO_WM_UNIT_INDEX" val="1_1_1_1"/>
  <p:tag name="KSO_WM_UNIT_ID" val="custom20199217_2*l_h_h_a*1_1_1_1"/>
  <p:tag name="KSO_WM_TEMPLATE_CATEGORY" val="custom"/>
  <p:tag name="KSO_WM_TEMPLATE_INDEX" val="20199217"/>
  <p:tag name="KSO_WM_UNIT_LAYERLEVEL" val="1_1_1_1"/>
  <p:tag name="KSO_WM_TAG_VERSION" val="1.0"/>
  <p:tag name="KSO_WM_BEAUTIFY_FLAG" val="#wm#"/>
  <p:tag name="KSO_WM_UNIT_COLOR_SCHEME_SHAPE_ID" val="11"/>
  <p:tag name="KSO_WM_UNIT_COLOR_SCHEME_PARENT_PAGE" val="0_1"/>
  <p:tag name="KSO_WM_UNIT_NOCLEAR" val="0"/>
  <p:tag name="KSO_WM_UNIT_DIAGRAM_ISNUMVISUAL" val="0"/>
  <p:tag name="KSO_WM_UNIT_DIAGRAM_ISREFERUNIT" val="0"/>
  <p:tag name="KSO_WM_UNIT_FILL_FORE_SCHEMECOLOR_INDEX" val="5"/>
  <p:tag name="KSO_WM_UNI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DIAGRAM_GROUP_CODE" val="l1-1"/>
  <p:tag name="KSO_WM_UNIT_TYPE" val="l_h_h_i"/>
  <p:tag name="KSO_WM_UNIT_INDEX" val="1_2_1_1"/>
  <p:tag name="KSO_WM_UNIT_ID" val="custom20199217_2*l_h_h_i*1_2_1_1"/>
  <p:tag name="KSO_WM_TEMPLATE_CATEGORY" val="custom"/>
  <p:tag name="KSO_WM_TEMPLATE_INDEX" val="20199217"/>
  <p:tag name="KSO_WM_UNIT_LAYERLEVEL" val="1_1_1_1"/>
  <p:tag name="KSO_WM_TAG_VERSION" val="1.0"/>
  <p:tag name="KSO_WM_BEAUTIFY_FLAG" val="#wm#"/>
  <p:tag name="KSO_WM_UNIT_COLOR_SCHEME_SHAPE_ID" val="26"/>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DIAGRAM_GROUP_CODE" val="l1-1"/>
  <p:tag name="KSO_WM_UNIT_TYPE" val="l_h_h_i"/>
  <p:tag name="KSO_WM_UNIT_INDEX" val="1_2_1_2"/>
  <p:tag name="KSO_WM_UNIT_ID" val="custom20199217_2*l_h_h_i*1_2_1_2"/>
  <p:tag name="KSO_WM_TEMPLATE_CATEGORY" val="custom"/>
  <p:tag name="KSO_WM_TEMPLATE_INDEX" val="20199217"/>
  <p:tag name="KSO_WM_UNIT_LAYERLEVEL" val="1_1_1_1"/>
  <p:tag name="KSO_WM_TAG_VERSION" val="1.0"/>
  <p:tag name="KSO_WM_BEAUTIFY_FLAG" val="#wm#"/>
  <p:tag name="KSO_WM_UNIT_COLOR_SCHEME_SHAPE_ID" val="27"/>
  <p:tag name="KSO_WM_UNIT_COLOR_SCHEME_PARENT_PAGE" val="0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ISCONTENTSTITLE" val="0"/>
  <p:tag name="KSO_WM_UNIT_PRESET_TEXT" val="添加标题"/>
  <p:tag name="KSO_WM_UNIT_VALUE" val="14"/>
  <p:tag name="KSO_WM_UNIT_HIGHLIGHT" val="0"/>
  <p:tag name="KSO_WM_UNIT_COMPATIBLE" val="0"/>
  <p:tag name="KSO_WM_DIAGRAM_GROUP_CODE" val="l1-1"/>
  <p:tag name="KSO_WM_UNIT_TYPE" val="l_h_h_a"/>
  <p:tag name="KSO_WM_UNIT_INDEX" val="1_1_1_1"/>
  <p:tag name="KSO_WM_UNIT_ID" val="custom20199217_2*l_h_h_a*1_1_1_1"/>
  <p:tag name="KSO_WM_TEMPLATE_CATEGORY" val="custom"/>
  <p:tag name="KSO_WM_TEMPLATE_INDEX" val="20199217"/>
  <p:tag name="KSO_WM_UNIT_LAYERLEVEL" val="1_1_1_1"/>
  <p:tag name="KSO_WM_TAG_VERSION" val="1.0"/>
  <p:tag name="KSO_WM_BEAUTIFY_FLAG" val="#wm#"/>
  <p:tag name="KSO_WM_UNIT_COLOR_SCHEME_SHAPE_ID" val="11"/>
  <p:tag name="KSO_WM_UNIT_COLOR_SCHEME_PARENT_PAGE" val="0_1"/>
  <p:tag name="KSO_WM_UNIT_NOCLEAR" val="0"/>
  <p:tag name="KSO_WM_UNIT_DIAGRAM_ISNUMVISUAL" val="0"/>
  <p:tag name="KSO_WM_UNIT_DIAGRAM_ISREFERUNIT" val="0"/>
  <p:tag name="KSO_WM_UNIT_FILL_FORE_SCHEMECOLOR_INDEX" val="5"/>
  <p:tag name="KSO_WM_UNIT_FILL_TYPE" val="1"/>
  <p:tag name="KSO_WM_UNIT_USESOURCEFORMAT_APPLY" val="1"/>
</p:tagLst>
</file>

<file path=ppt/tags/tag139.xml><?xml version="1.0" encoding="utf-8"?>
<p:tagLst xmlns:p="http://schemas.openxmlformats.org/presentationml/2006/main">
  <p:tag name="KSO_WM_UNIT_ISCONTENTSTITLE" val="0"/>
  <p:tag name="KSO_WM_UNIT_PRESET_TEXT" val="添加标题"/>
  <p:tag name="KSO_WM_UNIT_VALUE" val="14"/>
  <p:tag name="KSO_WM_UNIT_HIGHLIGHT" val="0"/>
  <p:tag name="KSO_WM_UNIT_COMPATIBLE" val="0"/>
  <p:tag name="KSO_WM_DIAGRAM_GROUP_CODE" val="l1-1"/>
  <p:tag name="KSO_WM_UNIT_TYPE" val="l_h_h_a"/>
  <p:tag name="KSO_WM_UNIT_INDEX" val="1_1_1_1"/>
  <p:tag name="KSO_WM_UNIT_ID" val="custom20199217_2*l_h_h_a*1_1_1_1"/>
  <p:tag name="KSO_WM_TEMPLATE_CATEGORY" val="custom"/>
  <p:tag name="KSO_WM_TEMPLATE_INDEX" val="20199217"/>
  <p:tag name="KSO_WM_UNIT_LAYERLEVEL" val="1_1_1_1"/>
  <p:tag name="KSO_WM_TAG_VERSION" val="1.0"/>
  <p:tag name="KSO_WM_BEAUTIFY_FLAG" val="#wm#"/>
  <p:tag name="KSO_WM_UNIT_COLOR_SCHEME_SHAPE_ID" val="11"/>
  <p:tag name="KSO_WM_UNIT_COLOR_SCHEME_PARENT_PAGE" val="0_1"/>
  <p:tag name="KSO_WM_UNIT_NOCLEAR" val="0"/>
  <p:tag name="KSO_WM_UNIT_DIAGRAM_ISNUMVISUAL" val="0"/>
  <p:tag name="KSO_WM_UNIT_DIAGRAM_ISREFERUNIT" val="0"/>
  <p:tag name="KSO_WM_UNIT_FILL_FORE_SCHEMECOLOR_INDEX" val="5"/>
  <p:tag name="KSO_WM_UNI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ID" val="custom20199217_2"/>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199217"/>
  <p:tag name="KSO_WM_SLIDE_LAYOUT" val="a_l"/>
  <p:tag name="KSO_WM_SLIDE_LAYOUT_CNT" val="1_1"/>
  <p:tag name="KSO_WM_SLIDE_COLORSCHEME_VERSION" val="3.2"/>
  <p:tag name="KSO_WM_TEMPLATE_SUBCATEGORY" val="0"/>
  <p:tag name="KSO_WM_TEMPLATE_MASTER_TYPE" val="1"/>
  <p:tag name="KSO_WM_TEMPLATE_COLOR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43.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46.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49.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52.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5.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58.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61.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64.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67.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73.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9*f*1"/>
  <p:tag name="KSO_WM_TEMPLATE_CATEGORY" val="custom"/>
  <p:tag name="KSO_WM_TEMPLATE_INDEX" val="20199217"/>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176.xml><?xml version="1.0" encoding="utf-8"?>
<p:tagLst xmlns:p="http://schemas.openxmlformats.org/presentationml/2006/main">
  <p:tag name="KSO_WM_SLIDE_ID" val="custom20199217_9"/>
  <p:tag name="KSO_WM_TEMPLATE_SUBCATEGORY" val="0"/>
  <p:tag name="KSO_WM_SLIDE_ITEM_CNT" val="0"/>
  <p:tag name="KSO_WM_SLIDE_INDEX" val="9"/>
  <p:tag name="KSO_WM_TAG_VERSION" val="1.0"/>
  <p:tag name="KSO_WM_BEAUTIFY_FLAG" val="#wm#"/>
  <p:tag name="KSO_WM_TEMPLATE_CATEGORY" val="custom"/>
  <p:tag name="KSO_WM_TEMPLATE_INDEX" val="20199217"/>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17_14*a*1"/>
  <p:tag name="KSO_WM_TEMPLATE_CATEGORY" val="custom"/>
  <p:tag name="KSO_WM_TEMPLATE_INDEX" val="20199217"/>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178.xml><?xml version="1.0" encoding="utf-8"?>
<p:tagLst xmlns:p="http://schemas.openxmlformats.org/presentationml/2006/main">
  <p:tag name="KSO_WM_SLIDE_ID" val="custom20199217_14"/>
  <p:tag name="KSO_WM_TEMPLATE_SUBCATEGORY" val="0"/>
  <p:tag name="KSO_WM_SLIDE_ITEM_CNT" val="0"/>
  <p:tag name="KSO_WM_SLIDE_INDEX" val="14"/>
  <p:tag name="KSO_WM_TAG_VERSION" val="1.0"/>
  <p:tag name="KSO_WM_BEAUTIFY_FLAG" val="#wm#"/>
  <p:tag name="KSO_WM_TEMPLATE_CATEGORY" val="custom"/>
  <p:tag name="KSO_WM_TEMPLATE_INDEX" val="20199217"/>
  <p:tag name="KSO_WM_SLIDE_TYPE" val="text"/>
  <p:tag name="KSO_WM_SLIDE_SUBTYPE" val="pureTxt"/>
  <p:tag name="KSO_WM_SLIDE_SIZE" val="720*329"/>
  <p:tag name="KSO_WM_SLIDE_POSITION" val="119*105"/>
  <p:tag name="KSO_WM_SLIDE_LAYOUT" val="a_f"/>
  <p:tag name="KSO_WM_SLIDE_LAYOUT_CNT" val="1_1"/>
  <p:tag name="KSO_WM_TEMPLATE_MASTER_TYPE" val="1"/>
  <p:tag name="KSO_WM_TEMPLATE_COLOR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TYPE" val="i"/>
  <p:tag name="KSO_WM_UNIT_INDEX"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0.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1.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2.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3.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4.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15.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2.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3.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4.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5.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6.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7.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8.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9.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docProps/app.xml><?xml version="1.0" encoding="utf-8"?>
<Properties xmlns="http://schemas.openxmlformats.org/officeDocument/2006/extended-properties" xmlns:vt="http://schemas.openxmlformats.org/officeDocument/2006/docPropsVTypes">
  <TotalTime>0</TotalTime>
  <Words>2546</Words>
  <Application>WPS 演示</Application>
  <PresentationFormat>宽屏</PresentationFormat>
  <Paragraphs>130</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微软雅黑</vt:lpstr>
      <vt:lpstr>Arial Unicode MS</vt:lpstr>
      <vt:lpstr>隶书</vt:lpstr>
      <vt:lpstr>汉仪尚巍手书W</vt:lpstr>
      <vt:lpstr>Segoe UI</vt:lpstr>
      <vt:lpstr>1_Office 主题​​</vt:lpstr>
      <vt:lpstr>“不忘初心、牢记使命”主题教育调研汇报</vt:lpstr>
      <vt:lpstr>PowerPoint 演示文稿</vt:lpstr>
      <vt:lpstr>单击此处添加标题</vt:lpstr>
      <vt:lpstr>一、调研目的及意义</vt:lpstr>
      <vt:lpstr>二、调研过程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单击此处添加标题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柳叶青青</cp:lastModifiedBy>
  <cp:revision>27</cp:revision>
  <dcterms:created xsi:type="dcterms:W3CDTF">2019-06-19T02:08:00Z</dcterms:created>
  <dcterms:modified xsi:type="dcterms:W3CDTF">2019-10-15T00:05:48Z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