
<file path=[Content_Types].xml><?xml version="1.0" encoding="utf-8"?>
<Types xmlns="http://schemas.openxmlformats.org/package/2006/content-types">
  <Default Extension="jpeg" ContentType="image/jpe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60"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61" r:id="rId27"/>
    <p:sldId id="262" r:id="rId28"/>
    <p:sldId id="263" r:id="rId29"/>
    <p:sldId id="264" r:id="rId30"/>
    <p:sldId id="265" r:id="rId31"/>
    <p:sldId id="266" r:id="rId32"/>
    <p:sldId id="267" r:id="rId33"/>
    <p:sldId id="268" r:id="rId34"/>
    <p:sldId id="269" r:id="rId35"/>
    <p:sldId id="291" r:id="rId36"/>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19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93" autoAdjust="0"/>
    <p:restoredTop sz="94660"/>
  </p:normalViewPr>
  <p:slideViewPr>
    <p:cSldViewPr snapToGrid="0">
      <p:cViewPr varScale="1">
        <p:scale>
          <a:sx n="112" d="100"/>
          <a:sy n="112" d="100"/>
        </p:scale>
        <p:origin x="384" y="78"/>
      </p:cViewPr>
      <p:guideLst>
        <p:guide orient="horz" pos="2057"/>
        <p:guide pos="38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gs" Target="tags/tag31.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42F214-2E4B-4B5A-9774-694028D64E8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DFDAE-03EA-44B6-94EF-7312A671F56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44F346-9435-41B1-AD1D-461963F20BE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3.png"/><Relationship Id="rId6" Type="http://schemas.openxmlformats.org/officeDocument/2006/relationships/image" Target="../media/image2.png"/><Relationship Id="rId5" Type="http://schemas.microsoft.com/office/2007/relationships/hdphoto" Target="../media/image7.wdp"/><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3.png"/><Relationship Id="rId6" Type="http://schemas.openxmlformats.org/officeDocument/2006/relationships/image" Target="../media/image2.png"/><Relationship Id="rId5" Type="http://schemas.microsoft.com/office/2007/relationships/hdphoto" Target="../media/image7.wdp"/><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3.png"/><Relationship Id="rId6" Type="http://schemas.openxmlformats.org/officeDocument/2006/relationships/image" Target="../media/image2.png"/><Relationship Id="rId5" Type="http://schemas.microsoft.com/office/2007/relationships/hdphoto" Target="../media/image7.wdp"/><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3.png"/><Relationship Id="rId6" Type="http://schemas.openxmlformats.org/officeDocument/2006/relationships/image" Target="../media/image2.png"/><Relationship Id="rId5" Type="http://schemas.microsoft.com/office/2007/relationships/hdphoto" Target="../media/image7.wdp"/><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1" name="文本占位符 10"/>
          <p:cNvSpPr>
            <a:spLocks noGrp="1"/>
          </p:cNvSpPr>
          <p:nvPr>
            <p:ph type="body" sz="quarter" idx="10" hasCustomPrompt="1"/>
          </p:nvPr>
        </p:nvSpPr>
        <p:spPr>
          <a:xfrm>
            <a:off x="1489574" y="319883"/>
            <a:ext cx="5088698" cy="768385"/>
          </a:xfrm>
        </p:spPr>
        <p:txBody>
          <a:bodyPr anchor="ctr" anchorCtr="0">
            <a:noAutofit/>
          </a:bodyPr>
          <a:lstStyle>
            <a:lvl1pPr marL="0" indent="0">
              <a:buNone/>
              <a:defRPr sz="3200" b="0">
                <a:solidFill>
                  <a:srgbClr val="C00000"/>
                </a:solidFill>
                <a:latin typeface="华康俪金黑W8(P)" pitchFamily="34" charset="-122"/>
                <a:ea typeface="华康俪金黑W8(P)" pitchFamily="34" charset="-122"/>
              </a:defRPr>
            </a:lvl1pPr>
          </a:lstStyle>
          <a:p>
            <a:pPr lvl="0"/>
            <a:r>
              <a:rPr lang="zh-CN" altLang="en-US" dirty="0" smtClean="0"/>
              <a:t>单击此处添加标题</a:t>
            </a:r>
            <a:endParaRPr lang="zh-CN" altLang="en-US" dirty="0"/>
          </a:p>
        </p:txBody>
      </p:sp>
      <p:grpSp>
        <p:nvGrpSpPr>
          <p:cNvPr id="20" name="组合 19"/>
          <p:cNvGrpSpPr/>
          <p:nvPr userDrawn="1"/>
        </p:nvGrpSpPr>
        <p:grpSpPr>
          <a:xfrm>
            <a:off x="277309" y="418734"/>
            <a:ext cx="1114206" cy="668475"/>
            <a:chOff x="4785785" y="593113"/>
            <a:chExt cx="2508487" cy="1674283"/>
          </a:xfrm>
        </p:grpSpPr>
        <p:pic>
          <p:nvPicPr>
            <p:cNvPr id="21" name="Picture 4" descr="C:\Users\Administrator\Desktop\素材\Nipic_2174276_2014031914463401932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5785" y="593113"/>
              <a:ext cx="2508487" cy="1674283"/>
            </a:xfrm>
            <a:prstGeom prst="rect">
              <a:avLst/>
            </a:prstGeom>
            <a:noFill/>
            <a:extLst>
              <a:ext uri="{909E8E84-426E-40DD-AFC4-6F175D3DCCD1}">
                <a14:hiddenFill xmlns:a14="http://schemas.microsoft.com/office/drawing/2010/main">
                  <a:solidFill>
                    <a:srgbClr val="FFFFFF"/>
                  </a:solidFill>
                </a14:hiddenFill>
              </a:ext>
            </a:extLst>
          </p:spPr>
        </p:pic>
        <p:sp>
          <p:nvSpPr>
            <p:cNvPr id="22" name="标题 4"/>
            <p:cNvSpPr txBox="1"/>
            <p:nvPr/>
          </p:nvSpPr>
          <p:spPr>
            <a:xfrm>
              <a:off x="5248186" y="678164"/>
              <a:ext cx="1613765" cy="1391851"/>
            </a:xfrm>
            <a:prstGeom prst="rect">
              <a:avLst/>
            </a:prstGeom>
          </p:spPr>
          <p:txBody>
            <a:bodyPr vert="horz" lIns="91423" tIns="45711" rIns="91423" bIns="457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2400" dirty="0">
                  <a:solidFill>
                    <a:schemeClr val="bg1"/>
                  </a:solidFill>
                  <a:latin typeface="Impact" panose="020B0806030902050204" pitchFamily="34" charset="0"/>
                  <a:ea typeface="微软雅黑" panose="020B0503020204020204" charset="-122"/>
                </a:rPr>
                <a:t>   </a:t>
              </a:r>
              <a:r>
                <a:rPr lang="en-US" altLang="zh-CN" sz="2400" dirty="0" smtClean="0">
                  <a:solidFill>
                    <a:schemeClr val="bg1"/>
                  </a:solidFill>
                  <a:latin typeface="Impact" panose="020B0806030902050204" pitchFamily="34" charset="0"/>
                  <a:ea typeface="微软雅黑" panose="020B0503020204020204" charset="-122"/>
                </a:rPr>
                <a:t>01</a:t>
              </a:r>
              <a:endParaRPr lang="zh-CN" altLang="en-US" sz="1500" dirty="0">
                <a:solidFill>
                  <a:schemeClr val="bg1"/>
                </a:solidFill>
                <a:latin typeface="Impact" panose="020B0806030902050204" pitchFamily="34" charset="0"/>
                <a:ea typeface="微软雅黑" panose="020B0503020204020204" charset="-122"/>
              </a:endParaRPr>
            </a:p>
          </p:txBody>
        </p:sp>
      </p:grpSp>
      <p:grpSp>
        <p:nvGrpSpPr>
          <p:cNvPr id="7" name="组合 6"/>
          <p:cNvGrpSpPr/>
          <p:nvPr userDrawn="1"/>
        </p:nvGrpSpPr>
        <p:grpSpPr>
          <a:xfrm>
            <a:off x="2" y="26889"/>
            <a:ext cx="12226680" cy="1320251"/>
            <a:chOff x="187464" y="49285"/>
            <a:chExt cx="8742244" cy="990142"/>
          </a:xfrm>
        </p:grpSpPr>
        <p:grpSp>
          <p:nvGrpSpPr>
            <p:cNvPr id="2" name="组合 1"/>
            <p:cNvGrpSpPr/>
            <p:nvPr userDrawn="1"/>
          </p:nvGrpSpPr>
          <p:grpSpPr>
            <a:xfrm>
              <a:off x="187464" y="945456"/>
              <a:ext cx="8742244" cy="80262"/>
              <a:chOff x="456882" y="945448"/>
              <a:chExt cx="8742244" cy="175865"/>
            </a:xfrm>
          </p:grpSpPr>
          <p:grpSp>
            <p:nvGrpSpPr>
              <p:cNvPr id="15" name="组合 14"/>
              <p:cNvGrpSpPr/>
              <p:nvPr userDrawn="1"/>
            </p:nvGrpSpPr>
            <p:grpSpPr>
              <a:xfrm>
                <a:off x="456882" y="945448"/>
                <a:ext cx="8716249" cy="175865"/>
                <a:chOff x="811554" y="1260894"/>
                <a:chExt cx="11417695" cy="234543"/>
              </a:xfrm>
            </p:grpSpPr>
            <p:pic>
              <p:nvPicPr>
                <p:cNvPr id="16" name="Picture 5" descr="C:\Users\Administrator\Desktop\党政机关\素材\长城\矢量长城\线稿长城2.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 t="93888" r="2897" b="-606"/>
                <a:stretch>
                  <a:fillRect/>
                </a:stretch>
              </p:blipFill>
              <p:spPr bwMode="auto">
                <a:xfrm>
                  <a:off x="6134112" y="1260900"/>
                  <a:ext cx="6095137" cy="2345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Administrator\Desktop\党政机关\素材\长城\矢量长城\线稿长城2.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 t="93888" r="15085" b="-20"/>
                <a:stretch>
                  <a:fillRect/>
                </a:stretch>
              </p:blipFill>
              <p:spPr bwMode="auto">
                <a:xfrm flipH="1">
                  <a:off x="811554" y="1260894"/>
                  <a:ext cx="5330116" cy="214087"/>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矩形 18"/>
              <p:cNvSpPr/>
              <p:nvPr userDrawn="1"/>
            </p:nvSpPr>
            <p:spPr>
              <a:xfrm>
                <a:off x="5364088" y="945457"/>
                <a:ext cx="3835038" cy="160518"/>
              </a:xfrm>
              <a:prstGeom prst="rect">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userDrawn="1"/>
          </p:nvGrpSpPr>
          <p:grpSpPr>
            <a:xfrm>
              <a:off x="5076056" y="49285"/>
              <a:ext cx="3824298" cy="990142"/>
              <a:chOff x="5076056" y="49285"/>
              <a:chExt cx="3824298" cy="990142"/>
            </a:xfrm>
          </p:grpSpPr>
          <p:pic>
            <p:nvPicPr>
              <p:cNvPr id="14" name="Picture 2" descr="C:\Users\Administrator\Desktop\党政机关\素材\长城\矢量长城\线稿长城222.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76056" y="49285"/>
                <a:ext cx="3824298" cy="92568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19"/>
              <p:cNvSpPr txBox="1"/>
              <p:nvPr userDrawn="1"/>
            </p:nvSpPr>
            <p:spPr>
              <a:xfrm>
                <a:off x="5549970" y="916560"/>
                <a:ext cx="2421816" cy="122867"/>
              </a:xfrm>
              <a:prstGeom prst="rect">
                <a:avLst/>
              </a:prstGeom>
              <a:noFill/>
              <a:effectLst/>
            </p:spPr>
            <p:txBody>
              <a:bodyPr wrap="none" lIns="91394" tIns="45696" rIns="91394" bIns="45696" rtlCol="0">
                <a:spAutoFit/>
              </a:bodyPr>
              <a:lstStyle/>
              <a:p>
                <a:pPr>
                  <a:lnSpc>
                    <a:spcPct val="120000"/>
                  </a:lnSpc>
                </a:pPr>
                <a:r>
                  <a:rPr lang="en-US" altLang="zh-CN" sz="400" b="0" spc="800" dirty="0" smtClean="0">
                    <a:solidFill>
                      <a:srgbClr val="FDE9D5"/>
                    </a:solidFill>
                    <a:latin typeface="+mj-ea"/>
                    <a:ea typeface="+mj-ea"/>
                    <a:cs typeface="+mn-ea"/>
                    <a:sym typeface="+mn-lt"/>
                  </a:rPr>
                  <a:t>COMMUNIST PARTY OF CHINA</a:t>
                </a:r>
                <a:endParaRPr lang="zh-CN" altLang="en-US" sz="400" b="0" spc="800" dirty="0">
                  <a:solidFill>
                    <a:srgbClr val="FDE9D5"/>
                  </a:solidFill>
                  <a:latin typeface="+mj-ea"/>
                  <a:ea typeface="+mj-ea"/>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11" name="文本占位符 10"/>
          <p:cNvSpPr>
            <a:spLocks noGrp="1"/>
          </p:cNvSpPr>
          <p:nvPr>
            <p:ph type="body" sz="quarter" idx="10" hasCustomPrompt="1"/>
          </p:nvPr>
        </p:nvSpPr>
        <p:spPr>
          <a:xfrm>
            <a:off x="1489574" y="319883"/>
            <a:ext cx="5088698" cy="768385"/>
          </a:xfrm>
        </p:spPr>
        <p:txBody>
          <a:bodyPr anchor="ctr" anchorCtr="0">
            <a:noAutofit/>
          </a:bodyPr>
          <a:lstStyle>
            <a:lvl1pPr marL="0" indent="0">
              <a:buNone/>
              <a:defRPr sz="3200" b="0">
                <a:solidFill>
                  <a:srgbClr val="C00000"/>
                </a:solidFill>
                <a:latin typeface="华康俪金黑W8(P)" pitchFamily="34" charset="-122"/>
                <a:ea typeface="华康俪金黑W8(P)" pitchFamily="34" charset="-122"/>
              </a:defRPr>
            </a:lvl1pPr>
          </a:lstStyle>
          <a:p>
            <a:pPr lvl="0"/>
            <a:r>
              <a:rPr lang="zh-CN" altLang="en-US" dirty="0" smtClean="0"/>
              <a:t>单击此处添加标题</a:t>
            </a:r>
            <a:endParaRPr lang="zh-CN" altLang="en-US" dirty="0"/>
          </a:p>
        </p:txBody>
      </p:sp>
      <p:grpSp>
        <p:nvGrpSpPr>
          <p:cNvPr id="20" name="组合 19"/>
          <p:cNvGrpSpPr/>
          <p:nvPr userDrawn="1"/>
        </p:nvGrpSpPr>
        <p:grpSpPr>
          <a:xfrm>
            <a:off x="277309" y="418734"/>
            <a:ext cx="1114206" cy="668475"/>
            <a:chOff x="4785785" y="593113"/>
            <a:chExt cx="2508487" cy="1674283"/>
          </a:xfrm>
        </p:grpSpPr>
        <p:pic>
          <p:nvPicPr>
            <p:cNvPr id="21" name="Picture 4" descr="C:\Users\Administrator\Desktop\素材\Nipic_2174276_2014031914463401932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5785" y="593113"/>
              <a:ext cx="2508487" cy="1674283"/>
            </a:xfrm>
            <a:prstGeom prst="rect">
              <a:avLst/>
            </a:prstGeom>
            <a:noFill/>
            <a:extLst>
              <a:ext uri="{909E8E84-426E-40DD-AFC4-6F175D3DCCD1}">
                <a14:hiddenFill xmlns:a14="http://schemas.microsoft.com/office/drawing/2010/main">
                  <a:solidFill>
                    <a:srgbClr val="FFFFFF"/>
                  </a:solidFill>
                </a14:hiddenFill>
              </a:ext>
            </a:extLst>
          </p:spPr>
        </p:pic>
        <p:sp>
          <p:nvSpPr>
            <p:cNvPr id="22" name="标题 4"/>
            <p:cNvSpPr txBox="1"/>
            <p:nvPr/>
          </p:nvSpPr>
          <p:spPr>
            <a:xfrm>
              <a:off x="5248186" y="678164"/>
              <a:ext cx="1613765" cy="1391851"/>
            </a:xfrm>
            <a:prstGeom prst="rect">
              <a:avLst/>
            </a:prstGeom>
          </p:spPr>
          <p:txBody>
            <a:bodyPr vert="horz" lIns="91423" tIns="45711" rIns="91423" bIns="457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algn="l" defTabSz="1219200" rtl="0" eaLnBrk="1" latinLnBrk="0" hangingPunct="1">
                <a:spcBef>
                  <a:spcPct val="0"/>
                </a:spcBef>
                <a:buNone/>
              </a:pPr>
              <a:r>
                <a:rPr lang="en-US" altLang="zh-CN" sz="2400" kern="1200" dirty="0">
                  <a:solidFill>
                    <a:schemeClr val="bg1"/>
                  </a:solidFill>
                  <a:latin typeface="Impact" panose="020B0806030902050204" pitchFamily="34" charset="0"/>
                  <a:ea typeface="微软雅黑" panose="020B0503020204020204" charset="-122"/>
                  <a:cs typeface="+mj-cs"/>
                </a:rPr>
                <a:t>  </a:t>
              </a:r>
              <a:r>
                <a:rPr lang="en-US" altLang="zh-CN" sz="2400" kern="1200" dirty="0" smtClean="0">
                  <a:solidFill>
                    <a:schemeClr val="bg1"/>
                  </a:solidFill>
                  <a:latin typeface="Impact" panose="020B0806030902050204" pitchFamily="34" charset="0"/>
                  <a:ea typeface="微软雅黑" panose="020B0503020204020204" charset="-122"/>
                  <a:cs typeface="+mj-cs"/>
                </a:rPr>
                <a:t>02</a:t>
              </a:r>
              <a:endParaRPr lang="zh-CN" altLang="en-US" sz="2400" kern="1200" dirty="0">
                <a:solidFill>
                  <a:schemeClr val="bg1"/>
                </a:solidFill>
                <a:latin typeface="Impact" panose="020B0806030902050204" pitchFamily="34" charset="0"/>
                <a:ea typeface="微软雅黑" panose="020B0503020204020204" charset="-122"/>
                <a:cs typeface="+mj-cs"/>
              </a:endParaRPr>
            </a:p>
          </p:txBody>
        </p:sp>
      </p:grpSp>
      <p:grpSp>
        <p:nvGrpSpPr>
          <p:cNvPr id="4" name="组合 3"/>
          <p:cNvGrpSpPr/>
          <p:nvPr userDrawn="1"/>
        </p:nvGrpSpPr>
        <p:grpSpPr>
          <a:xfrm>
            <a:off x="12983501" y="381249"/>
            <a:ext cx="1537740" cy="783747"/>
            <a:chOff x="9737371" y="285922"/>
            <a:chExt cx="1153275" cy="587783"/>
          </a:xfrm>
        </p:grpSpPr>
        <p:grpSp>
          <p:nvGrpSpPr>
            <p:cNvPr id="3" name="组合 2"/>
            <p:cNvGrpSpPr/>
            <p:nvPr userDrawn="1"/>
          </p:nvGrpSpPr>
          <p:grpSpPr>
            <a:xfrm>
              <a:off x="10188624" y="285922"/>
              <a:ext cx="702022" cy="587783"/>
              <a:chOff x="4734074" y="2428530"/>
              <a:chExt cx="2119816" cy="1774860"/>
            </a:xfrm>
          </p:grpSpPr>
          <p:grpSp>
            <p:nvGrpSpPr>
              <p:cNvPr id="26" name="组合 25"/>
              <p:cNvGrpSpPr/>
              <p:nvPr userDrawn="1"/>
            </p:nvGrpSpPr>
            <p:grpSpPr>
              <a:xfrm>
                <a:off x="4734074" y="2428530"/>
                <a:ext cx="2119816" cy="1338156"/>
                <a:chOff x="4716016" y="699542"/>
                <a:chExt cx="2119816" cy="1338156"/>
              </a:xfrm>
            </p:grpSpPr>
            <p:sp>
              <p:nvSpPr>
                <p:cNvPr id="27" name="TextBox 14"/>
                <p:cNvSpPr txBox="1"/>
                <p:nvPr/>
              </p:nvSpPr>
              <p:spPr>
                <a:xfrm>
                  <a:off x="4716016" y="703224"/>
                  <a:ext cx="1111704" cy="1334474"/>
                </a:xfrm>
                <a:prstGeom prst="rect">
                  <a:avLst/>
                </a:prstGeom>
                <a:noFill/>
                <a:ln>
                  <a:noFill/>
                </a:ln>
                <a:effectLst/>
              </p:spPr>
              <p:txBody>
                <a:bodyPr wrap="square" rtlCol="0">
                  <a:spAutoFit/>
                </a:bodyPr>
                <a:lstStyle/>
                <a:p>
                  <a:pPr algn="ctr">
                    <a:lnSpc>
                      <a:spcPct val="120000"/>
                    </a:lnSpc>
                  </a:pPr>
                  <a:r>
                    <a:rPr lang="zh-CN" altLang="en-US" sz="2700" b="0" dirty="0">
                      <a:ln>
                        <a:noFill/>
                      </a:ln>
                      <a:solidFill>
                        <a:srgbClr val="C00000"/>
                      </a:solidFill>
                      <a:latin typeface="方正粗黑宋简体" pitchFamily="2" charset="-122"/>
                      <a:ea typeface="方正粗黑宋简体" pitchFamily="2" charset="-122"/>
                      <a:cs typeface="+mn-ea"/>
                      <a:sym typeface="+mn-lt"/>
                    </a:rPr>
                    <a:t>章</a:t>
                  </a:r>
                  <a:endParaRPr lang="zh-CN" altLang="en-US" sz="2700" b="0" dirty="0">
                    <a:ln>
                      <a:noFill/>
                    </a:ln>
                    <a:solidFill>
                      <a:srgbClr val="C00000"/>
                    </a:solidFill>
                    <a:latin typeface="方正粗黑宋简体" pitchFamily="2" charset="-122"/>
                    <a:ea typeface="方正粗黑宋简体" pitchFamily="2" charset="-122"/>
                    <a:cs typeface="+mn-ea"/>
                    <a:sym typeface="+mn-lt"/>
                  </a:endParaRPr>
                </a:p>
              </p:txBody>
            </p:sp>
            <p:sp>
              <p:nvSpPr>
                <p:cNvPr id="28" name="TextBox 14"/>
                <p:cNvSpPr txBox="1"/>
                <p:nvPr/>
              </p:nvSpPr>
              <p:spPr>
                <a:xfrm>
                  <a:off x="5724128" y="699542"/>
                  <a:ext cx="1111704" cy="1331002"/>
                </a:xfrm>
                <a:prstGeom prst="rect">
                  <a:avLst/>
                </a:prstGeom>
                <a:noFill/>
                <a:ln>
                  <a:noFill/>
                </a:ln>
                <a:effectLst>
                  <a:innerShdw blurRad="63500" dist="50800" dir="13500000">
                    <a:prstClr val="black">
                      <a:alpha val="50000"/>
                    </a:prstClr>
                  </a:innerShdw>
                </a:effectLst>
              </p:spPr>
              <p:txBody>
                <a:bodyPr wrap="square" rtlCol="0">
                  <a:spAutoFit/>
                </a:bodyPr>
                <a:lstStyle/>
                <a:p>
                  <a:pPr marL="0" algn="ctr" defTabSz="1219200" rtl="0" eaLnBrk="1" latinLnBrk="0" hangingPunct="1">
                    <a:lnSpc>
                      <a:spcPct val="120000"/>
                    </a:lnSpc>
                  </a:pPr>
                  <a:r>
                    <a:rPr lang="zh-CN" altLang="en-US" sz="2700" b="0" kern="1200" dirty="0">
                      <a:ln>
                        <a:noFill/>
                      </a:ln>
                      <a:solidFill>
                        <a:srgbClr val="C00000"/>
                      </a:solidFill>
                      <a:latin typeface="方正粗黑宋简体" pitchFamily="2" charset="-122"/>
                      <a:ea typeface="方正粗黑宋简体" pitchFamily="2" charset="-122"/>
                      <a:cs typeface="+mn-ea"/>
                      <a:sym typeface="+mn-lt"/>
                    </a:rPr>
                    <a:t>程</a:t>
                  </a:r>
                  <a:endParaRPr lang="zh-CN" altLang="en-US" sz="2700" b="0" kern="1200" dirty="0">
                    <a:ln>
                      <a:noFill/>
                    </a:ln>
                    <a:solidFill>
                      <a:srgbClr val="C00000"/>
                    </a:solidFill>
                    <a:latin typeface="方正粗黑宋简体" pitchFamily="2" charset="-122"/>
                    <a:ea typeface="方正粗黑宋简体" pitchFamily="2" charset="-122"/>
                    <a:cs typeface="+mn-ea"/>
                    <a:sym typeface="+mn-lt"/>
                  </a:endParaRPr>
                </a:p>
              </p:txBody>
            </p:sp>
          </p:grpSp>
          <p:pic>
            <p:nvPicPr>
              <p:cNvPr id="29" name="Picture 7" descr="C:\Users\Administrator\Desktop\党政机关\素材\长城\矢量长城\13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817715" y="3504890"/>
                <a:ext cx="1914525" cy="698500"/>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30" name="Picture 3" descr="C:\Users\Administrator\Desktop\党政机关\素材\党徽\Nipic_5916570_20120618220329321399.png"/>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brightnessContrast bright="2000" contrast="-37000"/>
                      </a14:imgEffect>
                    </a14:imgLayer>
                  </a14:imgProps>
                </a:ext>
                <a:ext uri="{28A0092B-C50C-407E-A947-70E740481C1C}">
                  <a14:useLocalDpi xmlns:a14="http://schemas.microsoft.com/office/drawing/2010/main" val="0"/>
                </a:ext>
              </a:extLst>
            </a:blip>
            <a:srcRect/>
            <a:stretch>
              <a:fillRect/>
            </a:stretch>
          </p:blipFill>
          <p:spPr bwMode="auto">
            <a:xfrm>
              <a:off x="9737371" y="344259"/>
              <a:ext cx="498537" cy="4524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userDrawn="1"/>
        </p:nvGrpSpPr>
        <p:grpSpPr>
          <a:xfrm>
            <a:off x="2" y="26889"/>
            <a:ext cx="12226680" cy="1320251"/>
            <a:chOff x="187464" y="49285"/>
            <a:chExt cx="8742244" cy="990142"/>
          </a:xfrm>
        </p:grpSpPr>
        <p:grpSp>
          <p:nvGrpSpPr>
            <p:cNvPr id="2" name="组合 1"/>
            <p:cNvGrpSpPr/>
            <p:nvPr userDrawn="1"/>
          </p:nvGrpSpPr>
          <p:grpSpPr>
            <a:xfrm>
              <a:off x="187464" y="945456"/>
              <a:ext cx="8742244" cy="80262"/>
              <a:chOff x="456882" y="945448"/>
              <a:chExt cx="8742244" cy="175865"/>
            </a:xfrm>
          </p:grpSpPr>
          <p:grpSp>
            <p:nvGrpSpPr>
              <p:cNvPr id="15" name="组合 14"/>
              <p:cNvGrpSpPr/>
              <p:nvPr userDrawn="1"/>
            </p:nvGrpSpPr>
            <p:grpSpPr>
              <a:xfrm>
                <a:off x="456882" y="945448"/>
                <a:ext cx="8716249" cy="175865"/>
                <a:chOff x="811554" y="1260894"/>
                <a:chExt cx="11417695" cy="234543"/>
              </a:xfrm>
            </p:grpSpPr>
            <p:pic>
              <p:nvPicPr>
                <p:cNvPr id="16" name="Picture 5" descr="C:\Users\Administrator\Desktop\党政机关\素材\长城\矢量长城\线稿长城2.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1" t="93888" r="2897" b="-606"/>
                <a:stretch>
                  <a:fillRect/>
                </a:stretch>
              </p:blipFill>
              <p:spPr bwMode="auto">
                <a:xfrm>
                  <a:off x="6134112" y="1260900"/>
                  <a:ext cx="6095137" cy="2345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Administrator\Desktop\党政机关\素材\长城\矢量长城\线稿长城2.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1" t="93888" r="15085" b="-20"/>
                <a:stretch>
                  <a:fillRect/>
                </a:stretch>
              </p:blipFill>
              <p:spPr bwMode="auto">
                <a:xfrm flipH="1">
                  <a:off x="811554" y="1260894"/>
                  <a:ext cx="5330116" cy="214087"/>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矩形 18"/>
              <p:cNvSpPr/>
              <p:nvPr userDrawn="1"/>
            </p:nvSpPr>
            <p:spPr>
              <a:xfrm>
                <a:off x="5364088" y="945457"/>
                <a:ext cx="3835038" cy="160518"/>
              </a:xfrm>
              <a:prstGeom prst="rect">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userDrawn="1"/>
          </p:nvGrpSpPr>
          <p:grpSpPr>
            <a:xfrm>
              <a:off x="5076056" y="49285"/>
              <a:ext cx="3824298" cy="990142"/>
              <a:chOff x="5076056" y="49285"/>
              <a:chExt cx="3824298" cy="990142"/>
            </a:xfrm>
          </p:grpSpPr>
          <p:pic>
            <p:nvPicPr>
              <p:cNvPr id="14" name="Picture 2" descr="C:\Users\Administrator\Desktop\党政机关\素材\长城\矢量长城\线稿长城222.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076056" y="49285"/>
                <a:ext cx="3824298" cy="92568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19"/>
              <p:cNvSpPr txBox="1"/>
              <p:nvPr userDrawn="1"/>
            </p:nvSpPr>
            <p:spPr>
              <a:xfrm>
                <a:off x="5549970" y="916560"/>
                <a:ext cx="2421816" cy="122867"/>
              </a:xfrm>
              <a:prstGeom prst="rect">
                <a:avLst/>
              </a:prstGeom>
              <a:noFill/>
              <a:effectLst/>
            </p:spPr>
            <p:txBody>
              <a:bodyPr wrap="none" lIns="91394" tIns="45696" rIns="91394" bIns="45696" rtlCol="0">
                <a:spAutoFit/>
              </a:bodyPr>
              <a:lstStyle/>
              <a:p>
                <a:pPr>
                  <a:lnSpc>
                    <a:spcPct val="120000"/>
                  </a:lnSpc>
                </a:pPr>
                <a:r>
                  <a:rPr lang="en-US" altLang="zh-CN" sz="400" b="0" spc="800" dirty="0" smtClean="0">
                    <a:solidFill>
                      <a:srgbClr val="FDE9D5"/>
                    </a:solidFill>
                    <a:latin typeface="+mj-ea"/>
                    <a:ea typeface="+mj-ea"/>
                    <a:cs typeface="+mn-ea"/>
                    <a:sym typeface="+mn-lt"/>
                  </a:rPr>
                  <a:t>COMMUNIST PARTY OF CHINA</a:t>
                </a:r>
                <a:endParaRPr lang="zh-CN" altLang="en-US" sz="400" b="0" spc="800" dirty="0">
                  <a:solidFill>
                    <a:srgbClr val="FDE9D5"/>
                  </a:solidFill>
                  <a:latin typeface="+mj-ea"/>
                  <a:ea typeface="+mj-ea"/>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11" name="文本占位符 10"/>
          <p:cNvSpPr>
            <a:spLocks noGrp="1"/>
          </p:cNvSpPr>
          <p:nvPr>
            <p:ph type="body" sz="quarter" idx="10" hasCustomPrompt="1"/>
          </p:nvPr>
        </p:nvSpPr>
        <p:spPr>
          <a:xfrm>
            <a:off x="1489574" y="319883"/>
            <a:ext cx="5088698" cy="768385"/>
          </a:xfrm>
        </p:spPr>
        <p:txBody>
          <a:bodyPr anchor="ctr" anchorCtr="0">
            <a:noAutofit/>
          </a:bodyPr>
          <a:lstStyle>
            <a:lvl1pPr marL="0" indent="0">
              <a:buNone/>
              <a:defRPr sz="3200" b="0">
                <a:solidFill>
                  <a:srgbClr val="C00000"/>
                </a:solidFill>
                <a:latin typeface="华康俪金黑W8(P)" pitchFamily="34" charset="-122"/>
                <a:ea typeface="华康俪金黑W8(P)" pitchFamily="34" charset="-122"/>
              </a:defRPr>
            </a:lvl1pPr>
          </a:lstStyle>
          <a:p>
            <a:pPr lvl="0"/>
            <a:r>
              <a:rPr lang="zh-CN" altLang="en-US" dirty="0" smtClean="0"/>
              <a:t>单击此处添加标题</a:t>
            </a:r>
            <a:endParaRPr lang="zh-CN" altLang="en-US" dirty="0"/>
          </a:p>
        </p:txBody>
      </p:sp>
      <p:grpSp>
        <p:nvGrpSpPr>
          <p:cNvPr id="20" name="组合 19"/>
          <p:cNvGrpSpPr/>
          <p:nvPr userDrawn="1"/>
        </p:nvGrpSpPr>
        <p:grpSpPr>
          <a:xfrm>
            <a:off x="277309" y="418734"/>
            <a:ext cx="1114206" cy="668475"/>
            <a:chOff x="4785785" y="593113"/>
            <a:chExt cx="2508487" cy="1674283"/>
          </a:xfrm>
        </p:grpSpPr>
        <p:pic>
          <p:nvPicPr>
            <p:cNvPr id="21" name="Picture 4" descr="C:\Users\Administrator\Desktop\素材\Nipic_2174276_2014031914463401932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5785" y="593113"/>
              <a:ext cx="2508487" cy="1674283"/>
            </a:xfrm>
            <a:prstGeom prst="rect">
              <a:avLst/>
            </a:prstGeom>
            <a:noFill/>
            <a:extLst>
              <a:ext uri="{909E8E84-426E-40DD-AFC4-6F175D3DCCD1}">
                <a14:hiddenFill xmlns:a14="http://schemas.microsoft.com/office/drawing/2010/main">
                  <a:solidFill>
                    <a:srgbClr val="FFFFFF"/>
                  </a:solidFill>
                </a14:hiddenFill>
              </a:ext>
            </a:extLst>
          </p:spPr>
        </p:pic>
        <p:sp>
          <p:nvSpPr>
            <p:cNvPr id="22" name="标题 4"/>
            <p:cNvSpPr txBox="1"/>
            <p:nvPr/>
          </p:nvSpPr>
          <p:spPr>
            <a:xfrm>
              <a:off x="5248186" y="678164"/>
              <a:ext cx="1613765" cy="1391851"/>
            </a:xfrm>
            <a:prstGeom prst="rect">
              <a:avLst/>
            </a:prstGeom>
          </p:spPr>
          <p:txBody>
            <a:bodyPr vert="horz" lIns="91423" tIns="45711" rIns="91423" bIns="457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algn="l" defTabSz="1219200" rtl="0" eaLnBrk="1" latinLnBrk="0" hangingPunct="1">
                <a:spcBef>
                  <a:spcPct val="0"/>
                </a:spcBef>
                <a:buNone/>
              </a:pPr>
              <a:r>
                <a:rPr lang="en-US" altLang="zh-CN" sz="2400" kern="1200" dirty="0">
                  <a:solidFill>
                    <a:schemeClr val="bg1"/>
                  </a:solidFill>
                  <a:latin typeface="Impact" panose="020B0806030902050204" pitchFamily="34" charset="0"/>
                  <a:ea typeface="微软雅黑" panose="020B0503020204020204" charset="-122"/>
                  <a:cs typeface="+mj-cs"/>
                </a:rPr>
                <a:t>  </a:t>
              </a:r>
              <a:r>
                <a:rPr lang="en-US" altLang="zh-CN" sz="2400" kern="1200" dirty="0" smtClean="0">
                  <a:solidFill>
                    <a:schemeClr val="bg1"/>
                  </a:solidFill>
                  <a:latin typeface="Impact" panose="020B0806030902050204" pitchFamily="34" charset="0"/>
                  <a:ea typeface="微软雅黑" panose="020B0503020204020204" charset="-122"/>
                  <a:cs typeface="+mj-cs"/>
                </a:rPr>
                <a:t>03</a:t>
              </a:r>
              <a:endParaRPr lang="zh-CN" altLang="en-US" sz="2400" kern="1200" dirty="0">
                <a:solidFill>
                  <a:schemeClr val="bg1"/>
                </a:solidFill>
                <a:latin typeface="Impact" panose="020B0806030902050204" pitchFamily="34" charset="0"/>
                <a:ea typeface="微软雅黑" panose="020B0503020204020204" charset="-122"/>
                <a:cs typeface="+mj-cs"/>
              </a:endParaRPr>
            </a:p>
          </p:txBody>
        </p:sp>
      </p:grpSp>
      <p:grpSp>
        <p:nvGrpSpPr>
          <p:cNvPr id="4" name="组合 3"/>
          <p:cNvGrpSpPr/>
          <p:nvPr userDrawn="1"/>
        </p:nvGrpSpPr>
        <p:grpSpPr>
          <a:xfrm>
            <a:off x="12983501" y="381249"/>
            <a:ext cx="1537740" cy="783747"/>
            <a:chOff x="9737371" y="285922"/>
            <a:chExt cx="1153275" cy="587783"/>
          </a:xfrm>
        </p:grpSpPr>
        <p:grpSp>
          <p:nvGrpSpPr>
            <p:cNvPr id="3" name="组合 2"/>
            <p:cNvGrpSpPr/>
            <p:nvPr userDrawn="1"/>
          </p:nvGrpSpPr>
          <p:grpSpPr>
            <a:xfrm>
              <a:off x="10188624" y="285922"/>
              <a:ext cx="702022" cy="587783"/>
              <a:chOff x="4734074" y="2428530"/>
              <a:chExt cx="2119816" cy="1774860"/>
            </a:xfrm>
          </p:grpSpPr>
          <p:grpSp>
            <p:nvGrpSpPr>
              <p:cNvPr id="26" name="组合 25"/>
              <p:cNvGrpSpPr/>
              <p:nvPr userDrawn="1"/>
            </p:nvGrpSpPr>
            <p:grpSpPr>
              <a:xfrm>
                <a:off x="4734074" y="2428530"/>
                <a:ext cx="2119816" cy="1338156"/>
                <a:chOff x="4716016" y="699542"/>
                <a:chExt cx="2119816" cy="1338156"/>
              </a:xfrm>
            </p:grpSpPr>
            <p:sp>
              <p:nvSpPr>
                <p:cNvPr id="27" name="TextBox 14"/>
                <p:cNvSpPr txBox="1"/>
                <p:nvPr/>
              </p:nvSpPr>
              <p:spPr>
                <a:xfrm>
                  <a:off x="4716016" y="703224"/>
                  <a:ext cx="1111704" cy="1334474"/>
                </a:xfrm>
                <a:prstGeom prst="rect">
                  <a:avLst/>
                </a:prstGeom>
                <a:noFill/>
                <a:ln>
                  <a:noFill/>
                </a:ln>
                <a:effectLst/>
              </p:spPr>
              <p:txBody>
                <a:bodyPr wrap="square" rtlCol="0">
                  <a:spAutoFit/>
                </a:bodyPr>
                <a:lstStyle/>
                <a:p>
                  <a:pPr algn="ctr">
                    <a:lnSpc>
                      <a:spcPct val="120000"/>
                    </a:lnSpc>
                  </a:pPr>
                  <a:r>
                    <a:rPr lang="zh-CN" altLang="en-US" sz="2700" b="0" dirty="0">
                      <a:ln>
                        <a:noFill/>
                      </a:ln>
                      <a:solidFill>
                        <a:srgbClr val="C00000"/>
                      </a:solidFill>
                      <a:latin typeface="方正粗黑宋简体" pitchFamily="2" charset="-122"/>
                      <a:ea typeface="方正粗黑宋简体" pitchFamily="2" charset="-122"/>
                      <a:cs typeface="+mn-ea"/>
                      <a:sym typeface="+mn-lt"/>
                    </a:rPr>
                    <a:t>章</a:t>
                  </a:r>
                  <a:endParaRPr lang="zh-CN" altLang="en-US" sz="2700" b="0" dirty="0">
                    <a:ln>
                      <a:noFill/>
                    </a:ln>
                    <a:solidFill>
                      <a:srgbClr val="C00000"/>
                    </a:solidFill>
                    <a:latin typeface="方正粗黑宋简体" pitchFamily="2" charset="-122"/>
                    <a:ea typeface="方正粗黑宋简体" pitchFamily="2" charset="-122"/>
                    <a:cs typeface="+mn-ea"/>
                    <a:sym typeface="+mn-lt"/>
                  </a:endParaRPr>
                </a:p>
              </p:txBody>
            </p:sp>
            <p:sp>
              <p:nvSpPr>
                <p:cNvPr id="28" name="TextBox 14"/>
                <p:cNvSpPr txBox="1"/>
                <p:nvPr/>
              </p:nvSpPr>
              <p:spPr>
                <a:xfrm>
                  <a:off x="5724128" y="699542"/>
                  <a:ext cx="1111704" cy="1331002"/>
                </a:xfrm>
                <a:prstGeom prst="rect">
                  <a:avLst/>
                </a:prstGeom>
                <a:noFill/>
                <a:ln>
                  <a:noFill/>
                </a:ln>
                <a:effectLst>
                  <a:innerShdw blurRad="63500" dist="50800" dir="13500000">
                    <a:prstClr val="black">
                      <a:alpha val="50000"/>
                    </a:prstClr>
                  </a:innerShdw>
                </a:effectLst>
              </p:spPr>
              <p:txBody>
                <a:bodyPr wrap="square" rtlCol="0">
                  <a:spAutoFit/>
                </a:bodyPr>
                <a:lstStyle/>
                <a:p>
                  <a:pPr marL="0" algn="ctr" defTabSz="1219200" rtl="0" eaLnBrk="1" latinLnBrk="0" hangingPunct="1">
                    <a:lnSpc>
                      <a:spcPct val="120000"/>
                    </a:lnSpc>
                  </a:pPr>
                  <a:r>
                    <a:rPr lang="zh-CN" altLang="en-US" sz="2700" b="0" kern="1200" dirty="0">
                      <a:ln>
                        <a:noFill/>
                      </a:ln>
                      <a:solidFill>
                        <a:srgbClr val="C00000"/>
                      </a:solidFill>
                      <a:latin typeface="方正粗黑宋简体" pitchFamily="2" charset="-122"/>
                      <a:ea typeface="方正粗黑宋简体" pitchFamily="2" charset="-122"/>
                      <a:cs typeface="+mn-ea"/>
                      <a:sym typeface="+mn-lt"/>
                    </a:rPr>
                    <a:t>程</a:t>
                  </a:r>
                  <a:endParaRPr lang="zh-CN" altLang="en-US" sz="2700" b="0" kern="1200" dirty="0">
                    <a:ln>
                      <a:noFill/>
                    </a:ln>
                    <a:solidFill>
                      <a:srgbClr val="C00000"/>
                    </a:solidFill>
                    <a:latin typeface="方正粗黑宋简体" pitchFamily="2" charset="-122"/>
                    <a:ea typeface="方正粗黑宋简体" pitchFamily="2" charset="-122"/>
                    <a:cs typeface="+mn-ea"/>
                    <a:sym typeface="+mn-lt"/>
                  </a:endParaRPr>
                </a:p>
              </p:txBody>
            </p:sp>
          </p:grpSp>
          <p:pic>
            <p:nvPicPr>
              <p:cNvPr id="29" name="Picture 7" descr="C:\Users\Administrator\Desktop\党政机关\素材\长城\矢量长城\13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817715" y="3504890"/>
                <a:ext cx="1914525" cy="698500"/>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30" name="Picture 3" descr="C:\Users\Administrator\Desktop\党政机关\素材\党徽\Nipic_5916570_20120618220329321399.png"/>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brightnessContrast bright="2000" contrast="-37000"/>
                      </a14:imgEffect>
                    </a14:imgLayer>
                  </a14:imgProps>
                </a:ext>
                <a:ext uri="{28A0092B-C50C-407E-A947-70E740481C1C}">
                  <a14:useLocalDpi xmlns:a14="http://schemas.microsoft.com/office/drawing/2010/main" val="0"/>
                </a:ext>
              </a:extLst>
            </a:blip>
            <a:srcRect/>
            <a:stretch>
              <a:fillRect/>
            </a:stretch>
          </p:blipFill>
          <p:spPr bwMode="auto">
            <a:xfrm>
              <a:off x="9737371" y="344259"/>
              <a:ext cx="498537" cy="4524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userDrawn="1"/>
        </p:nvGrpSpPr>
        <p:grpSpPr>
          <a:xfrm>
            <a:off x="2" y="26889"/>
            <a:ext cx="12226680" cy="1320251"/>
            <a:chOff x="187464" y="49285"/>
            <a:chExt cx="8742244" cy="990142"/>
          </a:xfrm>
        </p:grpSpPr>
        <p:grpSp>
          <p:nvGrpSpPr>
            <p:cNvPr id="2" name="组合 1"/>
            <p:cNvGrpSpPr/>
            <p:nvPr userDrawn="1"/>
          </p:nvGrpSpPr>
          <p:grpSpPr>
            <a:xfrm>
              <a:off x="187464" y="945456"/>
              <a:ext cx="8742244" cy="80262"/>
              <a:chOff x="456882" y="945448"/>
              <a:chExt cx="8742244" cy="175865"/>
            </a:xfrm>
          </p:grpSpPr>
          <p:grpSp>
            <p:nvGrpSpPr>
              <p:cNvPr id="15" name="组合 14"/>
              <p:cNvGrpSpPr/>
              <p:nvPr userDrawn="1"/>
            </p:nvGrpSpPr>
            <p:grpSpPr>
              <a:xfrm>
                <a:off x="456882" y="945448"/>
                <a:ext cx="8716249" cy="175865"/>
                <a:chOff x="811554" y="1260894"/>
                <a:chExt cx="11417695" cy="234543"/>
              </a:xfrm>
            </p:grpSpPr>
            <p:pic>
              <p:nvPicPr>
                <p:cNvPr id="16" name="Picture 5" descr="C:\Users\Administrator\Desktop\党政机关\素材\长城\矢量长城\线稿长城2.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1" t="93888" r="2897" b="-606"/>
                <a:stretch>
                  <a:fillRect/>
                </a:stretch>
              </p:blipFill>
              <p:spPr bwMode="auto">
                <a:xfrm>
                  <a:off x="6134112" y="1260900"/>
                  <a:ext cx="6095137" cy="2345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Administrator\Desktop\党政机关\素材\长城\矢量长城\线稿长城2.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1" t="93888" r="15085" b="-20"/>
                <a:stretch>
                  <a:fillRect/>
                </a:stretch>
              </p:blipFill>
              <p:spPr bwMode="auto">
                <a:xfrm flipH="1">
                  <a:off x="811554" y="1260894"/>
                  <a:ext cx="5330116" cy="214087"/>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矩形 18"/>
              <p:cNvSpPr/>
              <p:nvPr userDrawn="1"/>
            </p:nvSpPr>
            <p:spPr>
              <a:xfrm>
                <a:off x="5364088" y="945457"/>
                <a:ext cx="3835038" cy="160518"/>
              </a:xfrm>
              <a:prstGeom prst="rect">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userDrawn="1"/>
          </p:nvGrpSpPr>
          <p:grpSpPr>
            <a:xfrm>
              <a:off x="5076056" y="49285"/>
              <a:ext cx="3824298" cy="990142"/>
              <a:chOff x="5076056" y="49285"/>
              <a:chExt cx="3824298" cy="990142"/>
            </a:xfrm>
          </p:grpSpPr>
          <p:pic>
            <p:nvPicPr>
              <p:cNvPr id="14" name="Picture 2" descr="C:\Users\Administrator\Desktop\党政机关\素材\长城\矢量长城\线稿长城222.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076056" y="49285"/>
                <a:ext cx="3824298" cy="92568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19"/>
              <p:cNvSpPr txBox="1"/>
              <p:nvPr userDrawn="1"/>
            </p:nvSpPr>
            <p:spPr>
              <a:xfrm>
                <a:off x="5549970" y="916560"/>
                <a:ext cx="2421816" cy="122867"/>
              </a:xfrm>
              <a:prstGeom prst="rect">
                <a:avLst/>
              </a:prstGeom>
              <a:noFill/>
              <a:effectLst/>
            </p:spPr>
            <p:txBody>
              <a:bodyPr wrap="none" lIns="91394" tIns="45696" rIns="91394" bIns="45696" rtlCol="0">
                <a:spAutoFit/>
              </a:bodyPr>
              <a:lstStyle/>
              <a:p>
                <a:pPr>
                  <a:lnSpc>
                    <a:spcPct val="120000"/>
                  </a:lnSpc>
                </a:pPr>
                <a:r>
                  <a:rPr lang="en-US" altLang="zh-CN" sz="400" b="0" spc="800" dirty="0" smtClean="0">
                    <a:solidFill>
                      <a:srgbClr val="FDE9D5"/>
                    </a:solidFill>
                    <a:latin typeface="+mj-ea"/>
                    <a:ea typeface="+mj-ea"/>
                    <a:cs typeface="+mn-ea"/>
                    <a:sym typeface="+mn-lt"/>
                  </a:rPr>
                  <a:t>COMMUNIST PARTY OF CHINA</a:t>
                </a:r>
                <a:endParaRPr lang="zh-CN" altLang="en-US" sz="400" b="0" spc="800" dirty="0">
                  <a:solidFill>
                    <a:srgbClr val="FDE9D5"/>
                  </a:solidFill>
                  <a:latin typeface="+mj-ea"/>
                  <a:ea typeface="+mj-ea"/>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1" name="文本占位符 10"/>
          <p:cNvSpPr>
            <a:spLocks noGrp="1"/>
          </p:cNvSpPr>
          <p:nvPr>
            <p:ph type="body" sz="quarter" idx="10" hasCustomPrompt="1"/>
          </p:nvPr>
        </p:nvSpPr>
        <p:spPr>
          <a:xfrm>
            <a:off x="1489574" y="319883"/>
            <a:ext cx="5088698" cy="768385"/>
          </a:xfrm>
        </p:spPr>
        <p:txBody>
          <a:bodyPr anchor="ctr" anchorCtr="0">
            <a:noAutofit/>
          </a:bodyPr>
          <a:lstStyle>
            <a:lvl1pPr marL="0" indent="0">
              <a:buNone/>
              <a:defRPr sz="3200" b="0">
                <a:solidFill>
                  <a:srgbClr val="C00000"/>
                </a:solidFill>
                <a:latin typeface="华康俪金黑W8(P)" pitchFamily="34" charset="-122"/>
                <a:ea typeface="华康俪金黑W8(P)" pitchFamily="34" charset="-122"/>
              </a:defRPr>
            </a:lvl1pPr>
          </a:lstStyle>
          <a:p>
            <a:pPr lvl="0"/>
            <a:r>
              <a:rPr lang="zh-CN" altLang="en-US" dirty="0" smtClean="0"/>
              <a:t>单击此处添加标题</a:t>
            </a:r>
            <a:endParaRPr lang="zh-CN" altLang="en-US" dirty="0"/>
          </a:p>
        </p:txBody>
      </p:sp>
      <p:grpSp>
        <p:nvGrpSpPr>
          <p:cNvPr id="20" name="组合 19"/>
          <p:cNvGrpSpPr/>
          <p:nvPr userDrawn="1"/>
        </p:nvGrpSpPr>
        <p:grpSpPr>
          <a:xfrm>
            <a:off x="277309" y="418734"/>
            <a:ext cx="1114206" cy="668475"/>
            <a:chOff x="4785785" y="593113"/>
            <a:chExt cx="2508487" cy="1674283"/>
          </a:xfrm>
        </p:grpSpPr>
        <p:pic>
          <p:nvPicPr>
            <p:cNvPr id="21" name="Picture 4" descr="C:\Users\Administrator\Desktop\素材\Nipic_2174276_2014031914463401932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5785" y="593113"/>
              <a:ext cx="2508487" cy="1674283"/>
            </a:xfrm>
            <a:prstGeom prst="rect">
              <a:avLst/>
            </a:prstGeom>
            <a:noFill/>
            <a:extLst>
              <a:ext uri="{909E8E84-426E-40DD-AFC4-6F175D3DCCD1}">
                <a14:hiddenFill xmlns:a14="http://schemas.microsoft.com/office/drawing/2010/main">
                  <a:solidFill>
                    <a:srgbClr val="FFFFFF"/>
                  </a:solidFill>
                </a14:hiddenFill>
              </a:ext>
            </a:extLst>
          </p:spPr>
        </p:pic>
        <p:sp>
          <p:nvSpPr>
            <p:cNvPr id="22" name="标题 4"/>
            <p:cNvSpPr txBox="1"/>
            <p:nvPr/>
          </p:nvSpPr>
          <p:spPr>
            <a:xfrm>
              <a:off x="5248186" y="678164"/>
              <a:ext cx="1613765" cy="1391851"/>
            </a:xfrm>
            <a:prstGeom prst="rect">
              <a:avLst/>
            </a:prstGeom>
          </p:spPr>
          <p:txBody>
            <a:bodyPr vert="horz" lIns="91423" tIns="45711" rIns="91423" bIns="457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algn="l" defTabSz="1219200" rtl="0" eaLnBrk="1" latinLnBrk="0" hangingPunct="1">
                <a:spcBef>
                  <a:spcPct val="0"/>
                </a:spcBef>
                <a:buNone/>
              </a:pPr>
              <a:r>
                <a:rPr lang="en-US" altLang="zh-CN" sz="2400" kern="1200" dirty="0">
                  <a:solidFill>
                    <a:schemeClr val="bg1"/>
                  </a:solidFill>
                  <a:latin typeface="Impact" panose="020B0806030902050204" pitchFamily="34" charset="0"/>
                  <a:ea typeface="微软雅黑" panose="020B0503020204020204" charset="-122"/>
                  <a:cs typeface="+mj-cs"/>
                </a:rPr>
                <a:t>  </a:t>
              </a:r>
              <a:r>
                <a:rPr lang="en-US" altLang="zh-CN" sz="2400" kern="1200" dirty="0" smtClean="0">
                  <a:solidFill>
                    <a:schemeClr val="bg1"/>
                  </a:solidFill>
                  <a:latin typeface="Impact" panose="020B0806030902050204" pitchFamily="34" charset="0"/>
                  <a:ea typeface="微软雅黑" panose="020B0503020204020204" charset="-122"/>
                  <a:cs typeface="+mj-cs"/>
                </a:rPr>
                <a:t>04</a:t>
              </a:r>
              <a:endParaRPr lang="zh-CN" altLang="en-US" sz="2400" kern="1200" dirty="0">
                <a:solidFill>
                  <a:schemeClr val="bg1"/>
                </a:solidFill>
                <a:latin typeface="Impact" panose="020B0806030902050204" pitchFamily="34" charset="0"/>
                <a:ea typeface="微软雅黑" panose="020B0503020204020204" charset="-122"/>
                <a:cs typeface="+mj-cs"/>
              </a:endParaRPr>
            </a:p>
          </p:txBody>
        </p:sp>
      </p:grpSp>
      <p:grpSp>
        <p:nvGrpSpPr>
          <p:cNvPr id="4" name="组合 3"/>
          <p:cNvGrpSpPr/>
          <p:nvPr userDrawn="1"/>
        </p:nvGrpSpPr>
        <p:grpSpPr>
          <a:xfrm>
            <a:off x="12983501" y="381249"/>
            <a:ext cx="1537740" cy="783747"/>
            <a:chOff x="9737371" y="285922"/>
            <a:chExt cx="1153275" cy="587783"/>
          </a:xfrm>
        </p:grpSpPr>
        <p:grpSp>
          <p:nvGrpSpPr>
            <p:cNvPr id="3" name="组合 2"/>
            <p:cNvGrpSpPr/>
            <p:nvPr userDrawn="1"/>
          </p:nvGrpSpPr>
          <p:grpSpPr>
            <a:xfrm>
              <a:off x="10188624" y="285922"/>
              <a:ext cx="702022" cy="587783"/>
              <a:chOff x="4734074" y="2428530"/>
              <a:chExt cx="2119816" cy="1774860"/>
            </a:xfrm>
          </p:grpSpPr>
          <p:grpSp>
            <p:nvGrpSpPr>
              <p:cNvPr id="26" name="组合 25"/>
              <p:cNvGrpSpPr/>
              <p:nvPr userDrawn="1"/>
            </p:nvGrpSpPr>
            <p:grpSpPr>
              <a:xfrm>
                <a:off x="4734074" y="2428530"/>
                <a:ext cx="2119816" cy="1338156"/>
                <a:chOff x="4716016" y="699542"/>
                <a:chExt cx="2119816" cy="1338156"/>
              </a:xfrm>
            </p:grpSpPr>
            <p:sp>
              <p:nvSpPr>
                <p:cNvPr id="27" name="TextBox 14"/>
                <p:cNvSpPr txBox="1"/>
                <p:nvPr/>
              </p:nvSpPr>
              <p:spPr>
                <a:xfrm>
                  <a:off x="4716016" y="703224"/>
                  <a:ext cx="1111704" cy="1334474"/>
                </a:xfrm>
                <a:prstGeom prst="rect">
                  <a:avLst/>
                </a:prstGeom>
                <a:noFill/>
                <a:ln>
                  <a:noFill/>
                </a:ln>
                <a:effectLst/>
              </p:spPr>
              <p:txBody>
                <a:bodyPr wrap="square" rtlCol="0">
                  <a:spAutoFit/>
                </a:bodyPr>
                <a:lstStyle/>
                <a:p>
                  <a:pPr algn="ctr">
                    <a:lnSpc>
                      <a:spcPct val="120000"/>
                    </a:lnSpc>
                  </a:pPr>
                  <a:r>
                    <a:rPr lang="zh-CN" altLang="en-US" sz="2700" b="0" dirty="0">
                      <a:ln>
                        <a:noFill/>
                      </a:ln>
                      <a:solidFill>
                        <a:srgbClr val="C00000"/>
                      </a:solidFill>
                      <a:latin typeface="方正粗黑宋简体" pitchFamily="2" charset="-122"/>
                      <a:ea typeface="方正粗黑宋简体" pitchFamily="2" charset="-122"/>
                      <a:cs typeface="+mn-ea"/>
                      <a:sym typeface="+mn-lt"/>
                    </a:rPr>
                    <a:t>章</a:t>
                  </a:r>
                  <a:endParaRPr lang="zh-CN" altLang="en-US" sz="2700" b="0" dirty="0">
                    <a:ln>
                      <a:noFill/>
                    </a:ln>
                    <a:solidFill>
                      <a:srgbClr val="C00000"/>
                    </a:solidFill>
                    <a:latin typeface="方正粗黑宋简体" pitchFamily="2" charset="-122"/>
                    <a:ea typeface="方正粗黑宋简体" pitchFamily="2" charset="-122"/>
                    <a:cs typeface="+mn-ea"/>
                    <a:sym typeface="+mn-lt"/>
                  </a:endParaRPr>
                </a:p>
              </p:txBody>
            </p:sp>
            <p:sp>
              <p:nvSpPr>
                <p:cNvPr id="28" name="TextBox 14"/>
                <p:cNvSpPr txBox="1"/>
                <p:nvPr/>
              </p:nvSpPr>
              <p:spPr>
                <a:xfrm>
                  <a:off x="5724128" y="699542"/>
                  <a:ext cx="1111704" cy="1331002"/>
                </a:xfrm>
                <a:prstGeom prst="rect">
                  <a:avLst/>
                </a:prstGeom>
                <a:noFill/>
                <a:ln>
                  <a:noFill/>
                </a:ln>
                <a:effectLst>
                  <a:innerShdw blurRad="63500" dist="50800" dir="13500000">
                    <a:prstClr val="black">
                      <a:alpha val="50000"/>
                    </a:prstClr>
                  </a:innerShdw>
                </a:effectLst>
              </p:spPr>
              <p:txBody>
                <a:bodyPr wrap="square" rtlCol="0">
                  <a:spAutoFit/>
                </a:bodyPr>
                <a:lstStyle/>
                <a:p>
                  <a:pPr marL="0" algn="ctr" defTabSz="1219200" rtl="0" eaLnBrk="1" latinLnBrk="0" hangingPunct="1">
                    <a:lnSpc>
                      <a:spcPct val="120000"/>
                    </a:lnSpc>
                  </a:pPr>
                  <a:r>
                    <a:rPr lang="zh-CN" altLang="en-US" sz="2700" b="0" kern="1200" dirty="0">
                      <a:ln>
                        <a:noFill/>
                      </a:ln>
                      <a:solidFill>
                        <a:srgbClr val="C00000"/>
                      </a:solidFill>
                      <a:latin typeface="方正粗黑宋简体" pitchFamily="2" charset="-122"/>
                      <a:ea typeface="方正粗黑宋简体" pitchFamily="2" charset="-122"/>
                      <a:cs typeface="+mn-ea"/>
                      <a:sym typeface="+mn-lt"/>
                    </a:rPr>
                    <a:t>程</a:t>
                  </a:r>
                  <a:endParaRPr lang="zh-CN" altLang="en-US" sz="2700" b="0" kern="1200" dirty="0">
                    <a:ln>
                      <a:noFill/>
                    </a:ln>
                    <a:solidFill>
                      <a:srgbClr val="C00000"/>
                    </a:solidFill>
                    <a:latin typeface="方正粗黑宋简体" pitchFamily="2" charset="-122"/>
                    <a:ea typeface="方正粗黑宋简体" pitchFamily="2" charset="-122"/>
                    <a:cs typeface="+mn-ea"/>
                    <a:sym typeface="+mn-lt"/>
                  </a:endParaRPr>
                </a:p>
              </p:txBody>
            </p:sp>
          </p:grpSp>
          <p:pic>
            <p:nvPicPr>
              <p:cNvPr id="29" name="Picture 7" descr="C:\Users\Administrator\Desktop\党政机关\素材\长城\矢量长城\13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817715" y="3504890"/>
                <a:ext cx="1914525" cy="698500"/>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30" name="Picture 3" descr="C:\Users\Administrator\Desktop\党政机关\素材\党徽\Nipic_5916570_20120618220329321399.png"/>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brightnessContrast bright="2000" contrast="-37000"/>
                      </a14:imgEffect>
                    </a14:imgLayer>
                  </a14:imgProps>
                </a:ext>
                <a:ext uri="{28A0092B-C50C-407E-A947-70E740481C1C}">
                  <a14:useLocalDpi xmlns:a14="http://schemas.microsoft.com/office/drawing/2010/main" val="0"/>
                </a:ext>
              </a:extLst>
            </a:blip>
            <a:srcRect/>
            <a:stretch>
              <a:fillRect/>
            </a:stretch>
          </p:blipFill>
          <p:spPr bwMode="auto">
            <a:xfrm>
              <a:off x="9737371" y="344259"/>
              <a:ext cx="498537" cy="4524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userDrawn="1"/>
        </p:nvGrpSpPr>
        <p:grpSpPr>
          <a:xfrm>
            <a:off x="2" y="26889"/>
            <a:ext cx="12226680" cy="1320251"/>
            <a:chOff x="187464" y="49285"/>
            <a:chExt cx="8742244" cy="990142"/>
          </a:xfrm>
        </p:grpSpPr>
        <p:grpSp>
          <p:nvGrpSpPr>
            <p:cNvPr id="2" name="组合 1"/>
            <p:cNvGrpSpPr/>
            <p:nvPr userDrawn="1"/>
          </p:nvGrpSpPr>
          <p:grpSpPr>
            <a:xfrm>
              <a:off x="187464" y="945456"/>
              <a:ext cx="8742244" cy="80262"/>
              <a:chOff x="456882" y="945448"/>
              <a:chExt cx="8742244" cy="175865"/>
            </a:xfrm>
          </p:grpSpPr>
          <p:grpSp>
            <p:nvGrpSpPr>
              <p:cNvPr id="15" name="组合 14"/>
              <p:cNvGrpSpPr/>
              <p:nvPr userDrawn="1"/>
            </p:nvGrpSpPr>
            <p:grpSpPr>
              <a:xfrm>
                <a:off x="456882" y="945448"/>
                <a:ext cx="8716249" cy="175865"/>
                <a:chOff x="811554" y="1260894"/>
                <a:chExt cx="11417695" cy="234543"/>
              </a:xfrm>
            </p:grpSpPr>
            <p:pic>
              <p:nvPicPr>
                <p:cNvPr id="16" name="Picture 5" descr="C:\Users\Administrator\Desktop\党政机关\素材\长城\矢量长城\线稿长城2.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1" t="93888" r="2897" b="-606"/>
                <a:stretch>
                  <a:fillRect/>
                </a:stretch>
              </p:blipFill>
              <p:spPr bwMode="auto">
                <a:xfrm>
                  <a:off x="6134112" y="1260900"/>
                  <a:ext cx="6095137" cy="2345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Administrator\Desktop\党政机关\素材\长城\矢量长城\线稿长城2.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1" t="93888" r="15085" b="-20"/>
                <a:stretch>
                  <a:fillRect/>
                </a:stretch>
              </p:blipFill>
              <p:spPr bwMode="auto">
                <a:xfrm flipH="1">
                  <a:off x="811554" y="1260894"/>
                  <a:ext cx="5330116" cy="214087"/>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矩形 18"/>
              <p:cNvSpPr/>
              <p:nvPr userDrawn="1"/>
            </p:nvSpPr>
            <p:spPr>
              <a:xfrm>
                <a:off x="5364088" y="945457"/>
                <a:ext cx="3835038" cy="160518"/>
              </a:xfrm>
              <a:prstGeom prst="rect">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userDrawn="1"/>
          </p:nvGrpSpPr>
          <p:grpSpPr>
            <a:xfrm>
              <a:off x="5076056" y="49285"/>
              <a:ext cx="3824298" cy="990142"/>
              <a:chOff x="5076056" y="49285"/>
              <a:chExt cx="3824298" cy="990142"/>
            </a:xfrm>
          </p:grpSpPr>
          <p:pic>
            <p:nvPicPr>
              <p:cNvPr id="14" name="Picture 2" descr="C:\Users\Administrator\Desktop\党政机关\素材\长城\矢量长城\线稿长城222.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076056" y="49285"/>
                <a:ext cx="3824298" cy="92568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19"/>
              <p:cNvSpPr txBox="1"/>
              <p:nvPr userDrawn="1"/>
            </p:nvSpPr>
            <p:spPr>
              <a:xfrm>
                <a:off x="5549970" y="916560"/>
                <a:ext cx="2421816" cy="122867"/>
              </a:xfrm>
              <a:prstGeom prst="rect">
                <a:avLst/>
              </a:prstGeom>
              <a:noFill/>
              <a:effectLst/>
            </p:spPr>
            <p:txBody>
              <a:bodyPr wrap="none" lIns="91394" tIns="45696" rIns="91394" bIns="45696" rtlCol="0">
                <a:spAutoFit/>
              </a:bodyPr>
              <a:lstStyle/>
              <a:p>
                <a:pPr>
                  <a:lnSpc>
                    <a:spcPct val="120000"/>
                  </a:lnSpc>
                </a:pPr>
                <a:r>
                  <a:rPr lang="en-US" altLang="zh-CN" sz="400" b="0" spc="800" dirty="0" smtClean="0">
                    <a:solidFill>
                      <a:srgbClr val="FDE9D5"/>
                    </a:solidFill>
                    <a:latin typeface="+mj-ea"/>
                    <a:ea typeface="+mj-ea"/>
                    <a:cs typeface="+mn-ea"/>
                    <a:sym typeface="+mn-lt"/>
                  </a:rPr>
                  <a:t>COMMUNIST PARTY OF CHINA</a:t>
                </a:r>
                <a:endParaRPr lang="zh-CN" altLang="en-US" sz="400" b="0" spc="800" dirty="0">
                  <a:solidFill>
                    <a:srgbClr val="FDE9D5"/>
                  </a:solidFill>
                  <a:latin typeface="+mj-ea"/>
                  <a:ea typeface="+mj-ea"/>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1" name="文本占位符 10"/>
          <p:cNvSpPr>
            <a:spLocks noGrp="1"/>
          </p:cNvSpPr>
          <p:nvPr>
            <p:ph type="body" sz="quarter" idx="10" hasCustomPrompt="1"/>
          </p:nvPr>
        </p:nvSpPr>
        <p:spPr>
          <a:xfrm>
            <a:off x="1489574" y="319883"/>
            <a:ext cx="5088698" cy="768385"/>
          </a:xfrm>
        </p:spPr>
        <p:txBody>
          <a:bodyPr anchor="ctr" anchorCtr="0">
            <a:noAutofit/>
          </a:bodyPr>
          <a:lstStyle>
            <a:lvl1pPr marL="0" indent="0">
              <a:buNone/>
              <a:defRPr sz="3200" b="0">
                <a:solidFill>
                  <a:srgbClr val="C00000"/>
                </a:solidFill>
                <a:latin typeface="华康俪金黑W8(P)" pitchFamily="34" charset="-122"/>
                <a:ea typeface="华康俪金黑W8(P)" pitchFamily="34" charset="-122"/>
              </a:defRPr>
            </a:lvl1pPr>
          </a:lstStyle>
          <a:p>
            <a:pPr lvl="0"/>
            <a:r>
              <a:rPr lang="zh-CN" altLang="en-US" dirty="0" smtClean="0"/>
              <a:t>单击此处添加标题</a:t>
            </a:r>
            <a:endParaRPr lang="zh-CN" altLang="en-US" dirty="0"/>
          </a:p>
        </p:txBody>
      </p:sp>
      <p:grpSp>
        <p:nvGrpSpPr>
          <p:cNvPr id="20" name="组合 19"/>
          <p:cNvGrpSpPr/>
          <p:nvPr userDrawn="1"/>
        </p:nvGrpSpPr>
        <p:grpSpPr>
          <a:xfrm>
            <a:off x="277309" y="418734"/>
            <a:ext cx="1114206" cy="668475"/>
            <a:chOff x="4785785" y="593113"/>
            <a:chExt cx="2508487" cy="1674283"/>
          </a:xfrm>
        </p:grpSpPr>
        <p:pic>
          <p:nvPicPr>
            <p:cNvPr id="21" name="Picture 4" descr="C:\Users\Administrator\Desktop\素材\Nipic_2174276_2014031914463401932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5785" y="593113"/>
              <a:ext cx="2508487" cy="1674283"/>
            </a:xfrm>
            <a:prstGeom prst="rect">
              <a:avLst/>
            </a:prstGeom>
            <a:noFill/>
            <a:extLst>
              <a:ext uri="{909E8E84-426E-40DD-AFC4-6F175D3DCCD1}">
                <a14:hiddenFill xmlns:a14="http://schemas.microsoft.com/office/drawing/2010/main">
                  <a:solidFill>
                    <a:srgbClr val="FFFFFF"/>
                  </a:solidFill>
                </a14:hiddenFill>
              </a:ext>
            </a:extLst>
          </p:spPr>
        </p:pic>
        <p:sp>
          <p:nvSpPr>
            <p:cNvPr id="22" name="标题 4"/>
            <p:cNvSpPr txBox="1"/>
            <p:nvPr/>
          </p:nvSpPr>
          <p:spPr>
            <a:xfrm>
              <a:off x="5248186" y="678164"/>
              <a:ext cx="1613765" cy="1391851"/>
            </a:xfrm>
            <a:prstGeom prst="rect">
              <a:avLst/>
            </a:prstGeom>
          </p:spPr>
          <p:txBody>
            <a:bodyPr vert="horz" lIns="91423" tIns="45711" rIns="91423" bIns="45711"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algn="l" defTabSz="1219200" rtl="0" eaLnBrk="1" latinLnBrk="0" hangingPunct="1">
                <a:spcBef>
                  <a:spcPct val="0"/>
                </a:spcBef>
                <a:buNone/>
              </a:pPr>
              <a:r>
                <a:rPr lang="en-US" altLang="zh-CN" sz="2400" kern="1200" dirty="0">
                  <a:solidFill>
                    <a:schemeClr val="bg1"/>
                  </a:solidFill>
                  <a:latin typeface="Impact" panose="020B0806030902050204" pitchFamily="34" charset="0"/>
                  <a:ea typeface="微软雅黑" panose="020B0503020204020204" charset="-122"/>
                  <a:cs typeface="+mj-cs"/>
                </a:rPr>
                <a:t>  </a:t>
              </a:r>
              <a:r>
                <a:rPr lang="en-US" altLang="zh-CN" sz="2400" kern="1200" dirty="0" smtClean="0">
                  <a:solidFill>
                    <a:schemeClr val="bg1"/>
                  </a:solidFill>
                  <a:latin typeface="Impact" panose="020B0806030902050204" pitchFamily="34" charset="0"/>
                  <a:ea typeface="微软雅黑" panose="020B0503020204020204" charset="-122"/>
                  <a:cs typeface="+mj-cs"/>
                </a:rPr>
                <a:t>05</a:t>
              </a:r>
              <a:endParaRPr lang="zh-CN" altLang="en-US" sz="2400" kern="1200" dirty="0">
                <a:solidFill>
                  <a:schemeClr val="bg1"/>
                </a:solidFill>
                <a:latin typeface="Impact" panose="020B0806030902050204" pitchFamily="34" charset="0"/>
                <a:ea typeface="微软雅黑" panose="020B0503020204020204" charset="-122"/>
                <a:cs typeface="+mj-cs"/>
              </a:endParaRPr>
            </a:p>
          </p:txBody>
        </p:sp>
      </p:grpSp>
      <p:grpSp>
        <p:nvGrpSpPr>
          <p:cNvPr id="4" name="组合 3"/>
          <p:cNvGrpSpPr/>
          <p:nvPr userDrawn="1"/>
        </p:nvGrpSpPr>
        <p:grpSpPr>
          <a:xfrm>
            <a:off x="12983501" y="381249"/>
            <a:ext cx="1537740" cy="783747"/>
            <a:chOff x="9737371" y="285922"/>
            <a:chExt cx="1153275" cy="587783"/>
          </a:xfrm>
        </p:grpSpPr>
        <p:grpSp>
          <p:nvGrpSpPr>
            <p:cNvPr id="3" name="组合 2"/>
            <p:cNvGrpSpPr/>
            <p:nvPr userDrawn="1"/>
          </p:nvGrpSpPr>
          <p:grpSpPr>
            <a:xfrm>
              <a:off x="10188624" y="285922"/>
              <a:ext cx="702022" cy="587783"/>
              <a:chOff x="4734074" y="2428530"/>
              <a:chExt cx="2119816" cy="1774860"/>
            </a:xfrm>
          </p:grpSpPr>
          <p:grpSp>
            <p:nvGrpSpPr>
              <p:cNvPr id="26" name="组合 25"/>
              <p:cNvGrpSpPr/>
              <p:nvPr userDrawn="1"/>
            </p:nvGrpSpPr>
            <p:grpSpPr>
              <a:xfrm>
                <a:off x="4734074" y="2428530"/>
                <a:ext cx="2119816" cy="1338156"/>
                <a:chOff x="4716016" y="699542"/>
                <a:chExt cx="2119816" cy="1338156"/>
              </a:xfrm>
            </p:grpSpPr>
            <p:sp>
              <p:nvSpPr>
                <p:cNvPr id="27" name="TextBox 14"/>
                <p:cNvSpPr txBox="1"/>
                <p:nvPr/>
              </p:nvSpPr>
              <p:spPr>
                <a:xfrm>
                  <a:off x="4716016" y="703224"/>
                  <a:ext cx="1111704" cy="1334474"/>
                </a:xfrm>
                <a:prstGeom prst="rect">
                  <a:avLst/>
                </a:prstGeom>
                <a:noFill/>
                <a:ln>
                  <a:noFill/>
                </a:ln>
                <a:effectLst/>
              </p:spPr>
              <p:txBody>
                <a:bodyPr wrap="square" rtlCol="0">
                  <a:spAutoFit/>
                </a:bodyPr>
                <a:lstStyle/>
                <a:p>
                  <a:pPr algn="ctr">
                    <a:lnSpc>
                      <a:spcPct val="120000"/>
                    </a:lnSpc>
                  </a:pPr>
                  <a:r>
                    <a:rPr lang="zh-CN" altLang="en-US" sz="2700" b="0" dirty="0">
                      <a:ln>
                        <a:noFill/>
                      </a:ln>
                      <a:solidFill>
                        <a:srgbClr val="C00000"/>
                      </a:solidFill>
                      <a:latin typeface="方正粗黑宋简体" pitchFamily="2" charset="-122"/>
                      <a:ea typeface="方正粗黑宋简体" pitchFamily="2" charset="-122"/>
                      <a:cs typeface="+mn-ea"/>
                      <a:sym typeface="+mn-lt"/>
                    </a:rPr>
                    <a:t>章</a:t>
                  </a:r>
                  <a:endParaRPr lang="zh-CN" altLang="en-US" sz="2700" b="0" dirty="0">
                    <a:ln>
                      <a:noFill/>
                    </a:ln>
                    <a:solidFill>
                      <a:srgbClr val="C00000"/>
                    </a:solidFill>
                    <a:latin typeface="方正粗黑宋简体" pitchFamily="2" charset="-122"/>
                    <a:ea typeface="方正粗黑宋简体" pitchFamily="2" charset="-122"/>
                    <a:cs typeface="+mn-ea"/>
                    <a:sym typeface="+mn-lt"/>
                  </a:endParaRPr>
                </a:p>
              </p:txBody>
            </p:sp>
            <p:sp>
              <p:nvSpPr>
                <p:cNvPr id="28" name="TextBox 14"/>
                <p:cNvSpPr txBox="1"/>
                <p:nvPr/>
              </p:nvSpPr>
              <p:spPr>
                <a:xfrm>
                  <a:off x="5724128" y="699542"/>
                  <a:ext cx="1111704" cy="1331002"/>
                </a:xfrm>
                <a:prstGeom prst="rect">
                  <a:avLst/>
                </a:prstGeom>
                <a:noFill/>
                <a:ln>
                  <a:noFill/>
                </a:ln>
                <a:effectLst>
                  <a:innerShdw blurRad="63500" dist="50800" dir="13500000">
                    <a:prstClr val="black">
                      <a:alpha val="50000"/>
                    </a:prstClr>
                  </a:innerShdw>
                </a:effectLst>
              </p:spPr>
              <p:txBody>
                <a:bodyPr wrap="square" rtlCol="0">
                  <a:spAutoFit/>
                </a:bodyPr>
                <a:lstStyle/>
                <a:p>
                  <a:pPr marL="0" algn="ctr" defTabSz="1219200" rtl="0" eaLnBrk="1" latinLnBrk="0" hangingPunct="1">
                    <a:lnSpc>
                      <a:spcPct val="120000"/>
                    </a:lnSpc>
                  </a:pPr>
                  <a:r>
                    <a:rPr lang="zh-CN" altLang="en-US" sz="2700" b="0" kern="1200" dirty="0">
                      <a:ln>
                        <a:noFill/>
                      </a:ln>
                      <a:solidFill>
                        <a:srgbClr val="C00000"/>
                      </a:solidFill>
                      <a:latin typeface="方正粗黑宋简体" pitchFamily="2" charset="-122"/>
                      <a:ea typeface="方正粗黑宋简体" pitchFamily="2" charset="-122"/>
                      <a:cs typeface="+mn-ea"/>
                      <a:sym typeface="+mn-lt"/>
                    </a:rPr>
                    <a:t>程</a:t>
                  </a:r>
                  <a:endParaRPr lang="zh-CN" altLang="en-US" sz="2700" b="0" kern="1200" dirty="0">
                    <a:ln>
                      <a:noFill/>
                    </a:ln>
                    <a:solidFill>
                      <a:srgbClr val="C00000"/>
                    </a:solidFill>
                    <a:latin typeface="方正粗黑宋简体" pitchFamily="2" charset="-122"/>
                    <a:ea typeface="方正粗黑宋简体" pitchFamily="2" charset="-122"/>
                    <a:cs typeface="+mn-ea"/>
                    <a:sym typeface="+mn-lt"/>
                  </a:endParaRPr>
                </a:p>
              </p:txBody>
            </p:sp>
          </p:grpSp>
          <p:pic>
            <p:nvPicPr>
              <p:cNvPr id="29" name="Picture 7" descr="C:\Users\Administrator\Desktop\党政机关\素材\长城\矢量长城\13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817715" y="3504890"/>
                <a:ext cx="1914525" cy="698500"/>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30" name="Picture 3" descr="C:\Users\Administrator\Desktop\党政机关\素材\党徽\Nipic_5916570_20120618220329321399.png"/>
            <p:cNvPicPr>
              <a:picLocks noChangeAspect="1" noChangeArrowheads="1"/>
            </p:cNvPicPr>
            <p:nvPr userDrawn="1"/>
          </p:nvPicPr>
          <p:blipFill>
            <a:blip r:embed="rId4" cstate="print">
              <a:extLst>
                <a:ext uri="{BEBA8EAE-BF5A-486C-A8C5-ECC9F3942E4B}">
                  <a14:imgProps xmlns:a14="http://schemas.microsoft.com/office/drawing/2010/main">
                    <a14:imgLayer r:embed="rId5">
                      <a14:imgEffect>
                        <a14:brightnessContrast bright="2000" contrast="-37000"/>
                      </a14:imgEffect>
                    </a14:imgLayer>
                  </a14:imgProps>
                </a:ext>
                <a:ext uri="{28A0092B-C50C-407E-A947-70E740481C1C}">
                  <a14:useLocalDpi xmlns:a14="http://schemas.microsoft.com/office/drawing/2010/main" val="0"/>
                </a:ext>
              </a:extLst>
            </a:blip>
            <a:srcRect/>
            <a:stretch>
              <a:fillRect/>
            </a:stretch>
          </p:blipFill>
          <p:spPr bwMode="auto">
            <a:xfrm>
              <a:off x="9737371" y="344259"/>
              <a:ext cx="498537" cy="4524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userDrawn="1"/>
        </p:nvGrpSpPr>
        <p:grpSpPr>
          <a:xfrm>
            <a:off x="2" y="26889"/>
            <a:ext cx="12226680" cy="1320251"/>
            <a:chOff x="187464" y="49285"/>
            <a:chExt cx="8742244" cy="990142"/>
          </a:xfrm>
        </p:grpSpPr>
        <p:grpSp>
          <p:nvGrpSpPr>
            <p:cNvPr id="2" name="组合 1"/>
            <p:cNvGrpSpPr/>
            <p:nvPr userDrawn="1"/>
          </p:nvGrpSpPr>
          <p:grpSpPr>
            <a:xfrm>
              <a:off x="187464" y="945456"/>
              <a:ext cx="8742244" cy="80262"/>
              <a:chOff x="456882" y="945448"/>
              <a:chExt cx="8742244" cy="175865"/>
            </a:xfrm>
          </p:grpSpPr>
          <p:grpSp>
            <p:nvGrpSpPr>
              <p:cNvPr id="15" name="组合 14"/>
              <p:cNvGrpSpPr/>
              <p:nvPr userDrawn="1"/>
            </p:nvGrpSpPr>
            <p:grpSpPr>
              <a:xfrm>
                <a:off x="456882" y="945448"/>
                <a:ext cx="8716249" cy="175865"/>
                <a:chOff x="811554" y="1260894"/>
                <a:chExt cx="11417695" cy="234543"/>
              </a:xfrm>
            </p:grpSpPr>
            <p:pic>
              <p:nvPicPr>
                <p:cNvPr id="16" name="Picture 5" descr="C:\Users\Administrator\Desktop\党政机关\素材\长城\矢量长城\线稿长城2.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l="-1" t="93888" r="2897" b="-606"/>
                <a:stretch>
                  <a:fillRect/>
                </a:stretch>
              </p:blipFill>
              <p:spPr bwMode="auto">
                <a:xfrm>
                  <a:off x="6134112" y="1260900"/>
                  <a:ext cx="6095137" cy="2345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Administrator\Desktop\党政机关\素材\长城\矢量长城\线稿长城2.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l="-1" t="93888" r="15085" b="-20"/>
                <a:stretch>
                  <a:fillRect/>
                </a:stretch>
              </p:blipFill>
              <p:spPr bwMode="auto">
                <a:xfrm flipH="1">
                  <a:off x="811554" y="1260894"/>
                  <a:ext cx="5330116" cy="214087"/>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矩形 18"/>
              <p:cNvSpPr/>
              <p:nvPr userDrawn="1"/>
            </p:nvSpPr>
            <p:spPr>
              <a:xfrm>
                <a:off x="5364088" y="945457"/>
                <a:ext cx="3835038" cy="160518"/>
              </a:xfrm>
              <a:prstGeom prst="rect">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userDrawn="1"/>
          </p:nvGrpSpPr>
          <p:grpSpPr>
            <a:xfrm>
              <a:off x="5076056" y="49285"/>
              <a:ext cx="3824298" cy="990142"/>
              <a:chOff x="5076056" y="49285"/>
              <a:chExt cx="3824298" cy="990142"/>
            </a:xfrm>
          </p:grpSpPr>
          <p:pic>
            <p:nvPicPr>
              <p:cNvPr id="14" name="Picture 2" descr="C:\Users\Administrator\Desktop\党政机关\素材\长城\矢量长城\线稿长城222.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076056" y="49285"/>
                <a:ext cx="3824298" cy="92568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19"/>
              <p:cNvSpPr txBox="1"/>
              <p:nvPr userDrawn="1"/>
            </p:nvSpPr>
            <p:spPr>
              <a:xfrm>
                <a:off x="5549970" y="916560"/>
                <a:ext cx="2421816" cy="122867"/>
              </a:xfrm>
              <a:prstGeom prst="rect">
                <a:avLst/>
              </a:prstGeom>
              <a:noFill/>
              <a:effectLst/>
            </p:spPr>
            <p:txBody>
              <a:bodyPr wrap="none" lIns="91394" tIns="45696" rIns="91394" bIns="45696" rtlCol="0">
                <a:spAutoFit/>
              </a:bodyPr>
              <a:lstStyle/>
              <a:p>
                <a:pPr>
                  <a:lnSpc>
                    <a:spcPct val="120000"/>
                  </a:lnSpc>
                </a:pPr>
                <a:r>
                  <a:rPr lang="en-US" altLang="zh-CN" sz="400" b="0" spc="800" dirty="0" smtClean="0">
                    <a:solidFill>
                      <a:srgbClr val="FDE9D5"/>
                    </a:solidFill>
                    <a:latin typeface="+mj-ea"/>
                    <a:ea typeface="+mj-ea"/>
                    <a:cs typeface="+mn-ea"/>
                    <a:sym typeface="+mn-lt"/>
                  </a:rPr>
                  <a:t>COMMUNIST PARTY OF CHINA</a:t>
                </a:r>
                <a:endParaRPr lang="zh-CN" altLang="en-US" sz="400" b="0" spc="800" dirty="0">
                  <a:solidFill>
                    <a:srgbClr val="FDE9D5"/>
                  </a:solidFill>
                  <a:latin typeface="+mj-ea"/>
                  <a:ea typeface="+mj-ea"/>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3" name="文本占位符 2"/>
          <p:cNvSpPr>
            <a:spLocks noGrp="1"/>
          </p:cNvSpPr>
          <p:nvPr>
            <p:ph type="body" sz="quarter" idx="10" hasCustomPrompt="1"/>
          </p:nvPr>
        </p:nvSpPr>
        <p:spPr>
          <a:xfrm>
            <a:off x="1486926" y="429017"/>
            <a:ext cx="5473463" cy="575760"/>
          </a:xfrm>
        </p:spPr>
        <p:txBody>
          <a:bodyPr>
            <a:normAutofit/>
          </a:bodyPr>
          <a:lstStyle>
            <a:lvl1pPr marL="0" indent="0">
              <a:buNone/>
              <a:defRPr sz="2400" b="1"/>
            </a:lvl1pPr>
          </a:lstStyle>
          <a:p>
            <a:pPr lvl="0"/>
            <a:r>
              <a:rPr lang="zh-CN" altLang="en-US" dirty="0" smtClean="0"/>
              <a:t>点击添加标题</a:t>
            </a:r>
            <a:endParaRPr lang="zh-CN" altLang="en-US" dirty="0"/>
          </a:p>
        </p:txBody>
      </p:sp>
      <p:sp>
        <p:nvSpPr>
          <p:cNvPr id="33" name="文本框 32"/>
          <p:cNvSpPr txBox="1"/>
          <p:nvPr userDrawn="1"/>
        </p:nvSpPr>
        <p:spPr>
          <a:xfrm>
            <a:off x="35115" y="7204209"/>
            <a:ext cx="1368615" cy="1105535"/>
          </a:xfrm>
          <a:prstGeom prst="rect">
            <a:avLst/>
          </a:prstGeom>
          <a:noFill/>
        </p:spPr>
        <p:txBody>
          <a:bodyPr wrap="square" lIns="121858" tIns="60928" rIns="121858" bIns="60928" rtlCol="0">
            <a:spAutoFit/>
          </a:bodyPr>
          <a:lstStyle/>
          <a:p>
            <a:r>
              <a:rPr lang="zh-CN" altLang="en-US" sz="3200" dirty="0" smtClean="0"/>
              <a:t>延时符</a:t>
            </a:r>
            <a:endParaRPr lang="zh-CN" altLang="en-US" sz="3200" dirty="0"/>
          </a:p>
        </p:txBody>
      </p:sp>
      <p:pic>
        <p:nvPicPr>
          <p:cNvPr id="40" name="Picture 2" descr="C:\Users\Administrator\Desktop\党政机关\素材\长城\矢量长城\线稿长城22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27485" y="65717"/>
            <a:ext cx="5099197" cy="1234301"/>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组合 40"/>
          <p:cNvGrpSpPr/>
          <p:nvPr userDrawn="1"/>
        </p:nvGrpSpPr>
        <p:grpSpPr>
          <a:xfrm>
            <a:off x="-169514" y="1260667"/>
            <a:ext cx="12400677" cy="234494"/>
            <a:chOff x="46534" y="1260900"/>
            <a:chExt cx="12182715" cy="234538"/>
          </a:xfrm>
        </p:grpSpPr>
        <p:pic>
          <p:nvPicPr>
            <p:cNvPr id="42" name="Picture 5" descr="C:\Users\Administrator\Desktop\党政机关\素材\长城\矢量长城\线稿长城2.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 t="93888" r="2897" b="-606"/>
            <a:stretch>
              <a:fillRect/>
            </a:stretch>
          </p:blipFill>
          <p:spPr bwMode="auto">
            <a:xfrm>
              <a:off x="6134112" y="1260900"/>
              <a:ext cx="6095137" cy="23453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C:\Users\Administrator\Desktop\党政机关\素材\长城\矢量长城\线稿长城2.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 t="93888" r="2897" b="-606"/>
            <a:stretch>
              <a:fillRect/>
            </a:stretch>
          </p:blipFill>
          <p:spPr bwMode="auto">
            <a:xfrm flipH="1">
              <a:off x="46534" y="1260900"/>
              <a:ext cx="6095136" cy="234538"/>
            </a:xfrm>
            <a:prstGeom prst="rect">
              <a:avLst/>
            </a:prstGeom>
            <a:noFill/>
            <a:extLst>
              <a:ext uri="{909E8E84-426E-40DD-AFC4-6F175D3DCCD1}">
                <a14:hiddenFill xmlns:a14="http://schemas.microsoft.com/office/drawing/2010/main">
                  <a:solidFill>
                    <a:srgbClr val="FFFFFF"/>
                  </a:solidFill>
                </a14:hiddenFill>
              </a:ext>
            </a:extLst>
          </p:spPr>
        </p:pic>
      </p:grpSp>
      <p:pic>
        <p:nvPicPr>
          <p:cNvPr id="4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352608" y="152830"/>
            <a:ext cx="951267" cy="8822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4" name="矩形 3"/>
          <p:cNvSpPr/>
          <p:nvPr userDrawn="1"/>
        </p:nvSpPr>
        <p:spPr>
          <a:xfrm>
            <a:off x="0" y="0"/>
            <a:ext cx="12226681" cy="6858318"/>
          </a:xfrm>
          <a:prstGeom prst="rect">
            <a:avLst/>
          </a:prstGeom>
          <a:solidFill>
            <a:srgbClr val="FDE6D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838" tIns="60918" rIns="121838" bIns="60918"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FCFB8-5EDF-41B0-A969-A870D986FAC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254E2-49A5-4C72-A0E8-9B509D84CA0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xml"/><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tags" Target="../tags/tag2.xml"/><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microsoft.com/office/2007/relationships/hdphoto" Target="../media/image16.wdp"/><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1.png"/><Relationship Id="rId1" Type="http://schemas.openxmlformats.org/officeDocument/2006/relationships/image" Target="../media/image20.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17.xml"/><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5.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30.png"/><Relationship Id="rId1"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image" Target="../media/image34.jpe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jpeg"/></Relationships>
</file>

<file path=ppt/slides/_rels/slide31.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5" Type="http://schemas.openxmlformats.org/officeDocument/2006/relationships/notesSlide" Target="../notesSlides/notesSlide26.xml"/><Relationship Id="rId14" Type="http://schemas.openxmlformats.org/officeDocument/2006/relationships/slideLayout" Target="../slideLayouts/slideLayout17.xml"/><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tags" Target="../tags/tag5.xml"/></Relationships>
</file>

<file path=ppt/slides/_rels/slide32.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7" Type="http://schemas.openxmlformats.org/officeDocument/2006/relationships/notesSlide" Target="../notesSlides/notesSlide27.xml"/><Relationship Id="rId16" Type="http://schemas.openxmlformats.org/officeDocument/2006/relationships/slideLayout" Target="../slideLayouts/slideLayout17.xml"/><Relationship Id="rId15" Type="http://schemas.openxmlformats.org/officeDocument/2006/relationships/tags" Target="../tags/tag30.xml"/><Relationship Id="rId14" Type="http://schemas.openxmlformats.org/officeDocument/2006/relationships/image" Target="../media/image36.png"/><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image" Target="../media/image35.png"/></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18.xml"/><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image16.wdp"/><Relationship Id="rId3" Type="http://schemas.openxmlformats.org/officeDocument/2006/relationships/image" Target="../media/image15.png"/><Relationship Id="rId2" Type="http://schemas.microsoft.com/office/2007/relationships/hdphoto" Target="../media/image38.wdp"/><Relationship Id="rId1" Type="http://schemas.openxmlformats.org/officeDocument/2006/relationships/image" Target="../media/image37.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14.G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91465" y="652780"/>
            <a:ext cx="11501120" cy="5825490"/>
            <a:chOff x="329228" y="322943"/>
            <a:chExt cx="11504029" cy="6212114"/>
          </a:xfrm>
          <a:effectLst>
            <a:outerShdw blurRad="482600" sx="104000" sy="104000" algn="ctr" rotWithShape="0">
              <a:prstClr val="black">
                <a:alpha val="7000"/>
              </a:prstClr>
            </a:outerShdw>
          </a:effectLst>
        </p:grpSpPr>
        <p:sp>
          <p:nvSpPr>
            <p:cNvPr id="6" name="矩形 5"/>
            <p:cNvSpPr/>
            <p:nvPr/>
          </p:nvSpPr>
          <p:spPr>
            <a:xfrm>
              <a:off x="329228" y="322943"/>
              <a:ext cx="11499915" cy="6212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333342" y="322943"/>
              <a:ext cx="11499915" cy="62121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3" name="Freeform 6"/>
          <p:cNvSpPr/>
          <p:nvPr/>
        </p:nvSpPr>
        <p:spPr bwMode="auto">
          <a:xfrm>
            <a:off x="295275" y="2283460"/>
            <a:ext cx="11501120" cy="19964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cs typeface="+mn-ea"/>
              <a:sym typeface="+mn-ea"/>
            </a:endParaRPr>
          </a:p>
        </p:txBody>
      </p:sp>
      <p:sp>
        <p:nvSpPr>
          <p:cNvPr id="4" name="Rectangle 3"/>
          <p:cNvSpPr>
            <a:spLocks noGrp="1" noChangeArrowheads="1"/>
          </p:cNvSpPr>
          <p:nvPr/>
        </p:nvSpPr>
        <p:spPr>
          <a:xfrm>
            <a:off x="160020" y="2812415"/>
            <a:ext cx="11497310" cy="677545"/>
          </a:xfrm>
          <a:prstGeom prst="rect">
            <a:avLst/>
          </a:prstGeom>
          <a:noFill/>
          <a:ln>
            <a:noFill/>
          </a:ln>
          <a:effectLst/>
        </p:spPr>
        <p:txBody>
          <a:bodyPr vert="horz" wrap="square" lIns="91428" tIns="45714" rIns="91428" bIns="45714"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9pPr>
          </a:lstStyle>
          <a:p>
            <a:pPr algn="ctr">
              <a:lnSpc>
                <a:spcPct val="150000"/>
              </a:lnSpc>
            </a:pPr>
            <a:r>
              <a:rPr lang="zh-CN" sz="4400" b="1" dirty="0">
                <a:sym typeface="+mn-ea"/>
              </a:rPr>
              <a:t>“不忘初心、牢记使命”艺术设计学院党委</a:t>
            </a:r>
            <a:endParaRPr lang="zh-CN" sz="4400" b="1" dirty="0">
              <a:sym typeface="+mn-ea"/>
            </a:endParaRPr>
          </a:p>
          <a:p>
            <a:pPr algn="ctr">
              <a:lnSpc>
                <a:spcPct val="150000"/>
              </a:lnSpc>
            </a:pPr>
            <a:r>
              <a:rPr lang="zh-CN" sz="4400" b="1" dirty="0">
                <a:sym typeface="+mn-ea"/>
              </a:rPr>
              <a:t>干部培训班开班暨书记微党课</a:t>
            </a:r>
            <a:endParaRPr lang="zh-CN" sz="4400" b="1" dirty="0">
              <a:sym typeface="+mn-ea"/>
            </a:endParaRPr>
          </a:p>
        </p:txBody>
      </p:sp>
      <p:sp>
        <p:nvSpPr>
          <p:cNvPr id="18" name="TextBox 17"/>
          <p:cNvSpPr txBox="1"/>
          <p:nvPr/>
        </p:nvSpPr>
        <p:spPr>
          <a:xfrm>
            <a:off x="3016250" y="4359910"/>
            <a:ext cx="5554980" cy="829945"/>
          </a:xfrm>
          <a:prstGeom prst="rect">
            <a:avLst/>
          </a:prstGeom>
          <a:noFill/>
        </p:spPr>
        <p:txBody>
          <a:bodyPr wrap="square" rtlCol="0">
            <a:spAutoFit/>
          </a:bodyPr>
          <a:lstStyle/>
          <a:p>
            <a:pPr algn="ctr"/>
            <a:r>
              <a:rPr lang="zh-CN" altLang="en-US" sz="2400" b="1" kern="0" dirty="0">
                <a:gradFill>
                  <a:gsLst>
                    <a:gs pos="0">
                      <a:srgbClr val="FE4444"/>
                    </a:gs>
                    <a:gs pos="100000">
                      <a:srgbClr val="832B2B"/>
                    </a:gs>
                  </a:gsLst>
                  <a:lin scaled="0"/>
                </a:gradFill>
                <a:uFillTx/>
                <a:latin typeface="微软雅黑" panose="020B0503020204020204" charset="-122"/>
                <a:ea typeface="微软雅黑" panose="020B0503020204020204" charset="-122"/>
              </a:rPr>
              <a:t>艺术设计学院党委</a:t>
            </a:r>
            <a:endParaRPr lang="zh-CN" altLang="en-US" sz="2400" b="1" kern="0" dirty="0">
              <a:gradFill>
                <a:gsLst>
                  <a:gs pos="0">
                    <a:srgbClr val="FE4444"/>
                  </a:gs>
                  <a:gs pos="100000">
                    <a:srgbClr val="832B2B"/>
                  </a:gs>
                </a:gsLst>
                <a:lin scaled="0"/>
              </a:gradFill>
              <a:uFillTx/>
              <a:latin typeface="微软雅黑" panose="020B0503020204020204" charset="-122"/>
              <a:ea typeface="微软雅黑" panose="020B0503020204020204" charset="-122"/>
            </a:endParaRPr>
          </a:p>
          <a:p>
            <a:pPr algn="ctr"/>
            <a:r>
              <a:rPr lang="zh-CN" altLang="en-US" sz="2400" b="1" kern="0" dirty="0">
                <a:gradFill>
                  <a:gsLst>
                    <a:gs pos="0">
                      <a:srgbClr val="FE4444"/>
                    </a:gs>
                    <a:gs pos="100000">
                      <a:srgbClr val="832B2B"/>
                    </a:gs>
                  </a:gsLst>
                  <a:lin scaled="0"/>
                </a:gradFill>
                <a:uFillTx/>
                <a:latin typeface="微软雅黑" panose="020B0503020204020204" charset="-122"/>
                <a:ea typeface="微软雅黑" panose="020B0503020204020204" charset="-122"/>
              </a:rPr>
              <a:t> 二零一九年九月二十六</a:t>
            </a:r>
            <a:r>
              <a:rPr lang="zh-CN" altLang="en-US" sz="2400" b="1" kern="0" dirty="0">
                <a:gradFill>
                  <a:gsLst>
                    <a:gs pos="0">
                      <a:srgbClr val="FE4444"/>
                    </a:gs>
                    <a:gs pos="100000">
                      <a:srgbClr val="832B2B"/>
                    </a:gs>
                  </a:gsLst>
                  <a:lin scaled="0"/>
                </a:gradFill>
                <a:uFillTx/>
                <a:latin typeface="微软雅黑" panose="020B0503020204020204" charset="-122"/>
                <a:ea typeface="微软雅黑" panose="020B0503020204020204" charset="-122"/>
              </a:rPr>
              <a:t>日</a:t>
            </a:r>
            <a:endParaRPr lang="zh-CN" altLang="en-US" sz="2400" b="1" kern="0" dirty="0">
              <a:gradFill>
                <a:gsLst>
                  <a:gs pos="0">
                    <a:srgbClr val="FE4444"/>
                  </a:gs>
                  <a:gs pos="100000">
                    <a:srgbClr val="832B2B"/>
                  </a:gs>
                </a:gsLst>
                <a:lin scaled="0"/>
              </a:gradFill>
              <a:uFillTx/>
              <a:latin typeface="微软雅黑" panose="020B0503020204020204" charset="-122"/>
              <a:ea typeface="微软雅黑" panose="020B0503020204020204" charset="-122"/>
            </a:endParaRPr>
          </a:p>
        </p:txBody>
      </p:sp>
      <p:pic>
        <p:nvPicPr>
          <p:cNvPr id="17" name="Picture 5"/>
          <p:cNvPicPr>
            <a:picLocks noChangeAspect="1"/>
          </p:cNvPicPr>
          <p:nvPr/>
        </p:nvPicPr>
        <p:blipFill>
          <a:blip r:embed="rId1">
            <a:grayscl/>
            <a:lum bright="40000" contrast="-30000"/>
          </a:blip>
          <a:stretch>
            <a:fillRect/>
          </a:stretch>
        </p:blipFill>
        <p:spPr>
          <a:xfrm>
            <a:off x="708660" y="5014595"/>
            <a:ext cx="10783570" cy="1789430"/>
          </a:xfrm>
          <a:prstGeom prst="rect">
            <a:avLst/>
          </a:prstGeom>
          <a:noFill/>
          <a:ln w="9525">
            <a:noFill/>
          </a:ln>
        </p:spPr>
      </p:pic>
      <p:pic>
        <p:nvPicPr>
          <p:cNvPr id="2" name="图片 1"/>
          <p:cNvPicPr>
            <a:picLocks noChangeAspect="1"/>
          </p:cNvPicPr>
          <p:nvPr/>
        </p:nvPicPr>
        <p:blipFill>
          <a:blip r:embed="rId2"/>
          <a:stretch>
            <a:fillRect/>
          </a:stretch>
        </p:blipFill>
        <p:spPr>
          <a:xfrm>
            <a:off x="9028430" y="652780"/>
            <a:ext cx="2628900" cy="1087120"/>
          </a:xfrm>
          <a:prstGeom prst="rect">
            <a:avLst/>
          </a:prstGeom>
        </p:spPr>
      </p:pic>
      <p:pic>
        <p:nvPicPr>
          <p:cNvPr id="1026" name="Picture 2" descr="C:\Users\Administrator\Desktop\e68ff2f23819019ccd52758edf203644.jpg"/>
          <p:cNvPicPr>
            <a:picLocks noChangeAspect="1" noChangeArrowheads="1"/>
          </p:cNvPicPr>
          <p:nvPr/>
        </p:nvPicPr>
        <p:blipFill>
          <a:blip r:embed="rId3">
            <a:clrChange>
              <a:clrFrom>
                <a:srgbClr val="FFFFFF"/>
              </a:clrFrom>
              <a:clrTo>
                <a:srgbClr val="FFFFFF">
                  <a:alpha val="0"/>
                </a:srgbClr>
              </a:clrTo>
            </a:clrChange>
          </a:blip>
          <a:srcRect l="10109" t="7993" r="14070" b="7846"/>
          <a:stretch>
            <a:fillRect/>
          </a:stretch>
        </p:blipFill>
        <p:spPr bwMode="auto">
          <a:xfrm>
            <a:off x="4963332" y="330570"/>
            <a:ext cx="1782816" cy="1978925"/>
          </a:xfrm>
          <a:prstGeom prst="rect">
            <a:avLst/>
          </a:prstGeom>
          <a:noFill/>
        </p:spPr>
      </p:pic>
    </p:spTree>
    <p:custDataLst>
      <p:tags r:id="rId4"/>
    </p:custData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0"/>
          <p:cNvSpPr txBox="1">
            <a:spLocks noChangeArrowheads="1"/>
          </p:cNvSpPr>
          <p:nvPr/>
        </p:nvSpPr>
        <p:spPr bwMode="auto">
          <a:xfrm>
            <a:off x="1295467" y="278219"/>
            <a:ext cx="4680076"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665" b="1" dirty="0" smtClean="0">
                <a:latin typeface="+mn-ea"/>
                <a:ea typeface="+mn-ea"/>
                <a:cs typeface="+mn-ea"/>
                <a:sym typeface="+mn-lt"/>
              </a:rPr>
              <a:t>（</a:t>
            </a:r>
            <a:r>
              <a:rPr lang="en-US" altLang="zh-CN" sz="2665" b="1" dirty="0" smtClean="0">
                <a:latin typeface="+mn-ea"/>
                <a:ea typeface="+mn-ea"/>
                <a:cs typeface="+mn-ea"/>
                <a:sym typeface="+mn-lt"/>
              </a:rPr>
              <a:t>1</a:t>
            </a:r>
            <a:r>
              <a:rPr lang="zh-CN" altLang="en-US" sz="2665" b="1" dirty="0">
                <a:latin typeface="+mn-ea"/>
                <a:ea typeface="+mn-ea"/>
                <a:cs typeface="+mn-ea"/>
                <a:sym typeface="+mn-lt"/>
              </a:rPr>
              <a:t>）扎实抓好学习教育</a:t>
            </a:r>
            <a:endParaRPr lang="zh-CN" altLang="en-US" sz="2665" b="1" dirty="0">
              <a:latin typeface="+mn-ea"/>
              <a:ea typeface="+mn-ea"/>
              <a:cs typeface="+mn-ea"/>
              <a:sym typeface="+mn-lt"/>
            </a:endParaRPr>
          </a:p>
        </p:txBody>
      </p:sp>
      <p:sp>
        <p:nvSpPr>
          <p:cNvPr id="5" name="矩形 4"/>
          <p:cNvSpPr/>
          <p:nvPr/>
        </p:nvSpPr>
        <p:spPr>
          <a:xfrm>
            <a:off x="482171" y="1059517"/>
            <a:ext cx="4379595" cy="583565"/>
          </a:xfrm>
          <a:prstGeom prst="rect">
            <a:avLst/>
          </a:prstGeom>
        </p:spPr>
        <p:txBody>
          <a:bodyPr wrap="none">
            <a:spAutoFit/>
          </a:bodyPr>
          <a:lstStyle/>
          <a:p>
            <a:pPr algn="l"/>
            <a:r>
              <a:rPr lang="zh-CN" altLang="en-US" sz="3200" b="1" dirty="0" smtClean="0">
                <a:solidFill>
                  <a:srgbClr val="C00000"/>
                </a:solidFill>
                <a:sym typeface="+mn-ea"/>
              </a:rPr>
              <a:t>学习要求</a:t>
            </a:r>
            <a:r>
              <a:rPr lang="en-US" altLang="zh-CN" sz="3200" b="1" dirty="0" smtClean="0">
                <a:solidFill>
                  <a:srgbClr val="C00000"/>
                </a:solidFill>
                <a:sym typeface="+mn-ea"/>
              </a:rPr>
              <a:t>——</a:t>
            </a:r>
            <a:r>
              <a:rPr lang="zh-CN" altLang="en-US" sz="3200" b="1" dirty="0" smtClean="0">
                <a:solidFill>
                  <a:srgbClr val="C00000"/>
                </a:solidFill>
                <a:latin typeface="楷体" panose="02010609060101010101" charset="-122"/>
                <a:ea typeface="楷体" panose="02010609060101010101" charset="-122"/>
              </a:rPr>
              <a:t>原原本本学</a:t>
            </a:r>
            <a:endParaRPr lang="zh-CN" altLang="en-US" sz="3200" b="1" dirty="0" smtClean="0">
              <a:solidFill>
                <a:srgbClr val="C00000"/>
              </a:solidFill>
              <a:latin typeface="楷体" panose="02010609060101010101" charset="-122"/>
              <a:ea typeface="楷体" panose="02010609060101010101" charset="-122"/>
            </a:endParaRPr>
          </a:p>
        </p:txBody>
      </p:sp>
      <p:graphicFrame>
        <p:nvGraphicFramePr>
          <p:cNvPr id="7" name="表格 6"/>
          <p:cNvGraphicFramePr/>
          <p:nvPr/>
        </p:nvGraphicFramePr>
        <p:xfrm>
          <a:off x="481753" y="1918547"/>
          <a:ext cx="11198860" cy="4260215"/>
        </p:xfrm>
        <a:graphic>
          <a:graphicData uri="http://schemas.openxmlformats.org/drawingml/2006/table">
            <a:tbl>
              <a:tblPr firstRow="1" bandRow="1">
                <a:tableStyleId>{5C22544A-7EE6-4342-B048-85BDC9FD1C3A}</a:tableStyleId>
              </a:tblPr>
              <a:tblGrid>
                <a:gridCol w="2629535"/>
                <a:gridCol w="1695450"/>
                <a:gridCol w="6873875"/>
              </a:tblGrid>
              <a:tr h="365760">
                <a:tc>
                  <a:txBody>
                    <a:bodyPr/>
                    <a:lstStyle/>
                    <a:p>
                      <a:pPr algn="ctr">
                        <a:buNone/>
                      </a:pPr>
                      <a:r>
                        <a:rPr lang="zh-CN" altLang="en-US" sz="1600"/>
                        <a:t>对    象</a:t>
                      </a:r>
                      <a:endParaRPr lang="zh-CN" altLang="en-US" sz="1600"/>
                    </a:p>
                  </a:txBody>
                  <a:tcPr marL="121920" marR="121920" marT="60960" marB="60960"/>
                </a:tc>
                <a:tc>
                  <a:txBody>
                    <a:bodyPr/>
                    <a:lstStyle/>
                    <a:p>
                      <a:pPr algn="ctr">
                        <a:buNone/>
                      </a:pPr>
                      <a:r>
                        <a:rPr lang="zh-CN" altLang="en-US" sz="1600"/>
                        <a:t>学习方式</a:t>
                      </a:r>
                      <a:endParaRPr lang="zh-CN" altLang="en-US" sz="1600"/>
                    </a:p>
                  </a:txBody>
                  <a:tcPr marL="121920" marR="121920" marT="60960" marB="60960"/>
                </a:tc>
                <a:tc>
                  <a:txBody>
                    <a:bodyPr/>
                    <a:lstStyle/>
                    <a:p>
                      <a:pPr algn="ctr">
                        <a:buNone/>
                      </a:pPr>
                      <a:r>
                        <a:rPr lang="zh-CN" altLang="en-US" sz="1600"/>
                        <a:t>学习内容</a:t>
                      </a:r>
                      <a:endParaRPr lang="zh-CN" altLang="en-US" sz="1600"/>
                    </a:p>
                  </a:txBody>
                  <a:tcPr marL="121920" marR="121920" marT="60960" marB="60960"/>
                </a:tc>
              </a:tr>
              <a:tr h="737235">
                <a:tc rowSpan="4">
                  <a:txBody>
                    <a:bodyPr/>
                    <a:lstStyle/>
                    <a:p>
                      <a:pPr algn="l">
                        <a:buNone/>
                      </a:pPr>
                      <a:r>
                        <a:rPr lang="zh-CN" altLang="en-US" sz="1600"/>
                        <a:t>处级以上领导干部</a:t>
                      </a:r>
                      <a:endParaRPr lang="zh-CN" altLang="en-US" sz="1600"/>
                    </a:p>
                  </a:txBody>
                  <a:tcPr marL="121920" marR="121920" marT="60960" marB="60960"/>
                </a:tc>
                <a:tc>
                  <a:txBody>
                    <a:bodyPr/>
                    <a:lstStyle/>
                    <a:p>
                      <a:pPr algn="l">
                        <a:buNone/>
                      </a:pPr>
                      <a:r>
                        <a:rPr lang="zh-CN" altLang="en-US" sz="1600"/>
                        <a:t>通读</a:t>
                      </a:r>
                      <a:endParaRPr lang="zh-CN" altLang="en-US" sz="1600"/>
                    </a:p>
                  </a:txBody>
                  <a:tcPr marL="121920" marR="121920" marT="60960" marB="60960"/>
                </a:tc>
                <a:tc>
                  <a:txBody>
                    <a:bodyPr/>
                    <a:lstStyle/>
                    <a:p>
                      <a:pPr algn="l">
                        <a:buNone/>
                      </a:pPr>
                      <a:r>
                        <a:rPr lang="zh-CN" altLang="en-US" sz="1600"/>
                        <a:t>《习近平关于“不忘初心、牢记使命”重要论述选编》、学习党的十九大报告和党章、《习近平新时代中国特色社会主义思想学习纲要》</a:t>
                      </a:r>
                      <a:endParaRPr lang="zh-CN" altLang="en-US" sz="1600"/>
                    </a:p>
                  </a:txBody>
                  <a:tcPr marL="121920" marR="121920" marT="60960" marB="60960"/>
                </a:tc>
              </a:tr>
              <a:tr h="946785">
                <a:tc vMerge="1">
                  <a:tcPr/>
                </a:tc>
                <a:tc>
                  <a:txBody>
                    <a:bodyPr/>
                    <a:lstStyle/>
                    <a:p>
                      <a:pPr algn="l">
                        <a:buNone/>
                      </a:pPr>
                      <a:r>
                        <a:rPr lang="zh-CN" altLang="en-US" sz="1600"/>
                        <a:t>深入学习</a:t>
                      </a:r>
                      <a:endParaRPr lang="zh-CN" altLang="en-US" sz="1600"/>
                    </a:p>
                  </a:txBody>
                  <a:tcPr marL="121920" marR="121920" marT="60960" marB="60960"/>
                </a:tc>
                <a:tc>
                  <a:txBody>
                    <a:bodyPr/>
                    <a:lstStyle/>
                    <a:p>
                      <a:pPr algn="l">
                        <a:buNone/>
                      </a:pPr>
                      <a:r>
                        <a:rPr lang="zh-CN" altLang="en-US" sz="1600"/>
                        <a:t>习近平总书记在“不忘初心、牢记使命”主题教育工作会议、中央政治局第十五次集体学习、中央和国家机关党的建设工作会议和在内蒙古考察并指导开展“不忘初心、牢记使命”主题教育时的重要讲话</a:t>
                      </a:r>
                      <a:endParaRPr lang="zh-CN" altLang="en-US" sz="1600"/>
                    </a:p>
                  </a:txBody>
                  <a:tcPr marL="121920" marR="121920" marT="60960" marB="60960"/>
                </a:tc>
              </a:tr>
              <a:tr h="947420">
                <a:tc vMerge="1">
                  <a:tcPr/>
                </a:tc>
                <a:tc>
                  <a:txBody>
                    <a:bodyPr/>
                    <a:lstStyle/>
                    <a:p>
                      <a:pPr algn="l">
                        <a:buNone/>
                      </a:pPr>
                      <a:r>
                        <a:rPr lang="zh-CN" altLang="en-US" sz="1600"/>
                        <a:t>认真学习</a:t>
                      </a:r>
                      <a:endParaRPr lang="zh-CN" altLang="en-US" sz="1600"/>
                    </a:p>
                  </a:txBody>
                  <a:tcPr marL="121920" marR="121920" marT="60960" marB="60960"/>
                </a:tc>
                <a:tc>
                  <a:txBody>
                    <a:bodyPr/>
                    <a:lstStyle/>
                    <a:p>
                      <a:pPr algn="l">
                        <a:buNone/>
                      </a:pPr>
                      <a:r>
                        <a:rPr lang="zh-CN" altLang="en-US" sz="1600"/>
                        <a:t>习近平总书记考察上海重要讲话精神以及历年来关于上海工作的指示批示精神，习近平总书记关于教育工作的重要论述，党史和新中国历史，运用教育领域攻坚克难典型案例</a:t>
                      </a:r>
                      <a:endParaRPr lang="zh-CN" altLang="en-US" sz="1600"/>
                    </a:p>
                  </a:txBody>
                  <a:tcPr marL="121920" marR="121920" marT="60960" marB="60960"/>
                </a:tc>
              </a:tr>
              <a:tr h="526415">
                <a:tc vMerge="1">
                  <a:tcPr/>
                </a:tc>
                <a:tc>
                  <a:txBody>
                    <a:bodyPr/>
                    <a:lstStyle/>
                    <a:p>
                      <a:pPr algn="l">
                        <a:buNone/>
                      </a:pPr>
                      <a:r>
                        <a:rPr lang="zh-CN" altLang="en-US" sz="1600"/>
                        <a:t>跟进学习</a:t>
                      </a:r>
                      <a:endParaRPr lang="zh-CN" altLang="en-US" sz="1600"/>
                    </a:p>
                  </a:txBody>
                  <a:tcPr marL="121920" marR="121920" marT="60960" marB="60960"/>
                </a:tc>
                <a:tc>
                  <a:txBody>
                    <a:bodyPr/>
                    <a:lstStyle/>
                    <a:p>
                      <a:pPr algn="l">
                        <a:buNone/>
                      </a:pPr>
                      <a:r>
                        <a:rPr lang="zh-CN" altLang="en-US" sz="1600"/>
                        <a:t>习近平总书记最新重要讲话文章，理解其核心要义和实践要求</a:t>
                      </a:r>
                      <a:endParaRPr lang="zh-CN" altLang="en-US" sz="1600"/>
                    </a:p>
                  </a:txBody>
                  <a:tcPr marL="121920" marR="121920" marT="60960" marB="60960"/>
                </a:tc>
              </a:tr>
              <a:tr h="736600">
                <a:tc>
                  <a:txBody>
                    <a:bodyPr/>
                    <a:lstStyle/>
                    <a:p>
                      <a:pPr algn="l">
                        <a:buNone/>
                      </a:pPr>
                      <a:r>
                        <a:rPr lang="zh-CN" altLang="en-US" sz="1600">
                          <a:sym typeface="+mn-ea"/>
                        </a:rPr>
                        <a:t>除处级以上领导干部之外</a:t>
                      </a:r>
                      <a:endParaRPr lang="zh-CN" altLang="en-US" sz="1600">
                        <a:sym typeface="+mn-ea"/>
                      </a:endParaRPr>
                    </a:p>
                    <a:p>
                      <a:pPr algn="l">
                        <a:buNone/>
                      </a:pPr>
                      <a:r>
                        <a:rPr lang="zh-CN" altLang="en-US" sz="1600">
                          <a:sym typeface="+mn-ea"/>
                        </a:rPr>
                        <a:t>所有党员</a:t>
                      </a:r>
                      <a:endParaRPr lang="zh-CN" altLang="en-US" sz="1600"/>
                    </a:p>
                  </a:txBody>
                  <a:tcPr marL="121920" marR="121920" marT="60960" marB="60960"/>
                </a:tc>
                <a:tc>
                  <a:txBody>
                    <a:bodyPr/>
                    <a:lstStyle/>
                    <a:p>
                      <a:pPr algn="l">
                        <a:buNone/>
                      </a:pPr>
                      <a:r>
                        <a:rPr lang="zh-CN" altLang="en-US" sz="1600"/>
                        <a:t>以个人自学为主</a:t>
                      </a:r>
                      <a:endParaRPr lang="zh-CN" altLang="en-US" sz="1600"/>
                    </a:p>
                  </a:txBody>
                  <a:tcPr marL="121920" marR="121920" marT="60960" marB="60960"/>
                </a:tc>
                <a:tc>
                  <a:txBody>
                    <a:bodyPr/>
                    <a:lstStyle/>
                    <a:p>
                      <a:pPr algn="l">
                        <a:buNone/>
                      </a:pPr>
                      <a:r>
                        <a:rPr lang="zh-CN" altLang="en-US" sz="1600"/>
                        <a:t>通读《习近平关于“不忘初心、牢记使命”论述摘编》等</a:t>
                      </a:r>
                      <a:endParaRPr lang="zh-CN" altLang="en-US" sz="1600"/>
                    </a:p>
                  </a:txBody>
                  <a:tcPr marL="121920" marR="121920" marT="60960" marB="60960"/>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0"/>
          <p:cNvSpPr txBox="1">
            <a:spLocks noChangeArrowheads="1"/>
          </p:cNvSpPr>
          <p:nvPr/>
        </p:nvSpPr>
        <p:spPr bwMode="auto">
          <a:xfrm>
            <a:off x="1295467" y="278219"/>
            <a:ext cx="4680076"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665" b="1" dirty="0" smtClean="0">
                <a:latin typeface="+mn-ea"/>
                <a:ea typeface="+mn-ea"/>
                <a:cs typeface="+mn-ea"/>
                <a:sym typeface="+mn-lt"/>
              </a:rPr>
              <a:t>（</a:t>
            </a:r>
            <a:r>
              <a:rPr lang="en-US" altLang="zh-CN" sz="2665" b="1" dirty="0" smtClean="0">
                <a:latin typeface="+mn-ea"/>
                <a:ea typeface="+mn-ea"/>
                <a:cs typeface="+mn-ea"/>
                <a:sym typeface="+mn-lt"/>
              </a:rPr>
              <a:t>1</a:t>
            </a:r>
            <a:r>
              <a:rPr lang="zh-CN" altLang="en-US" sz="2665" b="1" dirty="0">
                <a:latin typeface="+mn-ea"/>
                <a:ea typeface="+mn-ea"/>
                <a:cs typeface="+mn-ea"/>
                <a:sym typeface="+mn-lt"/>
              </a:rPr>
              <a:t>）扎实抓好学习教育</a:t>
            </a:r>
            <a:endParaRPr lang="zh-CN" altLang="en-US" sz="2665" b="1" dirty="0">
              <a:latin typeface="+mn-ea"/>
              <a:ea typeface="+mn-ea"/>
              <a:cs typeface="+mn-ea"/>
              <a:sym typeface="+mn-lt"/>
            </a:endParaRPr>
          </a:p>
        </p:txBody>
      </p:sp>
      <p:sp>
        <p:nvSpPr>
          <p:cNvPr id="5" name="矩形 4"/>
          <p:cNvSpPr/>
          <p:nvPr/>
        </p:nvSpPr>
        <p:spPr>
          <a:xfrm>
            <a:off x="482171" y="1059517"/>
            <a:ext cx="4787900" cy="583565"/>
          </a:xfrm>
          <a:prstGeom prst="rect">
            <a:avLst/>
          </a:prstGeom>
        </p:spPr>
        <p:txBody>
          <a:bodyPr wrap="none">
            <a:spAutoFit/>
          </a:bodyPr>
          <a:lstStyle/>
          <a:p>
            <a:pPr algn="l"/>
            <a:r>
              <a:rPr lang="zh-CN" altLang="en-US" sz="3200" b="1" dirty="0" smtClean="0">
                <a:solidFill>
                  <a:srgbClr val="C00000"/>
                </a:solidFill>
                <a:sym typeface="+mn-ea"/>
              </a:rPr>
              <a:t>学习要求</a:t>
            </a:r>
            <a:r>
              <a:rPr lang="en-US" altLang="zh-CN" sz="3200" b="1" dirty="0" smtClean="0">
                <a:solidFill>
                  <a:srgbClr val="C00000"/>
                </a:solidFill>
                <a:sym typeface="+mn-ea"/>
              </a:rPr>
              <a:t>——</a:t>
            </a:r>
            <a:r>
              <a:rPr lang="zh-CN" altLang="en-US" sz="3200" b="1" dirty="0" smtClean="0">
                <a:solidFill>
                  <a:srgbClr val="C00000"/>
                </a:solidFill>
                <a:latin typeface="楷体" panose="02010609060101010101" charset="-122"/>
                <a:ea typeface="楷体" panose="02010609060101010101" charset="-122"/>
              </a:rPr>
              <a:t>集中学习研讨</a:t>
            </a:r>
            <a:endParaRPr lang="zh-CN" altLang="en-US" sz="3200" b="1" dirty="0" smtClean="0">
              <a:solidFill>
                <a:srgbClr val="C00000"/>
              </a:solidFill>
              <a:latin typeface="楷体" panose="02010609060101010101" charset="-122"/>
              <a:ea typeface="楷体" panose="02010609060101010101" charset="-122"/>
            </a:endParaRPr>
          </a:p>
        </p:txBody>
      </p:sp>
      <p:graphicFrame>
        <p:nvGraphicFramePr>
          <p:cNvPr id="7" name="表格 6"/>
          <p:cNvGraphicFramePr/>
          <p:nvPr/>
        </p:nvGraphicFramePr>
        <p:xfrm>
          <a:off x="467360" y="1918547"/>
          <a:ext cx="11404600" cy="4585335"/>
        </p:xfrm>
        <a:graphic>
          <a:graphicData uri="http://schemas.openxmlformats.org/drawingml/2006/table">
            <a:tbl>
              <a:tblPr firstRow="1" bandRow="1">
                <a:tableStyleId>{5C22544A-7EE6-4342-B048-85BDC9FD1C3A}</a:tableStyleId>
              </a:tblPr>
              <a:tblGrid>
                <a:gridCol w="969645"/>
                <a:gridCol w="2980690"/>
                <a:gridCol w="5590540"/>
                <a:gridCol w="1863725"/>
              </a:tblGrid>
              <a:tr h="478155">
                <a:tc>
                  <a:txBody>
                    <a:bodyPr/>
                    <a:lstStyle/>
                    <a:p>
                      <a:pPr algn="ctr">
                        <a:buNone/>
                      </a:pPr>
                      <a:r>
                        <a:rPr lang="zh-CN" altLang="en-US" sz="1600" dirty="0"/>
                        <a:t>对    象</a:t>
                      </a:r>
                      <a:endParaRPr lang="zh-CN" altLang="en-US" sz="1600" dirty="0"/>
                    </a:p>
                  </a:txBody>
                  <a:tcPr marL="121920" marR="121920" marT="60960" marB="60960"/>
                </a:tc>
                <a:tc>
                  <a:txBody>
                    <a:bodyPr/>
                    <a:lstStyle/>
                    <a:p>
                      <a:pPr algn="ctr">
                        <a:buNone/>
                      </a:pPr>
                      <a:r>
                        <a:rPr lang="zh-CN" altLang="en-US" sz="1600"/>
                        <a:t>学习方式</a:t>
                      </a:r>
                      <a:endParaRPr lang="zh-CN" altLang="en-US" sz="1600"/>
                    </a:p>
                  </a:txBody>
                  <a:tcPr marL="121920" marR="121920" marT="60960" marB="60960"/>
                </a:tc>
                <a:tc>
                  <a:txBody>
                    <a:bodyPr/>
                    <a:lstStyle/>
                    <a:p>
                      <a:pPr algn="ctr">
                        <a:buNone/>
                      </a:pPr>
                      <a:r>
                        <a:rPr lang="zh-CN" altLang="en-US" sz="1600"/>
                        <a:t>学习内容</a:t>
                      </a:r>
                      <a:endParaRPr lang="zh-CN" altLang="en-US" sz="1600"/>
                    </a:p>
                  </a:txBody>
                  <a:tcPr marL="121920" marR="121920" marT="60960" marB="60960"/>
                </a:tc>
                <a:tc>
                  <a:txBody>
                    <a:bodyPr/>
                    <a:lstStyle/>
                    <a:p>
                      <a:pPr algn="ctr">
                        <a:buNone/>
                      </a:pPr>
                      <a:r>
                        <a:rPr lang="zh-CN" altLang="en-US" sz="1600"/>
                        <a:t>学习要求</a:t>
                      </a:r>
                      <a:endParaRPr lang="zh-CN" altLang="en-US" sz="1600"/>
                    </a:p>
                  </a:txBody>
                  <a:tcPr marL="121920" marR="121920" marT="60960" marB="60960"/>
                </a:tc>
              </a:tr>
              <a:tr h="669925">
                <a:tc rowSpan="3">
                  <a:txBody>
                    <a:bodyPr/>
                    <a:lstStyle/>
                    <a:p>
                      <a:pPr algn="l">
                        <a:buNone/>
                      </a:pPr>
                      <a:r>
                        <a:rPr lang="zh-CN" altLang="en-US" sz="1600"/>
                        <a:t>处级以上领导干部</a:t>
                      </a:r>
                      <a:endParaRPr lang="zh-CN" altLang="en-US" sz="1600"/>
                    </a:p>
                  </a:txBody>
                  <a:tcPr marL="121920" marR="121920" marT="60960" marB="60960"/>
                </a:tc>
                <a:tc>
                  <a:txBody>
                    <a:bodyPr/>
                    <a:lstStyle/>
                    <a:p>
                      <a:pPr algn="l">
                        <a:buNone/>
                      </a:pPr>
                      <a:r>
                        <a:rPr lang="zh-CN" altLang="en-US" sz="1600"/>
                        <a:t>围绕八个专题</a:t>
                      </a:r>
                      <a:endParaRPr lang="zh-CN" altLang="en-US" sz="1600"/>
                    </a:p>
                  </a:txBody>
                  <a:tcPr marL="121920" marR="121920" marT="60960" marB="60960"/>
                </a:tc>
                <a:tc>
                  <a:txBody>
                    <a:bodyPr/>
                    <a:lstStyle/>
                    <a:p>
                      <a:pPr algn="l">
                        <a:buNone/>
                      </a:pPr>
                      <a:r>
                        <a:rPr lang="zh-CN" altLang="en-US" sz="1600"/>
                        <a:t>围绕党的政治建设、全面从严治党、理想信念、宗旨性质、担当作为、政治纪律和政治规矩、党性修养、廉洁自律</a:t>
                      </a:r>
                      <a:endParaRPr lang="zh-CN" altLang="en-US" sz="1600"/>
                    </a:p>
                  </a:txBody>
                  <a:tcPr marL="121920" marR="121920" marT="60960" marB="60960"/>
                </a:tc>
                <a:tc rowSpan="5">
                  <a:txBody>
                    <a:bodyPr/>
                    <a:lstStyle/>
                    <a:p>
                      <a:pPr indent="0" algn="l">
                        <a:buFont typeface="Wingdings" panose="05000000000000000000" charset="0"/>
                        <a:buChar char="l"/>
                      </a:pPr>
                      <a:r>
                        <a:rPr lang="zh-CN" altLang="en-US" sz="1600"/>
                        <a:t>以学习理论谈思想认识为主</a:t>
                      </a:r>
                      <a:endParaRPr lang="zh-CN" altLang="en-US" sz="1600"/>
                    </a:p>
                    <a:p>
                      <a:pPr indent="0" algn="l">
                        <a:buFont typeface="Wingdings" panose="05000000000000000000" charset="0"/>
                        <a:buChar char="l"/>
                      </a:pPr>
                      <a:endParaRPr lang="zh-CN" altLang="en-US" sz="1600"/>
                    </a:p>
                    <a:p>
                      <a:pPr indent="0" algn="l">
                        <a:buFont typeface="Wingdings" panose="05000000000000000000" charset="0"/>
                        <a:buChar char="l"/>
                      </a:pPr>
                      <a:r>
                        <a:rPr lang="zh-CN" altLang="en-US" sz="1600"/>
                        <a:t>要自己学、自己讲，不能以专家讲座、理论辅导代替自学和研讨</a:t>
                      </a:r>
                      <a:endParaRPr lang="zh-CN" altLang="en-US" sz="1600"/>
                    </a:p>
                    <a:p>
                      <a:pPr indent="0" algn="l">
                        <a:buFont typeface="Wingdings" panose="05000000000000000000" charset="0"/>
                        <a:buChar char="l"/>
                      </a:pPr>
                      <a:endParaRPr lang="zh-CN" altLang="en-US" sz="1600"/>
                    </a:p>
                    <a:p>
                      <a:pPr indent="0" algn="l">
                        <a:buFont typeface="Wingdings" panose="05000000000000000000" charset="0"/>
                        <a:buChar char="l"/>
                      </a:pPr>
                      <a:r>
                        <a:rPr lang="zh-CN" altLang="en-US" sz="1600" dirty="0" smtClean="0">
                          <a:sym typeface="+mn-ea"/>
                        </a:rPr>
                        <a:t>防止</a:t>
                      </a:r>
                      <a:r>
                        <a:rPr lang="zh-CN" altLang="en-US" sz="1600" dirty="0">
                          <a:sym typeface="+mn-ea"/>
                        </a:rPr>
                        <a:t>偏离主题、泛泛而谈</a:t>
                      </a:r>
                      <a:r>
                        <a:rPr lang="zh-CN" altLang="en-US" sz="1600" dirty="0" smtClean="0">
                          <a:sym typeface="+mn-ea"/>
                        </a:rPr>
                        <a:t>；防止</a:t>
                      </a:r>
                      <a:r>
                        <a:rPr lang="zh-CN" altLang="en-US" sz="1600" dirty="0">
                          <a:sym typeface="+mn-ea"/>
                        </a:rPr>
                        <a:t>分散精力、失之于浅</a:t>
                      </a:r>
                      <a:r>
                        <a:rPr lang="zh-CN" altLang="en-US" sz="1600" dirty="0" smtClean="0">
                          <a:sym typeface="+mn-ea"/>
                        </a:rPr>
                        <a:t>；防止</a:t>
                      </a:r>
                      <a:r>
                        <a:rPr lang="zh-CN" altLang="en-US" sz="1600" dirty="0">
                          <a:sym typeface="+mn-ea"/>
                        </a:rPr>
                        <a:t>用工作问题代替思想</a:t>
                      </a:r>
                      <a:r>
                        <a:rPr lang="zh-CN" altLang="en-US" sz="1600" dirty="0" smtClean="0">
                          <a:sym typeface="+mn-ea"/>
                        </a:rPr>
                        <a:t>问题</a:t>
                      </a:r>
                      <a:endParaRPr lang="zh-CN" altLang="en-US" sz="1600"/>
                    </a:p>
                  </a:txBody>
                  <a:tcPr marL="121920" marR="121920" marT="60960" marB="60960"/>
                </a:tc>
              </a:tr>
              <a:tr h="478790">
                <a:tc vMerge="1">
                  <a:tcPr/>
                </a:tc>
                <a:tc>
                  <a:txBody>
                    <a:bodyPr/>
                    <a:lstStyle/>
                    <a:p>
                      <a:pPr algn="l">
                        <a:buNone/>
                      </a:pPr>
                      <a:r>
                        <a:rPr lang="zh-CN" altLang="en-US" sz="1600"/>
                        <a:t>中心组学习、读书班等</a:t>
                      </a:r>
                      <a:endParaRPr lang="zh-CN" altLang="en-US" sz="1600"/>
                    </a:p>
                  </a:txBody>
                  <a:tcPr marL="121920" marR="121920" marT="60960" marB="60960"/>
                </a:tc>
                <a:tc>
                  <a:txBody>
                    <a:bodyPr/>
                    <a:lstStyle/>
                    <a:p>
                      <a:pPr algn="l">
                        <a:buNone/>
                      </a:pPr>
                      <a:r>
                        <a:rPr lang="zh-CN" altLang="en-US" sz="1600"/>
                        <a:t>安排一周（或10至14个半天）时间，进行集中学习研讨</a:t>
                      </a:r>
                      <a:endParaRPr lang="zh-CN" altLang="en-US" sz="1600"/>
                    </a:p>
                  </a:txBody>
                  <a:tcPr marL="121920" marR="121920" marT="60960" marB="60960"/>
                </a:tc>
                <a:tc vMerge="1">
                  <a:tcPr/>
                </a:tc>
              </a:tr>
              <a:tr h="861060">
                <a:tc vMerge="1">
                  <a:tcPr/>
                </a:tc>
                <a:tc>
                  <a:txBody>
                    <a:bodyPr/>
                    <a:lstStyle/>
                    <a:p>
                      <a:pPr algn="l">
                        <a:buNone/>
                      </a:pPr>
                      <a:r>
                        <a:rPr lang="zh-CN" altLang="en-US" sz="1600"/>
                        <a:t>学校统一安排</a:t>
                      </a:r>
                      <a:endParaRPr lang="zh-CN" altLang="en-US" sz="1600"/>
                    </a:p>
                    <a:p>
                      <a:pPr algn="l">
                        <a:buNone/>
                      </a:pPr>
                      <a:endParaRPr lang="zh-CN" altLang="en-US" sz="1600"/>
                    </a:p>
                  </a:txBody>
                  <a:tcPr marL="121920" marR="121920" marT="60960" marB="60960"/>
                </a:tc>
                <a:tc>
                  <a:txBody>
                    <a:bodyPr/>
                    <a:lstStyle/>
                    <a:p>
                      <a:pPr indent="0" algn="l">
                        <a:buFont typeface="Wingdings" panose="05000000000000000000" charset="0"/>
                        <a:buNone/>
                      </a:pPr>
                      <a:r>
                        <a:rPr lang="zh-CN" altLang="en-US" sz="1600" dirty="0">
                          <a:sym typeface="+mn-ea"/>
                        </a:rPr>
                        <a:t>（详见学校主题教育集中学习研讨安排）</a:t>
                      </a:r>
                      <a:r>
                        <a:rPr lang="zh-CN" altLang="en-US" sz="1600" dirty="0"/>
                        <a:t>9.11周三上午，9</a:t>
                      </a:r>
                      <a:r>
                        <a:rPr lang="zh-CN" altLang="en-US" sz="1600" dirty="0" smtClean="0"/>
                        <a:t>.</a:t>
                      </a:r>
                      <a:r>
                        <a:rPr lang="en-US" altLang="zh-CN" sz="1600" dirty="0" smtClean="0"/>
                        <a:t>20</a:t>
                      </a:r>
                      <a:r>
                        <a:rPr lang="zh-CN" altLang="en-US" sz="1600" dirty="0" smtClean="0"/>
                        <a:t>周五上午</a:t>
                      </a:r>
                      <a:r>
                        <a:rPr lang="zh-CN" altLang="en-US" sz="1600" dirty="0"/>
                        <a:t>，9.26周四下午，9.30周一下午，10.10周四下午，10.17周四下午，10.18周五上午</a:t>
                      </a:r>
                      <a:endParaRPr lang="zh-CN" altLang="en-US" sz="1600" dirty="0"/>
                    </a:p>
                  </a:txBody>
                  <a:tcPr marL="121920" marR="121920" marT="60960" marB="60960"/>
                </a:tc>
                <a:tc vMerge="1">
                  <a:tcPr/>
                </a:tc>
              </a:tr>
              <a:tr h="853440">
                <a:tc>
                  <a:txBody>
                    <a:bodyPr/>
                    <a:lstStyle/>
                    <a:p>
                      <a:pPr algn="l">
                        <a:buNone/>
                      </a:pPr>
                      <a:r>
                        <a:rPr lang="zh-CN" altLang="en-US" sz="1600"/>
                        <a:t>基层党支部</a:t>
                      </a:r>
                      <a:endParaRPr lang="zh-CN" altLang="en-US" sz="1600"/>
                    </a:p>
                  </a:txBody>
                  <a:tcPr marL="121920" marR="121920" marT="60960" marB="60960"/>
                </a:tc>
                <a:tc>
                  <a:txBody>
                    <a:bodyPr/>
                    <a:lstStyle/>
                    <a:p>
                      <a:pPr algn="l">
                        <a:buNone/>
                      </a:pPr>
                      <a:r>
                        <a:rPr lang="zh-CN" altLang="en-US" sz="1600">
                          <a:sym typeface="+mn-ea"/>
                        </a:rPr>
                        <a:t>依托“三会一课”和</a:t>
                      </a:r>
                      <a:endParaRPr lang="zh-CN" altLang="en-US" sz="1600">
                        <a:sym typeface="+mn-ea"/>
                      </a:endParaRPr>
                    </a:p>
                    <a:p>
                      <a:pPr algn="l">
                        <a:buNone/>
                      </a:pPr>
                      <a:r>
                        <a:rPr lang="zh-CN" altLang="en-US" sz="1600">
                          <a:sym typeface="+mn-ea"/>
                        </a:rPr>
                        <a:t>主题党日等</a:t>
                      </a:r>
                      <a:endParaRPr lang="en-US" altLang="zh-CN" sz="1600"/>
                    </a:p>
                  </a:txBody>
                  <a:tcPr marL="121920" marR="121920" marT="60960" marB="60960"/>
                </a:tc>
                <a:tc>
                  <a:txBody>
                    <a:bodyPr/>
                    <a:lstStyle/>
                    <a:p>
                      <a:pPr algn="l">
                        <a:buNone/>
                      </a:pPr>
                      <a:r>
                        <a:rPr lang="zh-CN" altLang="en-US" sz="1600"/>
                        <a:t>各教师、学生、离退休党支部要结合不同群体特点和实际情况，结合“两学一做”学习教育常态化制度化，开展集中学习研讨</a:t>
                      </a:r>
                      <a:endParaRPr lang="zh-CN" altLang="en-US" sz="1600"/>
                    </a:p>
                  </a:txBody>
                  <a:tcPr marL="121920" marR="121920" marT="60960" marB="60960"/>
                </a:tc>
                <a:tc vMerge="1">
                  <a:tcPr/>
                </a:tc>
              </a:tr>
              <a:tr h="1243965">
                <a:tc>
                  <a:txBody>
                    <a:bodyPr/>
                    <a:lstStyle/>
                    <a:p>
                      <a:pPr algn="l">
                        <a:buNone/>
                      </a:pPr>
                      <a:r>
                        <a:rPr lang="zh-CN" altLang="en-US" sz="1600"/>
                        <a:t>党支部书记</a:t>
                      </a:r>
                      <a:endParaRPr lang="zh-CN" altLang="en-US" sz="1600"/>
                    </a:p>
                  </a:txBody>
                  <a:tcPr marL="121920" marR="121920" marT="60960" marB="60960"/>
                </a:tc>
                <a:tc>
                  <a:txBody>
                    <a:bodyPr/>
                    <a:lstStyle/>
                    <a:p>
                      <a:pPr algn="l">
                        <a:buNone/>
                      </a:pPr>
                      <a:r>
                        <a:rPr lang="zh-CN" altLang="en-US" sz="1600"/>
                        <a:t>集中轮训</a:t>
                      </a:r>
                      <a:endParaRPr lang="zh-CN" altLang="en-US" sz="1600"/>
                    </a:p>
                    <a:p>
                      <a:pPr algn="l">
                        <a:buNone/>
                      </a:pPr>
                      <a:r>
                        <a:rPr lang="zh-CN" altLang="en-US" sz="1600"/>
                        <a:t>（校党校牵头，教师工作部、学生工作部、研究生工作部、离退休党工委、机关党委配合）</a:t>
                      </a:r>
                      <a:endParaRPr lang="zh-CN" altLang="en-US" sz="1600"/>
                    </a:p>
                  </a:txBody>
                  <a:tcPr marL="121920" marR="121920" marT="60960" marB="60960"/>
                </a:tc>
                <a:tc>
                  <a:txBody>
                    <a:bodyPr/>
                    <a:lstStyle/>
                    <a:p>
                      <a:pPr algn="l">
                        <a:buNone/>
                      </a:pPr>
                      <a:r>
                        <a:rPr lang="zh-CN" altLang="en-US" sz="1600"/>
                        <a:t>9月20日—10月24日，重点组织学习习近平新时代中国特色社会主义思想和党中央关于开展“不忘初心、牢记使命”主题教育的部署要求。</a:t>
                      </a:r>
                      <a:endParaRPr lang="zh-CN" altLang="en-US" sz="1600"/>
                    </a:p>
                  </a:txBody>
                  <a:tcPr marL="121920" marR="121920" marT="60960" marB="60960"/>
                </a:tc>
                <a:tc vMerge="1">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0"/>
          <p:cNvSpPr txBox="1">
            <a:spLocks noChangeArrowheads="1"/>
          </p:cNvSpPr>
          <p:nvPr/>
        </p:nvSpPr>
        <p:spPr bwMode="auto">
          <a:xfrm>
            <a:off x="1295467" y="278219"/>
            <a:ext cx="4680076"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665" b="1" dirty="0" smtClean="0">
                <a:latin typeface="+mn-ea"/>
                <a:ea typeface="+mn-ea"/>
                <a:cs typeface="+mn-ea"/>
                <a:sym typeface="+mn-lt"/>
              </a:rPr>
              <a:t>（</a:t>
            </a:r>
            <a:r>
              <a:rPr lang="en-US" altLang="zh-CN" sz="2665" b="1" dirty="0" smtClean="0">
                <a:latin typeface="+mn-ea"/>
                <a:ea typeface="+mn-ea"/>
                <a:cs typeface="+mn-ea"/>
                <a:sym typeface="+mn-lt"/>
              </a:rPr>
              <a:t>1</a:t>
            </a:r>
            <a:r>
              <a:rPr lang="zh-CN" altLang="en-US" sz="2665" b="1" dirty="0">
                <a:latin typeface="+mn-ea"/>
                <a:ea typeface="+mn-ea"/>
                <a:cs typeface="+mn-ea"/>
                <a:sym typeface="+mn-lt"/>
              </a:rPr>
              <a:t>）扎实抓好学习教育</a:t>
            </a:r>
            <a:endParaRPr lang="zh-CN" altLang="en-US" sz="2665" b="1" dirty="0">
              <a:latin typeface="+mn-ea"/>
              <a:ea typeface="+mn-ea"/>
              <a:cs typeface="+mn-ea"/>
              <a:sym typeface="+mn-lt"/>
            </a:endParaRPr>
          </a:p>
        </p:txBody>
      </p:sp>
      <p:sp>
        <p:nvSpPr>
          <p:cNvPr id="5" name="矩形 4"/>
          <p:cNvSpPr/>
          <p:nvPr/>
        </p:nvSpPr>
        <p:spPr>
          <a:xfrm>
            <a:off x="482171" y="1155191"/>
            <a:ext cx="5196205" cy="583565"/>
          </a:xfrm>
          <a:prstGeom prst="rect">
            <a:avLst/>
          </a:prstGeom>
        </p:spPr>
        <p:txBody>
          <a:bodyPr wrap="none">
            <a:spAutoFit/>
          </a:bodyPr>
          <a:lstStyle/>
          <a:p>
            <a:pPr algn="l"/>
            <a:r>
              <a:rPr lang="zh-CN" altLang="en-US" sz="3200" b="1" dirty="0" smtClean="0">
                <a:solidFill>
                  <a:srgbClr val="C00000"/>
                </a:solidFill>
                <a:sym typeface="+mn-ea"/>
              </a:rPr>
              <a:t>学习要求</a:t>
            </a:r>
            <a:r>
              <a:rPr lang="en-US" altLang="zh-CN" sz="3200" b="1" dirty="0" smtClean="0">
                <a:solidFill>
                  <a:srgbClr val="C00000"/>
                </a:solidFill>
                <a:sym typeface="+mn-ea"/>
              </a:rPr>
              <a:t>——</a:t>
            </a:r>
            <a:r>
              <a:rPr lang="zh-CN" altLang="en-US" sz="3200" b="1" dirty="0" smtClean="0">
                <a:solidFill>
                  <a:srgbClr val="C00000"/>
                </a:solidFill>
                <a:latin typeface="楷体" panose="02010609060101010101" charset="-122"/>
                <a:ea typeface="楷体" panose="02010609060101010101" charset="-122"/>
              </a:rPr>
              <a:t>多措并举深入学</a:t>
            </a:r>
            <a:endParaRPr lang="zh-CN" altLang="en-US" sz="3200" b="1" dirty="0" smtClean="0">
              <a:solidFill>
                <a:srgbClr val="C00000"/>
              </a:solidFill>
              <a:latin typeface="楷体" panose="02010609060101010101" charset="-122"/>
              <a:ea typeface="楷体" panose="02010609060101010101" charset="-122"/>
            </a:endParaRPr>
          </a:p>
        </p:txBody>
      </p:sp>
      <p:graphicFrame>
        <p:nvGraphicFramePr>
          <p:cNvPr id="7" name="表格 6"/>
          <p:cNvGraphicFramePr/>
          <p:nvPr/>
        </p:nvGraphicFramePr>
        <p:xfrm>
          <a:off x="467360" y="2109893"/>
          <a:ext cx="11052175" cy="4037965"/>
        </p:xfrm>
        <a:graphic>
          <a:graphicData uri="http://schemas.openxmlformats.org/drawingml/2006/table">
            <a:tbl>
              <a:tblPr firstRow="1" bandRow="1">
                <a:tableStyleId>{5C22544A-7EE6-4342-B048-85BDC9FD1C3A}</a:tableStyleId>
              </a:tblPr>
              <a:tblGrid>
                <a:gridCol w="1322705"/>
                <a:gridCol w="5769610"/>
                <a:gridCol w="3959860"/>
              </a:tblGrid>
              <a:tr h="365760">
                <a:tc>
                  <a:txBody>
                    <a:bodyPr/>
                    <a:lstStyle/>
                    <a:p>
                      <a:pPr algn="ctr">
                        <a:buNone/>
                      </a:pPr>
                      <a:r>
                        <a:rPr lang="zh-CN" altLang="en-US" sz="1600"/>
                        <a:t>对    象</a:t>
                      </a:r>
                      <a:endParaRPr lang="zh-CN" altLang="en-US" sz="1600"/>
                    </a:p>
                  </a:txBody>
                  <a:tcPr marL="121920" marR="121920" marT="60960" marB="60960"/>
                </a:tc>
                <a:tc>
                  <a:txBody>
                    <a:bodyPr/>
                    <a:lstStyle/>
                    <a:p>
                      <a:pPr algn="ctr">
                        <a:buNone/>
                      </a:pPr>
                      <a:r>
                        <a:rPr lang="zh-CN" altLang="en-US" sz="1600"/>
                        <a:t>学习内容</a:t>
                      </a:r>
                      <a:endParaRPr lang="zh-CN" altLang="en-US" sz="1600"/>
                    </a:p>
                  </a:txBody>
                  <a:tcPr marL="121920" marR="121920" marT="60960" marB="60960"/>
                </a:tc>
                <a:tc>
                  <a:txBody>
                    <a:bodyPr/>
                    <a:lstStyle/>
                    <a:p>
                      <a:pPr algn="ctr">
                        <a:buNone/>
                      </a:pPr>
                      <a:r>
                        <a:rPr lang="zh-CN" altLang="en-US" sz="1600"/>
                        <a:t>学习要求</a:t>
                      </a:r>
                      <a:endParaRPr lang="zh-CN" altLang="en-US" sz="1600"/>
                    </a:p>
                  </a:txBody>
                  <a:tcPr marL="121920" marR="121920" marT="60960" marB="60960"/>
                </a:tc>
              </a:tr>
              <a:tr h="799465">
                <a:tc rowSpan="4">
                  <a:txBody>
                    <a:bodyPr/>
                    <a:lstStyle/>
                    <a:p>
                      <a:pPr algn="l">
                        <a:buNone/>
                      </a:pPr>
                      <a:r>
                        <a:rPr lang="zh-CN" altLang="en-US" sz="1600"/>
                        <a:t>全体党员</a:t>
                      </a:r>
                      <a:endParaRPr lang="zh-CN" altLang="en-US" sz="1600"/>
                    </a:p>
                  </a:txBody>
                  <a:tcPr marL="121920" marR="121920" marT="60960" marB="60960"/>
                </a:tc>
                <a:tc>
                  <a:txBody>
                    <a:bodyPr/>
                    <a:lstStyle/>
                    <a:p>
                      <a:pPr algn="l">
                        <a:buNone/>
                      </a:pPr>
                      <a:r>
                        <a:rPr lang="zh-CN" altLang="en-US" sz="1600"/>
                        <a:t>突出上海作为党的诞生地的特殊地位，用好中共一大会址、二大会址、四大纪念馆、学校党建共建基地等丰富的红色资源</a:t>
                      </a:r>
                      <a:endParaRPr lang="zh-CN" altLang="en-US" sz="1600"/>
                    </a:p>
                  </a:txBody>
                  <a:tcPr marL="121920" marR="121920" marT="60960" marB="60960"/>
                </a:tc>
                <a:tc>
                  <a:txBody>
                    <a:bodyPr/>
                    <a:lstStyle/>
                    <a:p>
                      <a:pPr algn="l">
                        <a:buNone/>
                      </a:pPr>
                      <a:r>
                        <a:rPr lang="zh-CN" altLang="en-US" sz="1600"/>
                        <a:t>开展革命传统教育、形势政策教育、先进典型教育和警示教育，就近就便不离沪</a:t>
                      </a:r>
                      <a:endParaRPr lang="zh-CN" altLang="en-US" sz="1600"/>
                    </a:p>
                  </a:txBody>
                  <a:tcPr marL="121920" marR="121920" marT="60960" marB="60960"/>
                </a:tc>
              </a:tr>
              <a:tr h="800100">
                <a:tc vMerge="1">
                  <a:tcPr/>
                </a:tc>
                <a:tc>
                  <a:txBody>
                    <a:bodyPr/>
                    <a:lstStyle/>
                    <a:p>
                      <a:pPr algn="l">
                        <a:buNone/>
                      </a:pPr>
                      <a:r>
                        <a:rPr lang="zh-CN" altLang="en-US" sz="1600"/>
                        <a:t>注重学习上海改革开放再出发的生动实践和上海教育深化改革试点、学校事业发展中攻坚克难的典型案例</a:t>
                      </a:r>
                      <a:endParaRPr lang="zh-CN" altLang="en-US" sz="1600"/>
                    </a:p>
                  </a:txBody>
                  <a:tcPr marL="121920" marR="121920" marT="60960" marB="60960"/>
                </a:tc>
                <a:tc>
                  <a:txBody>
                    <a:bodyPr/>
                    <a:lstStyle/>
                    <a:p>
                      <a:pPr algn="l">
                        <a:buNone/>
                      </a:pPr>
                      <a:r>
                        <a:rPr lang="zh-CN" altLang="en-US" sz="1600"/>
                        <a:t>以身边人、身边事教育党员干部，增强学习的针对性和实效性</a:t>
                      </a:r>
                      <a:endParaRPr lang="zh-CN" altLang="en-US" sz="1600"/>
                    </a:p>
                  </a:txBody>
                  <a:tcPr marL="121920" marR="121920" marT="60960" marB="60960"/>
                </a:tc>
              </a:tr>
              <a:tr h="609600">
                <a:tc vMerge="1">
                  <a:tcPr/>
                </a:tc>
                <a:tc>
                  <a:txBody>
                    <a:bodyPr/>
                    <a:lstStyle/>
                    <a:p>
                      <a:pPr indent="0" algn="l">
                        <a:buFont typeface="Wingdings" panose="05000000000000000000" charset="0"/>
                        <a:buNone/>
                      </a:pPr>
                      <a:r>
                        <a:rPr lang="zh-CN" altLang="en-US" sz="1600"/>
                        <a:t>网络学习资源</a:t>
                      </a:r>
                      <a:endParaRPr lang="zh-CN" altLang="en-US" sz="1600"/>
                    </a:p>
                  </a:txBody>
                  <a:tcPr marL="121920" marR="121920" marT="60960" marB="60960"/>
                </a:tc>
                <a:tc>
                  <a:txBody>
                    <a:bodyPr/>
                    <a:lstStyle/>
                    <a:p>
                      <a:pPr indent="0" algn="l">
                        <a:buFont typeface="Wingdings" panose="05000000000000000000" charset="0"/>
                        <a:buNone/>
                      </a:pPr>
                      <a:r>
                        <a:rPr lang="zh-CN" altLang="en-US" sz="1600">
                          <a:sym typeface="+mn-ea"/>
                        </a:rPr>
                        <a:t>充分利用干部在线学习、学习强国APP等方式丰富学习内容</a:t>
                      </a:r>
                      <a:endParaRPr lang="zh-CN" altLang="en-US" sz="1600">
                        <a:sym typeface="+mn-ea"/>
                      </a:endParaRPr>
                    </a:p>
                  </a:txBody>
                  <a:tcPr marL="121920" marR="121920" marT="60960" marB="60960"/>
                </a:tc>
              </a:tr>
              <a:tr h="609600">
                <a:tc vMerge="1">
                  <a:tcPr/>
                </a:tc>
                <a:tc>
                  <a:txBody>
                    <a:bodyPr/>
                    <a:lstStyle/>
                    <a:p>
                      <a:pPr algn="l">
                        <a:buNone/>
                      </a:pPr>
                      <a:r>
                        <a:rPr lang="zh-CN" altLang="en-US" sz="1600"/>
                        <a:t>推进入选上海市教卫工作党委系统“伟大工程”示范党课建设</a:t>
                      </a:r>
                      <a:endParaRPr lang="zh-CN" altLang="en-US" sz="1600"/>
                    </a:p>
                  </a:txBody>
                  <a:tcPr marL="121920" marR="121920" marT="60960" marB="60960"/>
                </a:tc>
                <a:tc>
                  <a:txBody>
                    <a:bodyPr/>
                    <a:lstStyle/>
                    <a:p>
                      <a:pPr algn="l">
                        <a:buNone/>
                      </a:pPr>
                      <a:r>
                        <a:rPr lang="zh-CN" altLang="en-US" sz="1600"/>
                        <a:t>促进党课与思政课和“课程思政”等资源融合</a:t>
                      </a:r>
                      <a:endParaRPr lang="zh-CN" altLang="en-US" sz="1600"/>
                    </a:p>
                  </a:txBody>
                  <a:tcPr marL="121920" marR="121920" marT="60960" marB="60960"/>
                </a:tc>
              </a:tr>
              <a:tr h="853440">
                <a:tc>
                  <a:txBody>
                    <a:bodyPr/>
                    <a:lstStyle/>
                    <a:p>
                      <a:pPr algn="l">
                        <a:buNone/>
                      </a:pPr>
                      <a:r>
                        <a:rPr lang="zh-CN" altLang="en-US" sz="1600"/>
                        <a:t>基层党支部</a:t>
                      </a:r>
                      <a:endParaRPr lang="zh-CN" altLang="en-US" sz="1600"/>
                    </a:p>
                  </a:txBody>
                  <a:tcPr marL="121920" marR="121920" marT="60960" marB="60960"/>
                </a:tc>
                <a:tc>
                  <a:txBody>
                    <a:bodyPr/>
                    <a:lstStyle/>
                    <a:p>
                      <a:pPr algn="l">
                        <a:buNone/>
                      </a:pPr>
                      <a:r>
                        <a:rPr lang="zh-CN" altLang="en-US" sz="1600"/>
                        <a:t>教师党支部围绕立德树人、学生党支部围绕成长成才、离退休党支部围绕弘扬正能量、机关党支部围绕“三型机关”建设</a:t>
                      </a:r>
                      <a:endParaRPr lang="zh-CN" altLang="en-US" sz="1600"/>
                    </a:p>
                  </a:txBody>
                  <a:tcPr marL="121920" marR="121920" marT="60960" marB="60960"/>
                </a:tc>
                <a:tc>
                  <a:txBody>
                    <a:bodyPr/>
                    <a:lstStyle/>
                    <a:p>
                      <a:pPr algn="l">
                        <a:buNone/>
                      </a:pPr>
                      <a:r>
                        <a:rPr lang="zh-CN" altLang="en-US" sz="1600"/>
                        <a:t>采取生动鲜活、喜闻乐见的方式，用好案例教育、微信公众号、易班平台、微视频等</a:t>
                      </a:r>
                      <a:endParaRPr lang="zh-CN" altLang="en-US" sz="1600"/>
                    </a:p>
                  </a:txBody>
                  <a:tcPr marL="121920" marR="121920" marT="60960" marB="60960"/>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93575" y="1796819"/>
            <a:ext cx="11563065" cy="749300"/>
          </a:xfrm>
          <a:prstGeom prst="rect">
            <a:avLst/>
          </a:prstGeom>
        </p:spPr>
        <p:txBody>
          <a:bodyPr wrap="square">
            <a:spAutoFit/>
          </a:bodyPr>
          <a:lstStyle/>
          <a:p>
            <a:pPr>
              <a:spcBef>
                <a:spcPts val="600"/>
              </a:spcBef>
            </a:pPr>
            <a:r>
              <a:rPr lang="zh-CN" altLang="en-US" sz="2135" b="1" dirty="0">
                <a:solidFill>
                  <a:srgbClr val="C00000"/>
                </a:solidFill>
              </a:rPr>
              <a:t>结合</a:t>
            </a:r>
            <a:r>
              <a:rPr lang="zh-CN" altLang="en-US" sz="2135" dirty="0"/>
              <a:t>落实市委关于“不忘初心、牢记使命，勇当新时代排头兵、先行者”大调研常态化制度化的要求，把“四个放在”作为一切工作的</a:t>
            </a:r>
            <a:r>
              <a:rPr lang="zh-CN" altLang="en-US" sz="2135" dirty="0" smtClean="0"/>
              <a:t>基点</a:t>
            </a:r>
            <a:endParaRPr lang="zh-CN" altLang="en-US" sz="2135" dirty="0"/>
          </a:p>
        </p:txBody>
      </p:sp>
      <p:sp>
        <p:nvSpPr>
          <p:cNvPr id="4" name="文本框 10"/>
          <p:cNvSpPr txBox="1">
            <a:spLocks noChangeArrowheads="1"/>
          </p:cNvSpPr>
          <p:nvPr/>
        </p:nvSpPr>
        <p:spPr bwMode="auto">
          <a:xfrm>
            <a:off x="1295467" y="278219"/>
            <a:ext cx="4680076"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665" b="1" dirty="0" smtClean="0">
                <a:latin typeface="+mn-ea"/>
                <a:ea typeface="+mn-ea"/>
                <a:cs typeface="+mn-ea"/>
                <a:sym typeface="+mn-lt"/>
              </a:rPr>
              <a:t>（</a:t>
            </a:r>
            <a:r>
              <a:rPr lang="en-US" altLang="zh-CN" sz="2665" b="1" dirty="0" smtClean="0">
                <a:latin typeface="+mn-ea"/>
                <a:ea typeface="+mn-ea"/>
                <a:cs typeface="+mn-ea"/>
                <a:sym typeface="+mn-lt"/>
              </a:rPr>
              <a:t>2</a:t>
            </a:r>
            <a:r>
              <a:rPr lang="zh-CN" altLang="en-US" sz="2665" b="1" dirty="0">
                <a:latin typeface="+mn-ea"/>
                <a:ea typeface="+mn-ea"/>
                <a:cs typeface="+mn-ea"/>
                <a:sym typeface="+mn-lt"/>
              </a:rPr>
              <a:t>）认真开展调查研究</a:t>
            </a:r>
            <a:endParaRPr lang="zh-CN" altLang="en-US" sz="2665" b="1" dirty="0">
              <a:latin typeface="+mn-ea"/>
              <a:ea typeface="+mn-ea"/>
              <a:cs typeface="+mn-ea"/>
              <a:sym typeface="+mn-lt"/>
            </a:endParaRPr>
          </a:p>
        </p:txBody>
      </p:sp>
      <p:sp>
        <p:nvSpPr>
          <p:cNvPr id="5" name="矩形 4"/>
          <p:cNvSpPr/>
          <p:nvPr/>
        </p:nvSpPr>
        <p:spPr>
          <a:xfrm>
            <a:off x="431371" y="989244"/>
            <a:ext cx="4787900" cy="583565"/>
          </a:xfrm>
          <a:prstGeom prst="rect">
            <a:avLst/>
          </a:prstGeom>
        </p:spPr>
        <p:txBody>
          <a:bodyPr wrap="none">
            <a:spAutoFit/>
          </a:bodyPr>
          <a:lstStyle/>
          <a:p>
            <a:r>
              <a:rPr lang="zh-CN" altLang="en-US" sz="3200" b="1" dirty="0">
                <a:solidFill>
                  <a:srgbClr val="C00000"/>
                </a:solidFill>
              </a:rPr>
              <a:t>调研要求</a:t>
            </a:r>
            <a:r>
              <a:rPr lang="en-US" altLang="zh-CN" sz="3200" b="1" dirty="0">
                <a:solidFill>
                  <a:srgbClr val="C00000"/>
                </a:solidFill>
              </a:rPr>
              <a:t>——</a:t>
            </a:r>
            <a:r>
              <a:rPr lang="en-US" altLang="zh-CN" sz="3200" b="1" dirty="0">
                <a:solidFill>
                  <a:srgbClr val="C00000"/>
                </a:solidFill>
                <a:latin typeface="楷体" panose="02010609060101010101" charset="-122"/>
                <a:ea typeface="楷体" panose="02010609060101010101" charset="-122"/>
                <a:cs typeface="楷体" panose="02010609060101010101" charset="-122"/>
              </a:rPr>
              <a:t>“</a:t>
            </a:r>
            <a:r>
              <a:rPr lang="zh-CN" altLang="en-US" sz="3200" b="1" dirty="0">
                <a:solidFill>
                  <a:srgbClr val="C00000"/>
                </a:solidFill>
                <a:latin typeface="楷体" panose="02010609060101010101" charset="-122"/>
                <a:ea typeface="楷体" panose="02010609060101010101" charset="-122"/>
                <a:cs typeface="楷体" panose="02010609060101010101" charset="-122"/>
              </a:rPr>
              <a:t>一个结合</a:t>
            </a:r>
            <a:r>
              <a:rPr lang="en-US" altLang="zh-CN" sz="3200" b="1" dirty="0">
                <a:solidFill>
                  <a:srgbClr val="C00000"/>
                </a:solidFill>
                <a:latin typeface="楷体" panose="02010609060101010101" charset="-122"/>
                <a:ea typeface="楷体" panose="02010609060101010101" charset="-122"/>
                <a:cs typeface="楷体" panose="02010609060101010101" charset="-122"/>
              </a:rPr>
              <a:t>”</a:t>
            </a:r>
            <a:endParaRPr lang="en-US" altLang="zh-CN" sz="3200" b="1" dirty="0" smtClean="0">
              <a:solidFill>
                <a:srgbClr val="C00000"/>
              </a:solidFill>
              <a:latin typeface="楷体" panose="02010609060101010101" charset="-122"/>
              <a:ea typeface="楷体" panose="02010609060101010101" charset="-122"/>
              <a:cs typeface="楷体" panose="02010609060101010101" charset="-122"/>
            </a:endParaRPr>
          </a:p>
        </p:txBody>
      </p:sp>
      <p:grpSp>
        <p:nvGrpSpPr>
          <p:cNvPr id="3" name="267010"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1160329" y="2995507"/>
            <a:ext cx="10120023" cy="3390900"/>
            <a:chOff x="1160329" y="1943100"/>
            <a:chExt cx="10120023" cy="3390900"/>
          </a:xfrm>
        </p:grpSpPr>
        <p:sp>
          <p:nvSpPr>
            <p:cNvPr id="267" name="íṩḻíḍè"/>
            <p:cNvSpPr/>
            <p:nvPr/>
          </p:nvSpPr>
          <p:spPr bwMode="auto">
            <a:xfrm>
              <a:off x="1160329" y="2261253"/>
              <a:ext cx="4022725" cy="977900"/>
            </a:xfrm>
            <a:custGeom>
              <a:avLst/>
              <a:gdLst>
                <a:gd name="T0" fmla="*/ 2534 w 2534"/>
                <a:gd name="T1" fmla="*/ 0 h 616"/>
                <a:gd name="T2" fmla="*/ 2189 w 2534"/>
                <a:gd name="T3" fmla="*/ 0 h 616"/>
                <a:gd name="T4" fmla="*/ 998 w 2534"/>
                <a:gd name="T5" fmla="*/ 616 h 616"/>
                <a:gd name="T6" fmla="*/ 0 w 2534"/>
                <a:gd name="T7" fmla="*/ 616 h 616"/>
              </a:gdLst>
              <a:ahLst/>
              <a:cxnLst>
                <a:cxn ang="0">
                  <a:pos x="T0" y="T1"/>
                </a:cxn>
                <a:cxn ang="0">
                  <a:pos x="T2" y="T3"/>
                </a:cxn>
                <a:cxn ang="0">
                  <a:pos x="T4" y="T5"/>
                </a:cxn>
                <a:cxn ang="0">
                  <a:pos x="T6" y="T7"/>
                </a:cxn>
              </a:cxnLst>
              <a:rect l="0" t="0" r="r" b="b"/>
              <a:pathLst>
                <a:path w="2534" h="616">
                  <a:moveTo>
                    <a:pt x="2534" y="0"/>
                  </a:moveTo>
                  <a:lnTo>
                    <a:pt x="2189" y="0"/>
                  </a:lnTo>
                  <a:lnTo>
                    <a:pt x="998" y="616"/>
                  </a:lnTo>
                  <a:lnTo>
                    <a:pt x="0" y="616"/>
                  </a:lnTo>
                </a:path>
              </a:pathLst>
            </a:custGeom>
            <a:noFill/>
            <a:ln w="58738" cap="flat">
              <a:solidFill>
                <a:schemeClr val="bg1">
                  <a:lumMod val="9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normAutofit/>
            </a:bodyPr>
            <a:lstStyle/>
            <a:p>
              <a:endParaRPr lang="zh-CN" altLang="en-US" sz="2400"/>
            </a:p>
          </p:txBody>
        </p:sp>
        <p:sp>
          <p:nvSpPr>
            <p:cNvPr id="268" name="íṣļïḑê"/>
            <p:cNvSpPr/>
            <p:nvPr/>
          </p:nvSpPr>
          <p:spPr bwMode="auto">
            <a:xfrm>
              <a:off x="1160329" y="3240303"/>
              <a:ext cx="3443288" cy="396875"/>
            </a:xfrm>
            <a:custGeom>
              <a:avLst/>
              <a:gdLst>
                <a:gd name="T0" fmla="*/ 2169 w 2169"/>
                <a:gd name="T1" fmla="*/ 0 h 250"/>
                <a:gd name="T2" fmla="*/ 1874 w 2169"/>
                <a:gd name="T3" fmla="*/ 0 h 250"/>
                <a:gd name="T4" fmla="*/ 1002 w 2169"/>
                <a:gd name="T5" fmla="*/ 249 h 250"/>
                <a:gd name="T6" fmla="*/ 0 w 2169"/>
                <a:gd name="T7" fmla="*/ 250 h 250"/>
              </a:gdLst>
              <a:ahLst/>
              <a:cxnLst>
                <a:cxn ang="0">
                  <a:pos x="T0" y="T1"/>
                </a:cxn>
                <a:cxn ang="0">
                  <a:pos x="T2" y="T3"/>
                </a:cxn>
                <a:cxn ang="0">
                  <a:pos x="T4" y="T5"/>
                </a:cxn>
                <a:cxn ang="0">
                  <a:pos x="T6" y="T7"/>
                </a:cxn>
              </a:cxnLst>
              <a:rect l="0" t="0" r="r" b="b"/>
              <a:pathLst>
                <a:path w="2169" h="250">
                  <a:moveTo>
                    <a:pt x="2169" y="0"/>
                  </a:moveTo>
                  <a:lnTo>
                    <a:pt x="1874" y="0"/>
                  </a:lnTo>
                  <a:lnTo>
                    <a:pt x="1002" y="249"/>
                  </a:lnTo>
                  <a:lnTo>
                    <a:pt x="0" y="250"/>
                  </a:lnTo>
                </a:path>
              </a:pathLst>
            </a:custGeom>
            <a:noFill/>
            <a:ln w="57150" cap="flat">
              <a:solidFill>
                <a:schemeClr val="bg1">
                  <a:lumMod val="9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normAutofit fontScale="70000"/>
            </a:bodyPr>
            <a:lstStyle/>
            <a:p>
              <a:endParaRPr lang="zh-CN" altLang="en-US" sz="2400"/>
            </a:p>
          </p:txBody>
        </p:sp>
        <p:sp>
          <p:nvSpPr>
            <p:cNvPr id="269" name="iśḻíďe"/>
            <p:cNvSpPr/>
            <p:nvPr/>
          </p:nvSpPr>
          <p:spPr bwMode="auto">
            <a:xfrm>
              <a:off x="1160329" y="3638328"/>
              <a:ext cx="3443288" cy="396875"/>
            </a:xfrm>
            <a:custGeom>
              <a:avLst/>
              <a:gdLst>
                <a:gd name="T0" fmla="*/ 2169 w 2169"/>
                <a:gd name="T1" fmla="*/ 250 h 250"/>
                <a:gd name="T2" fmla="*/ 1874 w 2169"/>
                <a:gd name="T3" fmla="*/ 250 h 250"/>
                <a:gd name="T4" fmla="*/ 1002 w 2169"/>
                <a:gd name="T5" fmla="*/ 1 h 250"/>
                <a:gd name="T6" fmla="*/ 0 w 2169"/>
                <a:gd name="T7" fmla="*/ 0 h 250"/>
              </a:gdLst>
              <a:ahLst/>
              <a:cxnLst>
                <a:cxn ang="0">
                  <a:pos x="T0" y="T1"/>
                </a:cxn>
                <a:cxn ang="0">
                  <a:pos x="T2" y="T3"/>
                </a:cxn>
                <a:cxn ang="0">
                  <a:pos x="T4" y="T5"/>
                </a:cxn>
                <a:cxn ang="0">
                  <a:pos x="T6" y="T7"/>
                </a:cxn>
              </a:cxnLst>
              <a:rect l="0" t="0" r="r" b="b"/>
              <a:pathLst>
                <a:path w="2169" h="250">
                  <a:moveTo>
                    <a:pt x="2169" y="250"/>
                  </a:moveTo>
                  <a:lnTo>
                    <a:pt x="1874" y="250"/>
                  </a:lnTo>
                  <a:lnTo>
                    <a:pt x="1002" y="1"/>
                  </a:lnTo>
                  <a:lnTo>
                    <a:pt x="0" y="0"/>
                  </a:lnTo>
                </a:path>
              </a:pathLst>
            </a:custGeom>
            <a:noFill/>
            <a:ln w="57150" cap="flat">
              <a:solidFill>
                <a:schemeClr val="bg1">
                  <a:lumMod val="9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normAutofit fontScale="70000"/>
            </a:bodyPr>
            <a:lstStyle/>
            <a:p>
              <a:endParaRPr lang="zh-CN" altLang="en-US" sz="2400"/>
            </a:p>
          </p:txBody>
        </p:sp>
        <p:sp>
          <p:nvSpPr>
            <p:cNvPr id="270" name="ïşḻïḓé"/>
            <p:cNvSpPr/>
            <p:nvPr/>
          </p:nvSpPr>
          <p:spPr bwMode="auto">
            <a:xfrm>
              <a:off x="1160329" y="4037944"/>
              <a:ext cx="4021138" cy="979487"/>
            </a:xfrm>
            <a:custGeom>
              <a:avLst/>
              <a:gdLst>
                <a:gd name="T0" fmla="*/ 2533 w 2533"/>
                <a:gd name="T1" fmla="*/ 617 h 617"/>
                <a:gd name="T2" fmla="*/ 2188 w 2533"/>
                <a:gd name="T3" fmla="*/ 617 h 617"/>
                <a:gd name="T4" fmla="*/ 997 w 2533"/>
                <a:gd name="T5" fmla="*/ 0 h 617"/>
                <a:gd name="T6" fmla="*/ 0 w 2533"/>
                <a:gd name="T7" fmla="*/ 0 h 617"/>
              </a:gdLst>
              <a:ahLst/>
              <a:cxnLst>
                <a:cxn ang="0">
                  <a:pos x="T0" y="T1"/>
                </a:cxn>
                <a:cxn ang="0">
                  <a:pos x="T2" y="T3"/>
                </a:cxn>
                <a:cxn ang="0">
                  <a:pos x="T4" y="T5"/>
                </a:cxn>
                <a:cxn ang="0">
                  <a:pos x="T6" y="T7"/>
                </a:cxn>
              </a:cxnLst>
              <a:rect l="0" t="0" r="r" b="b"/>
              <a:pathLst>
                <a:path w="2533" h="617">
                  <a:moveTo>
                    <a:pt x="2533" y="617"/>
                  </a:moveTo>
                  <a:lnTo>
                    <a:pt x="2188" y="617"/>
                  </a:lnTo>
                  <a:lnTo>
                    <a:pt x="997" y="0"/>
                  </a:lnTo>
                  <a:lnTo>
                    <a:pt x="0" y="0"/>
                  </a:lnTo>
                </a:path>
              </a:pathLst>
            </a:custGeom>
            <a:noFill/>
            <a:ln w="57150" cap="flat">
              <a:solidFill>
                <a:schemeClr val="bg1">
                  <a:lumMod val="9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normAutofit/>
            </a:bodyPr>
            <a:lstStyle/>
            <a:p>
              <a:endParaRPr lang="zh-CN" altLang="en-US" sz="2400"/>
            </a:p>
          </p:txBody>
        </p:sp>
        <p:sp>
          <p:nvSpPr>
            <p:cNvPr id="238" name="iṩlîďé"/>
            <p:cNvSpPr/>
            <p:nvPr/>
          </p:nvSpPr>
          <p:spPr>
            <a:xfrm>
              <a:off x="1530982" y="2417233"/>
              <a:ext cx="2655993" cy="2279227"/>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rmAutofit fontScale="87500" lnSpcReduction="10000"/>
            </a:bodyPr>
            <a:lstStyle/>
            <a:p>
              <a:pPr algn="ctr"/>
              <a:r>
                <a:rPr lang="zh-CN" altLang="en-US" sz="3735" dirty="0">
                  <a:solidFill>
                    <a:schemeClr val="bg1"/>
                  </a:solidFill>
                </a:rPr>
                <a:t>把上海</a:t>
              </a:r>
              <a:endParaRPr lang="zh-CN" altLang="en-US" sz="3735" dirty="0">
                <a:solidFill>
                  <a:schemeClr val="bg1"/>
                </a:solidFill>
              </a:endParaRPr>
            </a:p>
            <a:p>
              <a:pPr algn="ctr"/>
              <a:r>
                <a:rPr lang="zh-CN" altLang="en-US" sz="3735" dirty="0">
                  <a:solidFill>
                    <a:schemeClr val="bg1"/>
                  </a:solidFill>
                </a:rPr>
                <a:t>未来发展</a:t>
              </a:r>
              <a:endParaRPr lang="zh-CN" altLang="en-US" sz="3735" dirty="0">
                <a:solidFill>
                  <a:schemeClr val="bg1"/>
                </a:solidFill>
              </a:endParaRPr>
            </a:p>
          </p:txBody>
        </p:sp>
        <p:sp>
          <p:nvSpPr>
            <p:cNvPr id="230" name="ïSliḓé"/>
            <p:cNvSpPr/>
            <p:nvPr/>
          </p:nvSpPr>
          <p:spPr>
            <a:xfrm>
              <a:off x="5182180" y="1943100"/>
              <a:ext cx="634803" cy="634802"/>
            </a:xfrm>
            <a:prstGeom prst="ellipse">
              <a:avLst/>
            </a:prstGeom>
            <a:solidFill>
              <a:srgbClr val="C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rmAutofit/>
            </a:bodyPr>
            <a:lstStyle/>
            <a:p>
              <a:pPr algn="ctr"/>
              <a:endParaRPr lang="zh-CN" altLang="en-US" sz="1400" dirty="0">
                <a:solidFill>
                  <a:schemeClr val="bg1"/>
                </a:solidFill>
              </a:endParaRPr>
            </a:p>
          </p:txBody>
        </p:sp>
        <p:sp>
          <p:nvSpPr>
            <p:cNvPr id="231" name="iṣlîdé"/>
            <p:cNvSpPr/>
            <p:nvPr/>
          </p:nvSpPr>
          <p:spPr>
            <a:xfrm>
              <a:off x="4601398" y="2861799"/>
              <a:ext cx="634803" cy="634802"/>
            </a:xfrm>
            <a:prstGeom prst="ellipse">
              <a:avLst/>
            </a:prstGeom>
            <a:solidFill>
              <a:srgbClr val="C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rmAutofit/>
            </a:bodyPr>
            <a:lstStyle/>
            <a:p>
              <a:pPr algn="ctr"/>
              <a:endParaRPr lang="zh-CN" altLang="en-US" sz="1400" dirty="0">
                <a:solidFill>
                  <a:schemeClr val="bg1"/>
                </a:solidFill>
              </a:endParaRPr>
            </a:p>
          </p:txBody>
        </p:sp>
        <p:sp>
          <p:nvSpPr>
            <p:cNvPr id="232" name="íṡḷídê"/>
            <p:cNvSpPr/>
            <p:nvPr/>
          </p:nvSpPr>
          <p:spPr>
            <a:xfrm>
              <a:off x="4601398" y="3780498"/>
              <a:ext cx="634803" cy="634802"/>
            </a:xfrm>
            <a:prstGeom prst="ellipse">
              <a:avLst/>
            </a:prstGeom>
            <a:solidFill>
              <a:srgbClr val="C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rmAutofit/>
            </a:bodyPr>
            <a:lstStyle/>
            <a:p>
              <a:pPr algn="ctr"/>
              <a:endParaRPr lang="zh-CN" altLang="en-US" sz="1400" dirty="0">
                <a:solidFill>
                  <a:schemeClr val="bg1"/>
                </a:solidFill>
              </a:endParaRPr>
            </a:p>
          </p:txBody>
        </p:sp>
        <p:sp>
          <p:nvSpPr>
            <p:cNvPr id="233" name="íşļíḍê"/>
            <p:cNvSpPr/>
            <p:nvPr/>
          </p:nvSpPr>
          <p:spPr>
            <a:xfrm>
              <a:off x="5182180" y="4699198"/>
              <a:ext cx="634803" cy="634802"/>
            </a:xfrm>
            <a:prstGeom prst="ellipse">
              <a:avLst/>
            </a:prstGeom>
            <a:solidFill>
              <a:srgbClr val="C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rmAutofit/>
            </a:bodyPr>
            <a:lstStyle/>
            <a:p>
              <a:pPr algn="ctr"/>
              <a:endParaRPr lang="zh-CN" altLang="en-US" sz="1400" dirty="0">
                <a:solidFill>
                  <a:schemeClr val="bg1"/>
                </a:solidFill>
              </a:endParaRPr>
            </a:p>
          </p:txBody>
        </p:sp>
        <p:sp>
          <p:nvSpPr>
            <p:cNvPr id="24" name="íṣlíḑè"/>
            <p:cNvSpPr/>
            <p:nvPr/>
          </p:nvSpPr>
          <p:spPr bwMode="auto">
            <a:xfrm>
              <a:off x="6118225" y="2005753"/>
              <a:ext cx="4711700" cy="51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1865" dirty="0"/>
                <a:t>放在中央对上海发展的战略定位上</a:t>
              </a:r>
              <a:endParaRPr lang="en-US" altLang="zh-CN" sz="1865" dirty="0"/>
            </a:p>
          </p:txBody>
        </p:sp>
        <p:sp>
          <p:nvSpPr>
            <p:cNvPr id="33" name="ïsľïḋe"/>
            <p:cNvSpPr/>
            <p:nvPr/>
          </p:nvSpPr>
          <p:spPr bwMode="auto">
            <a:xfrm>
              <a:off x="5537412" y="2924387"/>
              <a:ext cx="4711700" cy="51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1865" dirty="0"/>
                <a:t>放在经济全球化的大背景下</a:t>
              </a:r>
              <a:endParaRPr lang="en-US" altLang="zh-CN" sz="1865" dirty="0"/>
            </a:p>
          </p:txBody>
        </p:sp>
        <p:sp>
          <p:nvSpPr>
            <p:cNvPr id="36" name="ïṡļîdé"/>
            <p:cNvSpPr/>
            <p:nvPr/>
          </p:nvSpPr>
          <p:spPr bwMode="auto">
            <a:xfrm>
              <a:off x="5537412" y="3843020"/>
              <a:ext cx="4711700" cy="51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ctr"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1865" dirty="0"/>
                <a:t>放在全国发展的大格局中</a:t>
              </a:r>
              <a:endParaRPr lang="en-US" altLang="zh-CN" sz="1865" dirty="0"/>
            </a:p>
          </p:txBody>
        </p:sp>
        <p:sp>
          <p:nvSpPr>
            <p:cNvPr id="39" name="i$liḍê"/>
            <p:cNvSpPr/>
            <p:nvPr/>
          </p:nvSpPr>
          <p:spPr bwMode="auto">
            <a:xfrm>
              <a:off x="6118225" y="4761653"/>
              <a:ext cx="5162127" cy="51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0" tIns="60960" rIns="121920" bIns="60960" anchor="ctr" anchorCtr="0"/>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en-US" altLang="zh-CN" sz="1865" dirty="0"/>
                <a:t>放在国家对长江三角洲区域发展的总体部署中</a:t>
              </a:r>
              <a:endParaRPr lang="en-US" altLang="zh-CN" sz="1865" dirty="0"/>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0"/>
          <p:cNvSpPr txBox="1">
            <a:spLocks noChangeArrowheads="1"/>
          </p:cNvSpPr>
          <p:nvPr/>
        </p:nvSpPr>
        <p:spPr bwMode="auto">
          <a:xfrm>
            <a:off x="1295467" y="278219"/>
            <a:ext cx="4680076"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665" b="1" dirty="0" smtClean="0">
                <a:latin typeface="+mn-ea"/>
                <a:ea typeface="+mn-ea"/>
                <a:cs typeface="+mn-ea"/>
                <a:sym typeface="+mn-lt"/>
              </a:rPr>
              <a:t>（</a:t>
            </a:r>
            <a:r>
              <a:rPr lang="en-US" altLang="zh-CN" sz="2665" b="1" dirty="0" smtClean="0">
                <a:latin typeface="+mn-ea"/>
                <a:ea typeface="+mn-ea"/>
                <a:cs typeface="+mn-ea"/>
                <a:sym typeface="+mn-lt"/>
              </a:rPr>
              <a:t>2</a:t>
            </a:r>
            <a:r>
              <a:rPr lang="zh-CN" altLang="en-US" sz="2665" b="1" dirty="0">
                <a:latin typeface="+mn-ea"/>
                <a:ea typeface="+mn-ea"/>
                <a:cs typeface="+mn-ea"/>
                <a:sym typeface="+mn-lt"/>
              </a:rPr>
              <a:t>）认真开展调查研究</a:t>
            </a:r>
            <a:endParaRPr lang="zh-CN" altLang="en-US" sz="2665" b="1" dirty="0">
              <a:latin typeface="+mn-ea"/>
              <a:ea typeface="+mn-ea"/>
              <a:cs typeface="+mn-ea"/>
              <a:sym typeface="+mn-lt"/>
            </a:endParaRPr>
          </a:p>
        </p:txBody>
      </p:sp>
      <p:sp>
        <p:nvSpPr>
          <p:cNvPr id="2" name="矩形 1"/>
          <p:cNvSpPr/>
          <p:nvPr/>
        </p:nvSpPr>
        <p:spPr>
          <a:xfrm>
            <a:off x="431371" y="989244"/>
            <a:ext cx="4787900" cy="583565"/>
          </a:xfrm>
          <a:prstGeom prst="rect">
            <a:avLst/>
          </a:prstGeom>
        </p:spPr>
        <p:txBody>
          <a:bodyPr wrap="none">
            <a:spAutoFit/>
          </a:bodyPr>
          <a:lstStyle/>
          <a:p>
            <a:r>
              <a:rPr lang="zh-CN" altLang="en-US" sz="3200" b="1" dirty="0">
                <a:solidFill>
                  <a:srgbClr val="C00000"/>
                </a:solidFill>
              </a:rPr>
              <a:t>调研要求</a:t>
            </a:r>
            <a:r>
              <a:rPr lang="en-US" altLang="zh-CN" sz="3200" b="1" dirty="0">
                <a:solidFill>
                  <a:srgbClr val="C00000"/>
                </a:solidFill>
              </a:rPr>
              <a:t>——</a:t>
            </a:r>
            <a:r>
              <a:rPr lang="en-US" altLang="zh-CN" sz="3200" b="1" dirty="0">
                <a:solidFill>
                  <a:srgbClr val="C00000"/>
                </a:solidFill>
                <a:latin typeface="楷体" panose="02010609060101010101" charset="-122"/>
                <a:ea typeface="楷体" panose="02010609060101010101" charset="-122"/>
                <a:cs typeface="楷体" panose="02010609060101010101" charset="-122"/>
              </a:rPr>
              <a:t>“</a:t>
            </a:r>
            <a:r>
              <a:rPr lang="zh-CN" altLang="en-US" sz="3200" b="1" dirty="0">
                <a:solidFill>
                  <a:srgbClr val="C00000"/>
                </a:solidFill>
                <a:latin typeface="楷体" panose="02010609060101010101" charset="-122"/>
                <a:ea typeface="楷体" panose="02010609060101010101" charset="-122"/>
                <a:cs typeface="楷体" panose="02010609060101010101" charset="-122"/>
              </a:rPr>
              <a:t>五个围绕</a:t>
            </a:r>
            <a:r>
              <a:rPr lang="en-US" altLang="zh-CN" sz="3200" b="1" dirty="0">
                <a:solidFill>
                  <a:srgbClr val="C00000"/>
                </a:solidFill>
                <a:latin typeface="楷体" panose="02010609060101010101" charset="-122"/>
                <a:ea typeface="楷体" panose="02010609060101010101" charset="-122"/>
                <a:cs typeface="楷体" panose="02010609060101010101" charset="-122"/>
              </a:rPr>
              <a:t>”</a:t>
            </a:r>
            <a:endParaRPr lang="en-US" altLang="zh-CN" sz="3200" b="1" dirty="0" smtClean="0">
              <a:solidFill>
                <a:srgbClr val="C00000"/>
              </a:solidFill>
              <a:latin typeface="楷体" panose="02010609060101010101" charset="-122"/>
              <a:ea typeface="楷体" panose="02010609060101010101" charset="-122"/>
              <a:cs typeface="楷体" panose="02010609060101010101" charset="-122"/>
            </a:endParaRPr>
          </a:p>
        </p:txBody>
      </p:sp>
      <p:grpSp>
        <p:nvGrpSpPr>
          <p:cNvPr id="44" name="4048"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p:cNvGrpSpPr>
            <a:grpSpLocks noChangeAspect="1"/>
          </p:cNvGrpSpPr>
          <p:nvPr>
            <p:custDataLst>
              <p:tags r:id="rId1"/>
            </p:custDataLst>
          </p:nvPr>
        </p:nvGrpSpPr>
        <p:grpSpPr>
          <a:xfrm>
            <a:off x="422487" y="2040467"/>
            <a:ext cx="11279516" cy="4453467"/>
            <a:chOff x="662362" y="1682415"/>
            <a:chExt cx="10703338" cy="3947410"/>
          </a:xfrm>
        </p:grpSpPr>
        <p:sp>
          <p:nvSpPr>
            <p:cNvPr id="23" name="íS1iḋé"/>
            <p:cNvSpPr/>
            <p:nvPr/>
          </p:nvSpPr>
          <p:spPr bwMode="auto">
            <a:xfrm>
              <a:off x="662362" y="3269876"/>
              <a:ext cx="1743638" cy="729149"/>
            </a:xfrm>
            <a:prstGeom prst="homePlate">
              <a:avLst>
                <a:gd name="adj" fmla="val 43468"/>
              </a:avLst>
            </a:prstGeom>
            <a:solidFill>
              <a:srgbClr val="C00000"/>
            </a:solidFill>
            <a:ln w="9525">
              <a:noFill/>
              <a:round/>
            </a:ln>
          </p:spPr>
          <p:txBody>
            <a:bodyPr vert="horz" wrap="square" lIns="121920" tIns="60960" rIns="121920" bIns="60960" anchor="ctr" anchorCtr="1" compatLnSpc="1">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l"/>
              <a:r>
                <a:rPr lang="zh-CN" altLang="en-US" sz="2135" b="1" i="1" dirty="0">
                  <a:solidFill>
                    <a:schemeClr val="bg1"/>
                  </a:solidFill>
                </a:rPr>
                <a:t>五个围绕</a:t>
              </a:r>
              <a:endParaRPr lang="zh-CN" altLang="en-US" sz="2135" b="1" i="1" dirty="0">
                <a:solidFill>
                  <a:schemeClr val="bg1"/>
                </a:solidFill>
              </a:endParaRPr>
            </a:p>
          </p:txBody>
        </p:sp>
        <p:cxnSp>
          <p:nvCxnSpPr>
            <p:cNvPr id="29" name="肘形连接符 28"/>
            <p:cNvCxnSpPr>
              <a:stCxn id="23" idx="3"/>
              <a:endCxn id="35" idx="1"/>
            </p:cNvCxnSpPr>
            <p:nvPr/>
          </p:nvCxnSpPr>
          <p:spPr>
            <a:xfrm flipV="1">
              <a:off x="2405778" y="1927815"/>
              <a:ext cx="1835005" cy="1706542"/>
            </a:xfrm>
            <a:prstGeom prst="bentConnector3">
              <a:avLst>
                <a:gd name="adj1" fmla="val 50000"/>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0" name="肘形连接符 29"/>
            <p:cNvCxnSpPr>
              <a:stCxn id="23" idx="3"/>
              <a:endCxn id="45" idx="1"/>
            </p:cNvCxnSpPr>
            <p:nvPr/>
          </p:nvCxnSpPr>
          <p:spPr>
            <a:xfrm flipV="1">
              <a:off x="2405778" y="2781086"/>
              <a:ext cx="1835005" cy="853271"/>
            </a:xfrm>
            <a:prstGeom prst="bentConnector3">
              <a:avLst>
                <a:gd name="adj1" fmla="val 50000"/>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1" name="肘形连接符 30"/>
            <p:cNvCxnSpPr>
              <a:stCxn id="23" idx="3"/>
              <a:endCxn id="88" idx="1"/>
            </p:cNvCxnSpPr>
            <p:nvPr/>
          </p:nvCxnSpPr>
          <p:spPr>
            <a:xfrm>
              <a:off x="2405778" y="3634357"/>
              <a:ext cx="1835005" cy="1629245"/>
            </a:xfrm>
            <a:prstGeom prst="bentConnector3">
              <a:avLst>
                <a:gd name="adj1" fmla="val 50000"/>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2" name="肘形连接符 31"/>
            <p:cNvCxnSpPr>
              <a:stCxn id="23" idx="3"/>
              <a:endCxn id="67" idx="1"/>
            </p:cNvCxnSpPr>
            <p:nvPr/>
          </p:nvCxnSpPr>
          <p:spPr>
            <a:xfrm>
              <a:off x="2405778" y="3634357"/>
              <a:ext cx="1835005" cy="3752"/>
            </a:xfrm>
            <a:prstGeom prst="bentConnector2">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33" name="肘形连接符 32"/>
            <p:cNvCxnSpPr>
              <a:stCxn id="23" idx="3"/>
              <a:endCxn id="80" idx="1"/>
            </p:cNvCxnSpPr>
            <p:nvPr/>
          </p:nvCxnSpPr>
          <p:spPr>
            <a:xfrm>
              <a:off x="2405778" y="3634357"/>
              <a:ext cx="1835005" cy="853271"/>
            </a:xfrm>
            <a:prstGeom prst="bentConnector3">
              <a:avLst>
                <a:gd name="adj1" fmla="val 50000"/>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34" name="íśľïḑê"/>
            <p:cNvGrpSpPr/>
            <p:nvPr/>
          </p:nvGrpSpPr>
          <p:grpSpPr>
            <a:xfrm>
              <a:off x="3269662" y="1682415"/>
              <a:ext cx="8096038" cy="3947410"/>
              <a:chOff x="3269662" y="1255784"/>
              <a:chExt cx="8096038" cy="3947410"/>
            </a:xfrm>
          </p:grpSpPr>
          <p:sp>
            <p:nvSpPr>
              <p:cNvPr id="35" name="îśľïḋé"/>
              <p:cNvSpPr/>
              <p:nvPr/>
            </p:nvSpPr>
            <p:spPr bwMode="auto">
              <a:xfrm>
                <a:off x="4240789" y="1255784"/>
                <a:ext cx="7124700" cy="490220"/>
              </a:xfrm>
              <a:prstGeom prst="homePlate">
                <a:avLst/>
              </a:prstGeom>
              <a:solidFill>
                <a:schemeClr val="bg1">
                  <a:lumMod val="95000"/>
                </a:schemeClr>
              </a:solidFill>
              <a:ln w="9525">
                <a:noFill/>
                <a:round/>
              </a:ln>
            </p:spPr>
            <p:txBody>
              <a:bodyPr vert="horz" wrap="square" lIns="121920" tIns="60960" rIns="121920" bIns="60960" anchor="ctr" anchorCtr="1" compatLnSpc="1"/>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l"/>
                <a:r>
                  <a:rPr lang="zh-CN" altLang="en-US" sz="1600" b="1" dirty="0" smtClean="0">
                    <a:solidFill>
                      <a:schemeClr val="accent4">
                        <a:lumMod val="50000"/>
                      </a:schemeClr>
                    </a:solidFill>
                    <a:sym typeface="+mn-ea"/>
                  </a:rPr>
                  <a:t>围绕</a:t>
                </a:r>
                <a:r>
                  <a:rPr lang="zh-CN" altLang="en-US" sz="1600" dirty="0">
                    <a:sym typeface="+mn-ea"/>
                  </a:rPr>
                  <a:t>贯彻落实党中央决策部署和习近平总书记重要指示批示</a:t>
                </a:r>
                <a:r>
                  <a:rPr lang="zh-CN" altLang="en-US" sz="1600" dirty="0" smtClean="0">
                    <a:sym typeface="+mn-ea"/>
                  </a:rPr>
                  <a:t>精神</a:t>
                </a:r>
                <a:endParaRPr lang="zh-CN" altLang="en-US" sz="1600" b="1" i="1" dirty="0" smtClean="0">
                  <a:sym typeface="+mn-ea"/>
                </a:endParaRPr>
              </a:p>
            </p:txBody>
          </p:sp>
          <p:sp>
            <p:nvSpPr>
              <p:cNvPr id="45" name="íŝḷíḋè"/>
              <p:cNvSpPr/>
              <p:nvPr/>
            </p:nvSpPr>
            <p:spPr bwMode="auto">
              <a:xfrm>
                <a:off x="4240789" y="2109224"/>
                <a:ext cx="7124700" cy="490220"/>
              </a:xfrm>
              <a:prstGeom prst="homePlate">
                <a:avLst/>
              </a:prstGeom>
              <a:solidFill>
                <a:schemeClr val="bg1">
                  <a:lumMod val="95000"/>
                </a:schemeClr>
              </a:solidFill>
              <a:ln w="9525">
                <a:noFill/>
                <a:round/>
              </a:ln>
            </p:spPr>
            <p:txBody>
              <a:bodyPr vert="horz" wrap="square" lIns="121920" tIns="60960" rIns="121920" bIns="60960" anchor="ctr" anchorCtr="1" compatLnSpc="1">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indent="0" algn="l">
                  <a:buFont typeface="Arial" panose="020B0604020202020204" pitchFamily="34" charset="0"/>
                  <a:buNone/>
                </a:pPr>
                <a:r>
                  <a:rPr lang="zh-CN" altLang="en-US" sz="1600" b="1" dirty="0" smtClean="0">
                    <a:solidFill>
                      <a:schemeClr val="accent4">
                        <a:lumMod val="50000"/>
                      </a:schemeClr>
                    </a:solidFill>
                    <a:sym typeface="+mn-ea"/>
                  </a:rPr>
                  <a:t>围绕</a:t>
                </a:r>
                <a:r>
                  <a:rPr lang="zh-CN" altLang="en-US" sz="1600" dirty="0">
                    <a:sym typeface="+mn-ea"/>
                  </a:rPr>
                  <a:t>上海率先实现教育</a:t>
                </a:r>
                <a:r>
                  <a:rPr lang="zh-CN" altLang="en-US" sz="1600" dirty="0" smtClean="0">
                    <a:sym typeface="+mn-ea"/>
                  </a:rPr>
                  <a:t>现代化</a:t>
                </a:r>
                <a:endParaRPr lang="zh-CN" altLang="en-US" sz="1600" b="1" i="1" dirty="0" smtClean="0">
                  <a:sym typeface="+mn-ea"/>
                </a:endParaRPr>
              </a:p>
            </p:txBody>
          </p:sp>
          <p:sp>
            <p:nvSpPr>
              <p:cNvPr id="67" name="îṩľîḍê"/>
              <p:cNvSpPr/>
              <p:nvPr/>
            </p:nvSpPr>
            <p:spPr bwMode="auto">
              <a:xfrm>
                <a:off x="4240789" y="2962664"/>
                <a:ext cx="7124700" cy="490220"/>
              </a:xfrm>
              <a:prstGeom prst="homePlate">
                <a:avLst/>
              </a:prstGeom>
              <a:solidFill>
                <a:schemeClr val="bg1">
                  <a:lumMod val="95000"/>
                </a:schemeClr>
              </a:solidFill>
              <a:ln w="9525">
                <a:noFill/>
                <a:round/>
              </a:ln>
            </p:spPr>
            <p:txBody>
              <a:bodyPr vert="horz" wrap="square" lIns="121920" tIns="60960" rIns="121920" bIns="60960" anchor="ctr" anchorCtr="1" compatLnSpc="1"/>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r>
                  <a:rPr lang="zh-CN" altLang="en-US" sz="1600" b="1" dirty="0" smtClean="0">
                    <a:solidFill>
                      <a:schemeClr val="accent4">
                        <a:lumMod val="50000"/>
                      </a:schemeClr>
                    </a:solidFill>
                    <a:sym typeface="+mn-ea"/>
                  </a:rPr>
                  <a:t>围绕</a:t>
                </a:r>
                <a:r>
                  <a:rPr lang="zh-CN" altLang="en-US" sz="1600" dirty="0">
                    <a:sym typeface="+mn-ea"/>
                  </a:rPr>
                  <a:t>加快落实三项新的重大任务、加快建设“五个中心”、深入打响</a:t>
                </a:r>
                <a:r>
                  <a:rPr lang="zh-CN" altLang="en-US" sz="1600" dirty="0" smtClean="0">
                    <a:sym typeface="+mn-ea"/>
                  </a:rPr>
                  <a:t>“四大品牌”</a:t>
                </a:r>
                <a:endParaRPr lang="zh-CN" altLang="en-US" sz="1600" b="1" i="1" dirty="0" smtClean="0">
                  <a:sym typeface="+mn-ea"/>
                </a:endParaRPr>
              </a:p>
            </p:txBody>
          </p:sp>
          <p:sp>
            <p:nvSpPr>
              <p:cNvPr id="80" name="íşḷíḑe"/>
              <p:cNvSpPr/>
              <p:nvPr/>
            </p:nvSpPr>
            <p:spPr bwMode="auto">
              <a:xfrm>
                <a:off x="4240789" y="3815257"/>
                <a:ext cx="7124700" cy="490220"/>
              </a:xfrm>
              <a:prstGeom prst="homePlate">
                <a:avLst/>
              </a:prstGeom>
              <a:solidFill>
                <a:schemeClr val="bg1">
                  <a:lumMod val="95000"/>
                </a:schemeClr>
              </a:solidFill>
              <a:ln w="9525">
                <a:noFill/>
                <a:round/>
              </a:ln>
            </p:spPr>
            <p:txBody>
              <a:bodyPr vert="horz" wrap="square" lIns="121920" tIns="60960" rIns="121920" bIns="60960" anchor="ctr" anchorCtr="1" compatLnSpc="1"/>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l"/>
                <a:r>
                  <a:rPr lang="zh-CN" altLang="en-US" sz="1600" b="1" dirty="0" smtClean="0">
                    <a:solidFill>
                      <a:schemeClr val="accent4">
                        <a:lumMod val="50000"/>
                      </a:schemeClr>
                    </a:solidFill>
                    <a:sym typeface="+mn-ea"/>
                  </a:rPr>
                  <a:t>围绕</a:t>
                </a:r>
                <a:r>
                  <a:rPr lang="zh-CN" altLang="en-US" sz="1600" dirty="0">
                    <a:sym typeface="+mn-ea"/>
                  </a:rPr>
                  <a:t>突出党的政治建设，贯彻落实习近平新时代中国特色社会主义思想和习近平总书记关于教育工作的重要讲话和指示</a:t>
                </a:r>
                <a:r>
                  <a:rPr lang="zh-CN" altLang="en-US" sz="1600" dirty="0" smtClean="0">
                    <a:sym typeface="+mn-ea"/>
                  </a:rPr>
                  <a:t>精神</a:t>
                </a:r>
                <a:endParaRPr lang="zh-CN" altLang="en-US" sz="1600" b="1" i="1" dirty="0" smtClean="0">
                  <a:sym typeface="+mn-ea"/>
                </a:endParaRPr>
              </a:p>
            </p:txBody>
          </p:sp>
          <p:sp>
            <p:nvSpPr>
              <p:cNvPr id="88" name="íSļíḍè"/>
              <p:cNvSpPr/>
              <p:nvPr/>
            </p:nvSpPr>
            <p:spPr bwMode="auto">
              <a:xfrm>
                <a:off x="4240994" y="4469996"/>
                <a:ext cx="7124706" cy="733198"/>
              </a:xfrm>
              <a:prstGeom prst="homePlate">
                <a:avLst/>
              </a:prstGeom>
              <a:solidFill>
                <a:schemeClr val="bg1">
                  <a:lumMod val="95000"/>
                </a:schemeClr>
              </a:solidFill>
              <a:ln w="9525">
                <a:noFill/>
                <a:round/>
              </a:ln>
            </p:spPr>
            <p:txBody>
              <a:bodyPr vert="horz" wrap="square" lIns="121920" tIns="60960" rIns="121920" bIns="60960" anchor="ctr" anchorCtr="1" compatLnSpc="1"/>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l"/>
                <a:r>
                  <a:rPr lang="zh-CN" altLang="en-US" sz="1600" b="1" dirty="0" smtClean="0">
                    <a:solidFill>
                      <a:schemeClr val="accent4">
                        <a:lumMod val="50000"/>
                      </a:schemeClr>
                    </a:solidFill>
                    <a:sym typeface="+mn-ea"/>
                  </a:rPr>
                  <a:t>围绕</a:t>
                </a:r>
                <a:r>
                  <a:rPr lang="zh-CN" altLang="en-US" sz="1600" dirty="0">
                    <a:sym typeface="+mn-ea"/>
                  </a:rPr>
                  <a:t>解决学校党组织建设、三大发展战略、博士点申报、新工科建设、三全育人、加强思想政治工作和思政课建设等当前事业发展存在的突出问题和师生反映强烈的热点、难点</a:t>
                </a:r>
                <a:r>
                  <a:rPr lang="zh-CN" altLang="en-US" sz="1600" dirty="0" smtClean="0">
                    <a:sym typeface="+mn-ea"/>
                  </a:rPr>
                  <a:t>问题</a:t>
                </a:r>
                <a:endParaRPr lang="zh-CN" altLang="en-US" sz="1600" b="1" i="1" dirty="0" smtClean="0">
                  <a:sym typeface="+mn-ea"/>
                </a:endParaRPr>
              </a:p>
            </p:txBody>
          </p:sp>
          <p:sp>
            <p:nvSpPr>
              <p:cNvPr id="96" name="íṣ1îďé"/>
              <p:cNvSpPr/>
              <p:nvPr/>
            </p:nvSpPr>
            <p:spPr bwMode="auto">
              <a:xfrm>
                <a:off x="3269662" y="1447952"/>
                <a:ext cx="102188" cy="102184"/>
              </a:xfrm>
              <a:prstGeom prst="ellipse">
                <a:avLst/>
              </a:prstGeom>
              <a:solidFill>
                <a:schemeClr val="accent1"/>
              </a:solidFill>
              <a:ln w="28575">
                <a:solidFill>
                  <a:schemeClr val="bg1"/>
                </a:solidFill>
              </a:ln>
            </p:spPr>
            <p:style>
              <a:lnRef idx="2">
                <a:schemeClr val="dk1"/>
              </a:lnRef>
              <a:fillRef idx="1">
                <a:schemeClr val="lt1"/>
              </a:fillRef>
              <a:effectRef idx="0">
                <a:schemeClr val="dk1"/>
              </a:effectRef>
              <a:fontRef idx="minor">
                <a:schemeClr val="dk1"/>
              </a:fontRef>
            </p:style>
            <p:txBody>
              <a:bodyPr rot="0" spcFirstLastPara="0" vert="horz" wrap="square" lIns="121920" tIns="60960" rIns="121920" bIns="60960" numCol="1" spcCol="0" rtlCol="0" fromWordArt="0" anchor="ctr" anchorCtr="0" forceAA="0" compatLnSpc="1">
                <a:noAutofit/>
              </a:bodyPr>
              <a:lstStyle>
                <a:defPPr>
                  <a:defRPr lang="zh-CN"/>
                </a:defPPr>
                <a:lvl1pPr marL="0" algn="l" defTabSz="913765" rtl="0" eaLnBrk="1" latinLnBrk="0" hangingPunct="1">
                  <a:defRPr sz="1800" kern="1200">
                    <a:solidFill>
                      <a:schemeClr val="dk1"/>
                    </a:solidFill>
                  </a:defRPr>
                </a:lvl1pPr>
                <a:lvl2pPr marL="457200" algn="l" defTabSz="913765" rtl="0" eaLnBrk="1" latinLnBrk="0" hangingPunct="1">
                  <a:defRPr sz="1800" kern="1200">
                    <a:solidFill>
                      <a:schemeClr val="dk1"/>
                    </a:solidFill>
                  </a:defRPr>
                </a:lvl2pPr>
                <a:lvl3pPr marL="914400" algn="l" defTabSz="913765" rtl="0" eaLnBrk="1" latinLnBrk="0" hangingPunct="1">
                  <a:defRPr sz="1800" kern="1200">
                    <a:solidFill>
                      <a:schemeClr val="dk1"/>
                    </a:solidFill>
                  </a:defRPr>
                </a:lvl3pPr>
                <a:lvl4pPr marL="1371600" algn="l" defTabSz="913765" rtl="0" eaLnBrk="1" latinLnBrk="0" hangingPunct="1">
                  <a:defRPr sz="1800" kern="1200">
                    <a:solidFill>
                      <a:schemeClr val="dk1"/>
                    </a:solidFill>
                  </a:defRPr>
                </a:lvl4pPr>
                <a:lvl5pPr marL="1828800" algn="l" defTabSz="913765" rtl="0" eaLnBrk="1" latinLnBrk="0" hangingPunct="1">
                  <a:defRPr sz="1800" kern="1200">
                    <a:solidFill>
                      <a:schemeClr val="dk1"/>
                    </a:solidFill>
                  </a:defRPr>
                </a:lvl5pPr>
                <a:lvl6pPr marL="2286000" algn="l" defTabSz="913765" rtl="0" eaLnBrk="1" latinLnBrk="0" hangingPunct="1">
                  <a:defRPr sz="1800" kern="1200">
                    <a:solidFill>
                      <a:schemeClr val="dk1"/>
                    </a:solidFill>
                  </a:defRPr>
                </a:lvl6pPr>
                <a:lvl7pPr marL="2743200" algn="l" defTabSz="913765" rtl="0" eaLnBrk="1" latinLnBrk="0" hangingPunct="1">
                  <a:defRPr sz="1800" kern="1200">
                    <a:solidFill>
                      <a:schemeClr val="dk1"/>
                    </a:solidFill>
                  </a:defRPr>
                </a:lvl7pPr>
                <a:lvl8pPr marL="3200400" algn="l" defTabSz="913765" rtl="0" eaLnBrk="1" latinLnBrk="0" hangingPunct="1">
                  <a:defRPr sz="1800" kern="1200">
                    <a:solidFill>
                      <a:schemeClr val="dk1"/>
                    </a:solidFill>
                  </a:defRPr>
                </a:lvl8pPr>
                <a:lvl9pPr marL="3657600" algn="l" defTabSz="913765" rtl="0" eaLnBrk="1" latinLnBrk="0" hangingPunct="1">
                  <a:defRPr sz="1800" kern="1200">
                    <a:solidFill>
                      <a:schemeClr val="dk1"/>
                    </a:solidFill>
                  </a:defRPr>
                </a:lvl9pPr>
              </a:lstStyle>
              <a:p>
                <a:pPr algn="l"/>
                <a:endParaRPr lang="zh-CN" altLang="en-US" sz="2400" dirty="0">
                  <a:solidFill>
                    <a:schemeClr val="dk1"/>
                  </a:solidFill>
                </a:endParaRPr>
              </a:p>
            </p:txBody>
          </p:sp>
          <p:sp>
            <p:nvSpPr>
              <p:cNvPr id="97" name="ï$líde"/>
              <p:cNvSpPr/>
              <p:nvPr/>
            </p:nvSpPr>
            <p:spPr bwMode="auto">
              <a:xfrm>
                <a:off x="3269662" y="2295677"/>
                <a:ext cx="102188" cy="102184"/>
              </a:xfrm>
              <a:prstGeom prst="ellipse">
                <a:avLst/>
              </a:prstGeom>
              <a:solidFill>
                <a:schemeClr val="accent1"/>
              </a:solidFill>
              <a:ln w="28575">
                <a:solidFill>
                  <a:schemeClr val="bg1"/>
                </a:solidFill>
              </a:ln>
            </p:spPr>
            <p:style>
              <a:lnRef idx="2">
                <a:schemeClr val="dk1"/>
              </a:lnRef>
              <a:fillRef idx="1">
                <a:schemeClr val="lt1"/>
              </a:fillRef>
              <a:effectRef idx="0">
                <a:schemeClr val="dk1"/>
              </a:effectRef>
              <a:fontRef idx="minor">
                <a:schemeClr val="dk1"/>
              </a:fontRef>
            </p:style>
            <p:txBody>
              <a:bodyPr rot="0" spcFirstLastPara="0" vert="horz" wrap="square" lIns="121920" tIns="60960" rIns="121920" bIns="60960" numCol="1" spcCol="0" rtlCol="0" fromWordArt="0" anchor="ctr" anchorCtr="0" forceAA="0" compatLnSpc="1">
                <a:noAutofit/>
              </a:bodyPr>
              <a:lstStyle>
                <a:defPPr>
                  <a:defRPr lang="zh-CN"/>
                </a:defPPr>
                <a:lvl1pPr marL="0" algn="l" defTabSz="913765" rtl="0" eaLnBrk="1" latinLnBrk="0" hangingPunct="1">
                  <a:defRPr sz="1800" kern="1200">
                    <a:solidFill>
                      <a:schemeClr val="dk1"/>
                    </a:solidFill>
                  </a:defRPr>
                </a:lvl1pPr>
                <a:lvl2pPr marL="457200" algn="l" defTabSz="913765" rtl="0" eaLnBrk="1" latinLnBrk="0" hangingPunct="1">
                  <a:defRPr sz="1800" kern="1200">
                    <a:solidFill>
                      <a:schemeClr val="dk1"/>
                    </a:solidFill>
                  </a:defRPr>
                </a:lvl2pPr>
                <a:lvl3pPr marL="914400" algn="l" defTabSz="913765" rtl="0" eaLnBrk="1" latinLnBrk="0" hangingPunct="1">
                  <a:defRPr sz="1800" kern="1200">
                    <a:solidFill>
                      <a:schemeClr val="dk1"/>
                    </a:solidFill>
                  </a:defRPr>
                </a:lvl3pPr>
                <a:lvl4pPr marL="1371600" algn="l" defTabSz="913765" rtl="0" eaLnBrk="1" latinLnBrk="0" hangingPunct="1">
                  <a:defRPr sz="1800" kern="1200">
                    <a:solidFill>
                      <a:schemeClr val="dk1"/>
                    </a:solidFill>
                  </a:defRPr>
                </a:lvl4pPr>
                <a:lvl5pPr marL="1828800" algn="l" defTabSz="913765" rtl="0" eaLnBrk="1" latinLnBrk="0" hangingPunct="1">
                  <a:defRPr sz="1800" kern="1200">
                    <a:solidFill>
                      <a:schemeClr val="dk1"/>
                    </a:solidFill>
                  </a:defRPr>
                </a:lvl5pPr>
                <a:lvl6pPr marL="2286000" algn="l" defTabSz="913765" rtl="0" eaLnBrk="1" latinLnBrk="0" hangingPunct="1">
                  <a:defRPr sz="1800" kern="1200">
                    <a:solidFill>
                      <a:schemeClr val="dk1"/>
                    </a:solidFill>
                  </a:defRPr>
                </a:lvl6pPr>
                <a:lvl7pPr marL="2743200" algn="l" defTabSz="913765" rtl="0" eaLnBrk="1" latinLnBrk="0" hangingPunct="1">
                  <a:defRPr sz="1800" kern="1200">
                    <a:solidFill>
                      <a:schemeClr val="dk1"/>
                    </a:solidFill>
                  </a:defRPr>
                </a:lvl7pPr>
                <a:lvl8pPr marL="3200400" algn="l" defTabSz="913765" rtl="0" eaLnBrk="1" latinLnBrk="0" hangingPunct="1">
                  <a:defRPr sz="1800" kern="1200">
                    <a:solidFill>
                      <a:schemeClr val="dk1"/>
                    </a:solidFill>
                  </a:defRPr>
                </a:lvl8pPr>
                <a:lvl9pPr marL="3657600" algn="l" defTabSz="913765" rtl="0" eaLnBrk="1" latinLnBrk="0" hangingPunct="1">
                  <a:defRPr sz="1800" kern="1200">
                    <a:solidFill>
                      <a:schemeClr val="dk1"/>
                    </a:solidFill>
                  </a:defRPr>
                </a:lvl9pPr>
              </a:lstStyle>
              <a:p>
                <a:pPr algn="l"/>
                <a:endParaRPr lang="zh-CN" altLang="en-US" sz="2400" dirty="0">
                  <a:solidFill>
                    <a:schemeClr val="dk1"/>
                  </a:solidFill>
                </a:endParaRPr>
              </a:p>
            </p:txBody>
          </p:sp>
          <p:sp>
            <p:nvSpPr>
              <p:cNvPr id="98" name="îṩḷïdê"/>
              <p:cNvSpPr/>
              <p:nvPr/>
            </p:nvSpPr>
            <p:spPr bwMode="auto">
              <a:xfrm>
                <a:off x="3269662" y="3151766"/>
                <a:ext cx="102188" cy="102184"/>
              </a:xfrm>
              <a:prstGeom prst="ellipse">
                <a:avLst/>
              </a:prstGeom>
              <a:solidFill>
                <a:schemeClr val="accent1"/>
              </a:solidFill>
              <a:ln w="28575">
                <a:solidFill>
                  <a:schemeClr val="bg1"/>
                </a:solidFill>
              </a:ln>
            </p:spPr>
            <p:style>
              <a:lnRef idx="2">
                <a:schemeClr val="dk1"/>
              </a:lnRef>
              <a:fillRef idx="1">
                <a:schemeClr val="lt1"/>
              </a:fillRef>
              <a:effectRef idx="0">
                <a:schemeClr val="dk1"/>
              </a:effectRef>
              <a:fontRef idx="minor">
                <a:schemeClr val="dk1"/>
              </a:fontRef>
            </p:style>
            <p:txBody>
              <a:bodyPr rot="0" spcFirstLastPara="0" vert="horz" wrap="square" lIns="121920" tIns="60960" rIns="121920" bIns="60960" numCol="1" spcCol="0" rtlCol="0" fromWordArt="0" anchor="ctr" anchorCtr="0" forceAA="0" compatLnSpc="1">
                <a:noAutofit/>
              </a:bodyPr>
              <a:lstStyle>
                <a:defPPr>
                  <a:defRPr lang="zh-CN"/>
                </a:defPPr>
                <a:lvl1pPr marL="0" algn="l" defTabSz="913765" rtl="0" eaLnBrk="1" latinLnBrk="0" hangingPunct="1">
                  <a:defRPr sz="1800" kern="1200">
                    <a:solidFill>
                      <a:schemeClr val="dk1"/>
                    </a:solidFill>
                  </a:defRPr>
                </a:lvl1pPr>
                <a:lvl2pPr marL="457200" algn="l" defTabSz="913765" rtl="0" eaLnBrk="1" latinLnBrk="0" hangingPunct="1">
                  <a:defRPr sz="1800" kern="1200">
                    <a:solidFill>
                      <a:schemeClr val="dk1"/>
                    </a:solidFill>
                  </a:defRPr>
                </a:lvl2pPr>
                <a:lvl3pPr marL="914400" algn="l" defTabSz="913765" rtl="0" eaLnBrk="1" latinLnBrk="0" hangingPunct="1">
                  <a:defRPr sz="1800" kern="1200">
                    <a:solidFill>
                      <a:schemeClr val="dk1"/>
                    </a:solidFill>
                  </a:defRPr>
                </a:lvl3pPr>
                <a:lvl4pPr marL="1371600" algn="l" defTabSz="913765" rtl="0" eaLnBrk="1" latinLnBrk="0" hangingPunct="1">
                  <a:defRPr sz="1800" kern="1200">
                    <a:solidFill>
                      <a:schemeClr val="dk1"/>
                    </a:solidFill>
                  </a:defRPr>
                </a:lvl4pPr>
                <a:lvl5pPr marL="1828800" algn="l" defTabSz="913765" rtl="0" eaLnBrk="1" latinLnBrk="0" hangingPunct="1">
                  <a:defRPr sz="1800" kern="1200">
                    <a:solidFill>
                      <a:schemeClr val="dk1"/>
                    </a:solidFill>
                  </a:defRPr>
                </a:lvl5pPr>
                <a:lvl6pPr marL="2286000" algn="l" defTabSz="913765" rtl="0" eaLnBrk="1" latinLnBrk="0" hangingPunct="1">
                  <a:defRPr sz="1800" kern="1200">
                    <a:solidFill>
                      <a:schemeClr val="dk1"/>
                    </a:solidFill>
                  </a:defRPr>
                </a:lvl6pPr>
                <a:lvl7pPr marL="2743200" algn="l" defTabSz="913765" rtl="0" eaLnBrk="1" latinLnBrk="0" hangingPunct="1">
                  <a:defRPr sz="1800" kern="1200">
                    <a:solidFill>
                      <a:schemeClr val="dk1"/>
                    </a:solidFill>
                  </a:defRPr>
                </a:lvl7pPr>
                <a:lvl8pPr marL="3200400" algn="l" defTabSz="913765" rtl="0" eaLnBrk="1" latinLnBrk="0" hangingPunct="1">
                  <a:defRPr sz="1800" kern="1200">
                    <a:solidFill>
                      <a:schemeClr val="dk1"/>
                    </a:solidFill>
                  </a:defRPr>
                </a:lvl8pPr>
                <a:lvl9pPr marL="3657600" algn="l" defTabSz="913765" rtl="0" eaLnBrk="1" latinLnBrk="0" hangingPunct="1">
                  <a:defRPr sz="1800" kern="1200">
                    <a:solidFill>
                      <a:schemeClr val="dk1"/>
                    </a:solidFill>
                  </a:defRPr>
                </a:lvl9pPr>
              </a:lstStyle>
              <a:p>
                <a:pPr algn="l"/>
                <a:endParaRPr lang="zh-CN" altLang="en-US" sz="2400" dirty="0">
                  <a:solidFill>
                    <a:schemeClr val="dk1"/>
                  </a:solidFill>
                </a:endParaRPr>
              </a:p>
            </p:txBody>
          </p:sp>
          <p:sp>
            <p:nvSpPr>
              <p:cNvPr id="99" name="išḻíḑé"/>
              <p:cNvSpPr/>
              <p:nvPr/>
            </p:nvSpPr>
            <p:spPr bwMode="auto">
              <a:xfrm>
                <a:off x="3269662" y="4007855"/>
                <a:ext cx="102188" cy="102184"/>
              </a:xfrm>
              <a:prstGeom prst="ellipse">
                <a:avLst/>
              </a:prstGeom>
              <a:solidFill>
                <a:schemeClr val="accent1"/>
              </a:solidFill>
              <a:ln w="28575">
                <a:solidFill>
                  <a:schemeClr val="bg1"/>
                </a:solidFill>
              </a:ln>
            </p:spPr>
            <p:style>
              <a:lnRef idx="2">
                <a:schemeClr val="dk1"/>
              </a:lnRef>
              <a:fillRef idx="1">
                <a:schemeClr val="lt1"/>
              </a:fillRef>
              <a:effectRef idx="0">
                <a:schemeClr val="dk1"/>
              </a:effectRef>
              <a:fontRef idx="minor">
                <a:schemeClr val="dk1"/>
              </a:fontRef>
            </p:style>
            <p:txBody>
              <a:bodyPr rot="0" spcFirstLastPara="0" vert="horz" wrap="square" lIns="121920" tIns="60960" rIns="121920" bIns="60960" numCol="1" spcCol="0" rtlCol="0" fromWordArt="0" anchor="ctr" anchorCtr="0" forceAA="0" compatLnSpc="1">
                <a:noAutofit/>
              </a:bodyPr>
              <a:lstStyle>
                <a:defPPr>
                  <a:defRPr lang="zh-CN"/>
                </a:defPPr>
                <a:lvl1pPr marL="0" algn="l" defTabSz="913765" rtl="0" eaLnBrk="1" latinLnBrk="0" hangingPunct="1">
                  <a:defRPr sz="1800" kern="1200">
                    <a:solidFill>
                      <a:schemeClr val="dk1"/>
                    </a:solidFill>
                  </a:defRPr>
                </a:lvl1pPr>
                <a:lvl2pPr marL="457200" algn="l" defTabSz="913765" rtl="0" eaLnBrk="1" latinLnBrk="0" hangingPunct="1">
                  <a:defRPr sz="1800" kern="1200">
                    <a:solidFill>
                      <a:schemeClr val="dk1"/>
                    </a:solidFill>
                  </a:defRPr>
                </a:lvl2pPr>
                <a:lvl3pPr marL="914400" algn="l" defTabSz="913765" rtl="0" eaLnBrk="1" latinLnBrk="0" hangingPunct="1">
                  <a:defRPr sz="1800" kern="1200">
                    <a:solidFill>
                      <a:schemeClr val="dk1"/>
                    </a:solidFill>
                  </a:defRPr>
                </a:lvl3pPr>
                <a:lvl4pPr marL="1371600" algn="l" defTabSz="913765" rtl="0" eaLnBrk="1" latinLnBrk="0" hangingPunct="1">
                  <a:defRPr sz="1800" kern="1200">
                    <a:solidFill>
                      <a:schemeClr val="dk1"/>
                    </a:solidFill>
                  </a:defRPr>
                </a:lvl4pPr>
                <a:lvl5pPr marL="1828800" algn="l" defTabSz="913765" rtl="0" eaLnBrk="1" latinLnBrk="0" hangingPunct="1">
                  <a:defRPr sz="1800" kern="1200">
                    <a:solidFill>
                      <a:schemeClr val="dk1"/>
                    </a:solidFill>
                  </a:defRPr>
                </a:lvl5pPr>
                <a:lvl6pPr marL="2286000" algn="l" defTabSz="913765" rtl="0" eaLnBrk="1" latinLnBrk="0" hangingPunct="1">
                  <a:defRPr sz="1800" kern="1200">
                    <a:solidFill>
                      <a:schemeClr val="dk1"/>
                    </a:solidFill>
                  </a:defRPr>
                </a:lvl6pPr>
                <a:lvl7pPr marL="2743200" algn="l" defTabSz="913765" rtl="0" eaLnBrk="1" latinLnBrk="0" hangingPunct="1">
                  <a:defRPr sz="1800" kern="1200">
                    <a:solidFill>
                      <a:schemeClr val="dk1"/>
                    </a:solidFill>
                  </a:defRPr>
                </a:lvl7pPr>
                <a:lvl8pPr marL="3200400" algn="l" defTabSz="913765" rtl="0" eaLnBrk="1" latinLnBrk="0" hangingPunct="1">
                  <a:defRPr sz="1800" kern="1200">
                    <a:solidFill>
                      <a:schemeClr val="dk1"/>
                    </a:solidFill>
                  </a:defRPr>
                </a:lvl8pPr>
                <a:lvl9pPr marL="3657600" algn="l" defTabSz="913765" rtl="0" eaLnBrk="1" latinLnBrk="0" hangingPunct="1">
                  <a:defRPr sz="1800" kern="1200">
                    <a:solidFill>
                      <a:schemeClr val="dk1"/>
                    </a:solidFill>
                  </a:defRPr>
                </a:lvl9pPr>
              </a:lstStyle>
              <a:p>
                <a:pPr algn="l"/>
                <a:endParaRPr lang="zh-CN" altLang="en-US" sz="2400" dirty="0">
                  <a:solidFill>
                    <a:schemeClr val="dk1"/>
                  </a:solidFill>
                </a:endParaRPr>
              </a:p>
            </p:txBody>
          </p:sp>
          <p:sp>
            <p:nvSpPr>
              <p:cNvPr id="100" name="iṩļîďè"/>
              <p:cNvSpPr/>
              <p:nvPr/>
            </p:nvSpPr>
            <p:spPr bwMode="auto">
              <a:xfrm>
                <a:off x="3269662" y="4863944"/>
                <a:ext cx="102188" cy="102184"/>
              </a:xfrm>
              <a:prstGeom prst="ellipse">
                <a:avLst/>
              </a:prstGeom>
              <a:solidFill>
                <a:schemeClr val="accent1"/>
              </a:solidFill>
              <a:ln w="28575">
                <a:solidFill>
                  <a:schemeClr val="bg1"/>
                </a:solidFill>
              </a:ln>
            </p:spPr>
            <p:style>
              <a:lnRef idx="2">
                <a:schemeClr val="dk1"/>
              </a:lnRef>
              <a:fillRef idx="1">
                <a:schemeClr val="lt1"/>
              </a:fillRef>
              <a:effectRef idx="0">
                <a:schemeClr val="dk1"/>
              </a:effectRef>
              <a:fontRef idx="minor">
                <a:schemeClr val="dk1"/>
              </a:fontRef>
            </p:style>
            <p:txBody>
              <a:bodyPr rot="0" spcFirstLastPara="0" vert="horz" wrap="square" lIns="121920" tIns="60960" rIns="121920" bIns="60960" numCol="1" spcCol="0" rtlCol="0" fromWordArt="0" anchor="ctr" anchorCtr="0" forceAA="0" compatLnSpc="1">
                <a:noAutofit/>
              </a:bodyPr>
              <a:lstStyle>
                <a:defPPr>
                  <a:defRPr lang="zh-CN"/>
                </a:defPPr>
                <a:lvl1pPr marL="0" algn="l" defTabSz="913765" rtl="0" eaLnBrk="1" latinLnBrk="0" hangingPunct="1">
                  <a:defRPr sz="1800" kern="1200">
                    <a:solidFill>
                      <a:schemeClr val="dk1"/>
                    </a:solidFill>
                  </a:defRPr>
                </a:lvl1pPr>
                <a:lvl2pPr marL="457200" algn="l" defTabSz="913765" rtl="0" eaLnBrk="1" latinLnBrk="0" hangingPunct="1">
                  <a:defRPr sz="1800" kern="1200">
                    <a:solidFill>
                      <a:schemeClr val="dk1"/>
                    </a:solidFill>
                  </a:defRPr>
                </a:lvl2pPr>
                <a:lvl3pPr marL="914400" algn="l" defTabSz="913765" rtl="0" eaLnBrk="1" latinLnBrk="0" hangingPunct="1">
                  <a:defRPr sz="1800" kern="1200">
                    <a:solidFill>
                      <a:schemeClr val="dk1"/>
                    </a:solidFill>
                  </a:defRPr>
                </a:lvl3pPr>
                <a:lvl4pPr marL="1371600" algn="l" defTabSz="913765" rtl="0" eaLnBrk="1" latinLnBrk="0" hangingPunct="1">
                  <a:defRPr sz="1800" kern="1200">
                    <a:solidFill>
                      <a:schemeClr val="dk1"/>
                    </a:solidFill>
                  </a:defRPr>
                </a:lvl4pPr>
                <a:lvl5pPr marL="1828800" algn="l" defTabSz="913765" rtl="0" eaLnBrk="1" latinLnBrk="0" hangingPunct="1">
                  <a:defRPr sz="1800" kern="1200">
                    <a:solidFill>
                      <a:schemeClr val="dk1"/>
                    </a:solidFill>
                  </a:defRPr>
                </a:lvl5pPr>
                <a:lvl6pPr marL="2286000" algn="l" defTabSz="913765" rtl="0" eaLnBrk="1" latinLnBrk="0" hangingPunct="1">
                  <a:defRPr sz="1800" kern="1200">
                    <a:solidFill>
                      <a:schemeClr val="dk1"/>
                    </a:solidFill>
                  </a:defRPr>
                </a:lvl6pPr>
                <a:lvl7pPr marL="2743200" algn="l" defTabSz="913765" rtl="0" eaLnBrk="1" latinLnBrk="0" hangingPunct="1">
                  <a:defRPr sz="1800" kern="1200">
                    <a:solidFill>
                      <a:schemeClr val="dk1"/>
                    </a:solidFill>
                  </a:defRPr>
                </a:lvl7pPr>
                <a:lvl8pPr marL="3200400" algn="l" defTabSz="913765" rtl="0" eaLnBrk="1" latinLnBrk="0" hangingPunct="1">
                  <a:defRPr sz="1800" kern="1200">
                    <a:solidFill>
                      <a:schemeClr val="dk1"/>
                    </a:solidFill>
                  </a:defRPr>
                </a:lvl8pPr>
                <a:lvl9pPr marL="3657600" algn="l" defTabSz="913765" rtl="0" eaLnBrk="1" latinLnBrk="0" hangingPunct="1">
                  <a:defRPr sz="1800" kern="1200">
                    <a:solidFill>
                      <a:schemeClr val="dk1"/>
                    </a:solidFill>
                  </a:defRPr>
                </a:lvl9pPr>
              </a:lstStyle>
              <a:p>
                <a:pPr algn="l"/>
                <a:endParaRPr lang="zh-CN" altLang="en-US" sz="2400" dirty="0">
                  <a:solidFill>
                    <a:schemeClr val="dk1"/>
                  </a:solidFill>
                </a:endParaRPr>
              </a:p>
            </p:txBody>
          </p:sp>
        </p:gr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0"/>
          <p:cNvSpPr txBox="1">
            <a:spLocks noChangeArrowheads="1"/>
          </p:cNvSpPr>
          <p:nvPr/>
        </p:nvSpPr>
        <p:spPr bwMode="auto">
          <a:xfrm>
            <a:off x="1295467" y="278219"/>
            <a:ext cx="4680076"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665" b="1" dirty="0" smtClean="0">
                <a:latin typeface="+mn-ea"/>
                <a:ea typeface="+mn-ea"/>
                <a:cs typeface="+mn-ea"/>
                <a:sym typeface="+mn-lt"/>
              </a:rPr>
              <a:t>（</a:t>
            </a:r>
            <a:r>
              <a:rPr lang="en-US" altLang="zh-CN" sz="2665" b="1" dirty="0" smtClean="0">
                <a:latin typeface="+mn-ea"/>
                <a:ea typeface="+mn-ea"/>
                <a:cs typeface="+mn-ea"/>
                <a:sym typeface="+mn-lt"/>
              </a:rPr>
              <a:t>2</a:t>
            </a:r>
            <a:r>
              <a:rPr lang="zh-CN" altLang="en-US" sz="2665" b="1" dirty="0">
                <a:latin typeface="+mn-ea"/>
                <a:ea typeface="+mn-ea"/>
                <a:cs typeface="+mn-ea"/>
                <a:sym typeface="+mn-lt"/>
              </a:rPr>
              <a:t>）认真开展调查研究</a:t>
            </a:r>
            <a:endParaRPr lang="zh-CN" altLang="en-US" sz="2665" b="1" dirty="0">
              <a:latin typeface="+mn-ea"/>
              <a:ea typeface="+mn-ea"/>
              <a:cs typeface="+mn-ea"/>
              <a:sym typeface="+mn-lt"/>
            </a:endParaRPr>
          </a:p>
        </p:txBody>
      </p:sp>
      <p:sp>
        <p:nvSpPr>
          <p:cNvPr id="5" name="矩形 4"/>
          <p:cNvSpPr/>
          <p:nvPr/>
        </p:nvSpPr>
        <p:spPr>
          <a:xfrm>
            <a:off x="431371" y="1084917"/>
            <a:ext cx="9936480" cy="583565"/>
          </a:xfrm>
          <a:prstGeom prst="rect">
            <a:avLst/>
          </a:prstGeom>
        </p:spPr>
        <p:txBody>
          <a:bodyPr wrap="none">
            <a:spAutoFit/>
          </a:bodyPr>
          <a:lstStyle/>
          <a:p>
            <a:r>
              <a:rPr lang="zh-CN" altLang="en-US" sz="3200" b="1" dirty="0">
                <a:solidFill>
                  <a:srgbClr val="C00000"/>
                </a:solidFill>
              </a:rPr>
              <a:t>处级以上党员领导干部要在学习调研基础上讲专题党课</a:t>
            </a:r>
            <a:endParaRPr lang="en-US" altLang="zh-CN" sz="3200" b="1" dirty="0" smtClean="0">
              <a:solidFill>
                <a:srgbClr val="C00000"/>
              </a:solidFill>
            </a:endParaRPr>
          </a:p>
        </p:txBody>
      </p:sp>
      <p:graphicFrame>
        <p:nvGraphicFramePr>
          <p:cNvPr id="7" name="表格 6"/>
          <p:cNvGraphicFramePr/>
          <p:nvPr/>
        </p:nvGraphicFramePr>
        <p:xfrm>
          <a:off x="467360" y="2109893"/>
          <a:ext cx="10919460" cy="4001135"/>
        </p:xfrm>
        <a:graphic>
          <a:graphicData uri="http://schemas.openxmlformats.org/drawingml/2006/table">
            <a:tbl>
              <a:tblPr firstRow="1" bandRow="1">
                <a:tableStyleId>{5C22544A-7EE6-4342-B048-85BDC9FD1C3A}</a:tableStyleId>
              </a:tblPr>
              <a:tblGrid>
                <a:gridCol w="2334260"/>
                <a:gridCol w="3686175"/>
                <a:gridCol w="4899025"/>
              </a:tblGrid>
              <a:tr h="570230">
                <a:tc>
                  <a:txBody>
                    <a:bodyPr/>
                    <a:lstStyle/>
                    <a:p>
                      <a:pPr algn="ctr">
                        <a:buNone/>
                      </a:pPr>
                      <a:r>
                        <a:rPr lang="zh-CN" altLang="en-US" sz="1600"/>
                        <a:t>对  象</a:t>
                      </a:r>
                      <a:endParaRPr lang="zh-CN" altLang="en-US" sz="1600"/>
                    </a:p>
                  </a:txBody>
                  <a:tcPr marL="121920" marR="121920" marT="60960" marB="60960"/>
                </a:tc>
                <a:tc>
                  <a:txBody>
                    <a:bodyPr/>
                    <a:lstStyle/>
                    <a:p>
                      <a:pPr algn="ctr">
                        <a:buNone/>
                      </a:pPr>
                      <a:r>
                        <a:rPr lang="zh-CN" altLang="en-US" sz="1600"/>
                        <a:t>讲党课方式</a:t>
                      </a:r>
                      <a:endParaRPr lang="zh-CN" altLang="en-US" sz="1600"/>
                    </a:p>
                  </a:txBody>
                  <a:tcPr marL="121920" marR="121920" marT="60960" marB="60960"/>
                </a:tc>
                <a:tc>
                  <a:txBody>
                    <a:bodyPr/>
                    <a:lstStyle/>
                    <a:p>
                      <a:pPr algn="ctr">
                        <a:buNone/>
                      </a:pPr>
                      <a:r>
                        <a:rPr lang="zh-CN" altLang="en-US" sz="1600"/>
                        <a:t>党课要求</a:t>
                      </a:r>
                      <a:endParaRPr lang="zh-CN" altLang="en-US" sz="1600"/>
                    </a:p>
                  </a:txBody>
                  <a:tcPr marL="121920" marR="121920" marT="60960" marB="60960"/>
                </a:tc>
              </a:tr>
              <a:tr h="777240">
                <a:tc>
                  <a:txBody>
                    <a:bodyPr/>
                    <a:lstStyle/>
                    <a:p>
                      <a:pPr algn="l">
                        <a:buNone/>
                      </a:pPr>
                      <a:r>
                        <a:rPr lang="zh-CN" altLang="en-US" sz="1600"/>
                        <a:t>二级党组织书记</a:t>
                      </a:r>
                      <a:endParaRPr lang="zh-CN" altLang="en-US" sz="1600"/>
                    </a:p>
                  </a:txBody>
                  <a:tcPr marL="121920" marR="121920" marT="60960" marB="60960"/>
                </a:tc>
                <a:tc>
                  <a:txBody>
                    <a:bodyPr/>
                    <a:lstStyle/>
                    <a:p>
                      <a:pPr algn="l">
                        <a:buNone/>
                      </a:pPr>
                      <a:r>
                        <a:rPr lang="zh-CN" altLang="en-US" sz="1600">
                          <a:sym typeface="+mn-ea"/>
                        </a:rPr>
                        <a:t>带头讲</a:t>
                      </a:r>
                      <a:endParaRPr lang="zh-CN" altLang="en-US" sz="1600"/>
                    </a:p>
                  </a:txBody>
                  <a:tcPr marL="121920" marR="121920" marT="60960" marB="60960"/>
                </a:tc>
                <a:tc rowSpan="3">
                  <a:txBody>
                    <a:bodyPr/>
                    <a:lstStyle/>
                    <a:p>
                      <a:pPr>
                        <a:spcBef>
                          <a:spcPts val="600"/>
                        </a:spcBef>
                      </a:pPr>
                      <a:r>
                        <a:rPr lang="zh-CN" altLang="en-US" sz="1600" dirty="0">
                          <a:sym typeface="+mn-ea"/>
                        </a:rPr>
                        <a:t>讲好专题党课，做到</a:t>
                      </a:r>
                      <a:r>
                        <a:rPr lang="zh-CN" altLang="en-US" sz="1600" b="1" dirty="0">
                          <a:solidFill>
                            <a:schemeClr val="accent4">
                              <a:lumMod val="50000"/>
                            </a:schemeClr>
                          </a:solidFill>
                          <a:sym typeface="+mn-ea"/>
                        </a:rPr>
                        <a:t>“四个讲清”</a:t>
                      </a:r>
                      <a:r>
                        <a:rPr lang="zh-CN" altLang="en-US" sz="1600" dirty="0">
                          <a:sym typeface="+mn-ea"/>
                        </a:rPr>
                        <a:t>：</a:t>
                      </a:r>
                      <a:endParaRPr lang="zh-CN" altLang="en-US" sz="1600" dirty="0">
                        <a:sym typeface="+mn-ea"/>
                      </a:endParaRPr>
                    </a:p>
                    <a:p>
                      <a:pPr>
                        <a:spcBef>
                          <a:spcPts val="600"/>
                        </a:spcBef>
                      </a:pPr>
                      <a:r>
                        <a:rPr lang="en-US" altLang="zh-CN" sz="1600" dirty="0" smtClean="0">
                          <a:sym typeface="+mn-ea"/>
                        </a:rPr>
                        <a:t>1</a:t>
                      </a:r>
                      <a:r>
                        <a:rPr lang="zh-CN" altLang="en-US" sz="1600" dirty="0" smtClean="0">
                          <a:sym typeface="+mn-ea"/>
                        </a:rPr>
                        <a:t>、讲</a:t>
                      </a:r>
                      <a:r>
                        <a:rPr lang="zh-CN" altLang="en-US" sz="1600" dirty="0">
                          <a:sym typeface="+mn-ea"/>
                        </a:rPr>
                        <a:t>清自己的学习体会；</a:t>
                      </a:r>
                      <a:endParaRPr lang="zh-CN" altLang="en-US" sz="1600" dirty="0">
                        <a:sym typeface="+mn-ea"/>
                      </a:endParaRPr>
                    </a:p>
                    <a:p>
                      <a:pPr>
                        <a:spcBef>
                          <a:spcPts val="600"/>
                        </a:spcBef>
                      </a:pPr>
                      <a:r>
                        <a:rPr lang="en-US" altLang="zh-CN" sz="1600" dirty="0" smtClean="0">
                          <a:sym typeface="+mn-ea"/>
                        </a:rPr>
                        <a:t>2</a:t>
                      </a:r>
                      <a:r>
                        <a:rPr lang="zh-CN" altLang="en-US" sz="1600" dirty="0" smtClean="0">
                          <a:sym typeface="+mn-ea"/>
                        </a:rPr>
                        <a:t>、讲</a:t>
                      </a:r>
                      <a:r>
                        <a:rPr lang="zh-CN" altLang="en-US" sz="1600" dirty="0">
                          <a:sym typeface="+mn-ea"/>
                        </a:rPr>
                        <a:t>清存在的差距；</a:t>
                      </a:r>
                      <a:endParaRPr lang="zh-CN" altLang="en-US" sz="1600" dirty="0">
                        <a:sym typeface="+mn-ea"/>
                      </a:endParaRPr>
                    </a:p>
                    <a:p>
                      <a:pPr>
                        <a:spcBef>
                          <a:spcPts val="600"/>
                        </a:spcBef>
                      </a:pPr>
                      <a:r>
                        <a:rPr lang="en-US" altLang="zh-CN" sz="1600" dirty="0" smtClean="0">
                          <a:sym typeface="+mn-ea"/>
                        </a:rPr>
                        <a:t>3</a:t>
                      </a:r>
                      <a:r>
                        <a:rPr lang="zh-CN" altLang="en-US" sz="1600" dirty="0" smtClean="0">
                          <a:sym typeface="+mn-ea"/>
                        </a:rPr>
                        <a:t>、讲</a:t>
                      </a:r>
                      <a:r>
                        <a:rPr lang="zh-CN" altLang="en-US" sz="1600" dirty="0">
                          <a:sym typeface="+mn-ea"/>
                        </a:rPr>
                        <a:t>清改进工作的思路措施；</a:t>
                      </a:r>
                      <a:endParaRPr lang="zh-CN" altLang="en-US" sz="1600" dirty="0">
                        <a:sym typeface="+mn-ea"/>
                      </a:endParaRPr>
                    </a:p>
                    <a:p>
                      <a:pPr>
                        <a:spcBef>
                          <a:spcPts val="600"/>
                        </a:spcBef>
                      </a:pPr>
                      <a:r>
                        <a:rPr lang="en-US" altLang="zh-CN" sz="1600" dirty="0" smtClean="0">
                          <a:sym typeface="+mn-ea"/>
                        </a:rPr>
                        <a:t>4</a:t>
                      </a:r>
                      <a:r>
                        <a:rPr lang="zh-CN" altLang="en-US" sz="1600" dirty="0" smtClean="0">
                          <a:sym typeface="+mn-ea"/>
                        </a:rPr>
                        <a:t>、讲</a:t>
                      </a:r>
                      <a:r>
                        <a:rPr lang="zh-CN" altLang="en-US" sz="1600" dirty="0">
                          <a:sym typeface="+mn-ea"/>
                        </a:rPr>
                        <a:t>清对初心使命的感悟。</a:t>
                      </a:r>
                      <a:endParaRPr lang="zh-CN" altLang="en-US" sz="1600"/>
                    </a:p>
                  </a:txBody>
                  <a:tcPr marL="121920" marR="121920" marT="60960" marB="60960"/>
                </a:tc>
              </a:tr>
              <a:tr h="570230">
                <a:tc>
                  <a:txBody>
                    <a:bodyPr/>
                    <a:lstStyle/>
                    <a:p>
                      <a:pPr algn="l">
                        <a:buNone/>
                      </a:pPr>
                      <a:r>
                        <a:rPr lang="zh-CN" altLang="en-US" sz="1600"/>
                        <a:t>党员班子成员</a:t>
                      </a:r>
                      <a:endParaRPr lang="zh-CN" altLang="en-US" sz="1600"/>
                    </a:p>
                  </a:txBody>
                  <a:tcPr marL="121920" marR="121920" marT="60960" marB="60960"/>
                </a:tc>
                <a:tc>
                  <a:txBody>
                    <a:bodyPr/>
                    <a:lstStyle/>
                    <a:p>
                      <a:pPr algn="l">
                        <a:buNone/>
                      </a:pPr>
                      <a:r>
                        <a:rPr lang="zh-CN" altLang="en-US" sz="1600"/>
                        <a:t>到分管（联系）基层单位讲</a:t>
                      </a:r>
                      <a:endParaRPr lang="zh-CN" altLang="en-US" sz="1600"/>
                    </a:p>
                  </a:txBody>
                  <a:tcPr marL="121920" marR="121920" marT="60960" marB="60960"/>
                </a:tc>
                <a:tc vMerge="1">
                  <a:tcPr/>
                </a:tc>
              </a:tr>
              <a:tr h="1071880">
                <a:tc>
                  <a:txBody>
                    <a:bodyPr/>
                    <a:lstStyle/>
                    <a:p>
                      <a:pPr indent="0" algn="l">
                        <a:buFont typeface="Wingdings" panose="05000000000000000000" charset="0"/>
                        <a:buNone/>
                      </a:pPr>
                      <a:r>
                        <a:rPr lang="zh-CN" altLang="en-US" sz="1600"/>
                        <a:t>党支部书记</a:t>
                      </a:r>
                      <a:endParaRPr lang="zh-CN" altLang="en-US" sz="1600"/>
                    </a:p>
                  </a:txBody>
                  <a:tcPr marL="121920" marR="121920" marT="60960" marB="60960"/>
                </a:tc>
                <a:tc>
                  <a:txBody>
                    <a:bodyPr/>
                    <a:lstStyle/>
                    <a:p>
                      <a:pPr indent="0" algn="l">
                        <a:buFont typeface="Wingdings" panose="05000000000000000000" charset="0"/>
                        <a:buNone/>
                      </a:pPr>
                      <a:r>
                        <a:rPr lang="zh-CN" altLang="en-US" sz="1600" dirty="0">
                          <a:sym typeface="+mn-ea"/>
                        </a:rPr>
                        <a:t>讲</a:t>
                      </a:r>
                      <a:r>
                        <a:rPr lang="en-US" altLang="zh-CN" sz="1600" dirty="0">
                          <a:sym typeface="+mn-ea"/>
                        </a:rPr>
                        <a:t>1</a:t>
                      </a:r>
                      <a:r>
                        <a:rPr lang="zh-CN" altLang="en-US" sz="1600" dirty="0">
                          <a:sym typeface="+mn-ea"/>
                        </a:rPr>
                        <a:t>次专题党课，或者向所在支部党员报告</a:t>
                      </a:r>
                      <a:r>
                        <a:rPr lang="en-US" altLang="zh-CN" sz="1600" dirty="0">
                          <a:sym typeface="+mn-ea"/>
                        </a:rPr>
                        <a:t>1</a:t>
                      </a:r>
                      <a:r>
                        <a:rPr lang="zh-CN" altLang="en-US" sz="1600" dirty="0">
                          <a:sym typeface="+mn-ea"/>
                        </a:rPr>
                        <a:t>次个人学习体会</a:t>
                      </a:r>
                      <a:endParaRPr lang="zh-CN" altLang="en-US" sz="1600"/>
                    </a:p>
                  </a:txBody>
                  <a:tcPr marL="121920" marR="121920" marT="60960" marB="60960"/>
                </a:tc>
                <a:tc vMerge="1">
                  <a:tcPr/>
                </a:tc>
              </a:tr>
              <a:tr h="1011555">
                <a:tc gridSpan="3">
                  <a:txBody>
                    <a:bodyPr/>
                    <a:lstStyle/>
                    <a:p>
                      <a:pPr algn="l">
                        <a:buClrTx/>
                        <a:buSzTx/>
                        <a:buFont typeface="Wingdings" panose="05000000000000000000" charset="0"/>
                        <a:buNone/>
                      </a:pPr>
                      <a:r>
                        <a:rPr lang="zh-CN" altLang="en-US" sz="1600"/>
                        <a:t>注：二级党组织书记</a:t>
                      </a:r>
                      <a:r>
                        <a:rPr lang="zh-CN" altLang="en-US" sz="1600">
                          <a:sym typeface="+mn-ea"/>
                        </a:rPr>
                        <a:t>党课讲稿报基层联络组审阅</a:t>
                      </a:r>
                      <a:endParaRPr lang="zh-CN" altLang="en-US" sz="1600"/>
                    </a:p>
                  </a:txBody>
                  <a:tcPr marL="121920" marR="121920" marT="60960" marB="60960"/>
                </a:tc>
                <a:tc hMerge="1">
                  <a:tcPr/>
                </a:tc>
                <a:tc hMerge="1">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0"/>
          <p:cNvSpPr txBox="1">
            <a:spLocks noChangeArrowheads="1"/>
          </p:cNvSpPr>
          <p:nvPr/>
        </p:nvSpPr>
        <p:spPr bwMode="auto">
          <a:xfrm>
            <a:off x="1295467" y="278219"/>
            <a:ext cx="4680076"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665" b="1" dirty="0" smtClean="0">
                <a:latin typeface="+mn-ea"/>
                <a:ea typeface="+mn-ea"/>
                <a:cs typeface="+mn-ea"/>
                <a:sym typeface="+mn-lt"/>
              </a:rPr>
              <a:t>（</a:t>
            </a:r>
            <a:r>
              <a:rPr lang="en-US" altLang="zh-CN" sz="2665" b="1" dirty="0" smtClean="0">
                <a:latin typeface="+mn-ea"/>
                <a:ea typeface="+mn-ea"/>
                <a:cs typeface="+mn-ea"/>
                <a:sym typeface="+mn-lt"/>
              </a:rPr>
              <a:t>3</a:t>
            </a:r>
            <a:r>
              <a:rPr lang="zh-CN" altLang="en-US" sz="2665" b="1" dirty="0" smtClean="0">
                <a:latin typeface="+mn-ea"/>
                <a:ea typeface="+mn-ea"/>
                <a:cs typeface="+mn-ea"/>
                <a:sym typeface="+mn-lt"/>
              </a:rPr>
              <a:t>）检视</a:t>
            </a:r>
            <a:r>
              <a:rPr lang="zh-CN" altLang="en-US" sz="2665" b="1" dirty="0">
                <a:latin typeface="+mn-ea"/>
                <a:ea typeface="+mn-ea"/>
                <a:cs typeface="+mn-ea"/>
                <a:sym typeface="+mn-lt"/>
              </a:rPr>
              <a:t>反思突出问题</a:t>
            </a:r>
            <a:endParaRPr lang="zh-CN" altLang="en-US" sz="2665" b="1" dirty="0">
              <a:latin typeface="+mn-ea"/>
              <a:ea typeface="+mn-ea"/>
              <a:cs typeface="+mn-ea"/>
              <a:sym typeface="+mn-lt"/>
            </a:endParaRPr>
          </a:p>
        </p:txBody>
      </p:sp>
      <p:graphicFrame>
        <p:nvGraphicFramePr>
          <p:cNvPr id="2" name="表格 1"/>
          <p:cNvGraphicFramePr/>
          <p:nvPr/>
        </p:nvGraphicFramePr>
        <p:xfrm>
          <a:off x="480060" y="1820333"/>
          <a:ext cx="11057255" cy="4758055"/>
        </p:xfrm>
        <a:graphic>
          <a:graphicData uri="http://schemas.openxmlformats.org/drawingml/2006/table">
            <a:tbl>
              <a:tblPr firstRow="1" bandRow="1">
                <a:tableStyleId>{5C22544A-7EE6-4342-B048-85BDC9FD1C3A}</a:tableStyleId>
              </a:tblPr>
              <a:tblGrid>
                <a:gridCol w="1646555"/>
                <a:gridCol w="4185285"/>
                <a:gridCol w="5225415"/>
              </a:tblGrid>
              <a:tr h="365760">
                <a:tc>
                  <a:txBody>
                    <a:bodyPr/>
                    <a:lstStyle/>
                    <a:p>
                      <a:pPr algn="ctr">
                        <a:buNone/>
                      </a:pPr>
                      <a:r>
                        <a:rPr lang="zh-CN" altLang="en-US" sz="1600"/>
                        <a:t>对    象</a:t>
                      </a:r>
                      <a:endParaRPr lang="zh-CN" altLang="en-US" sz="1600"/>
                    </a:p>
                  </a:txBody>
                  <a:tcPr marL="121920" marR="121920" marT="60960" marB="60960"/>
                </a:tc>
                <a:tc>
                  <a:txBody>
                    <a:bodyPr/>
                    <a:lstStyle/>
                    <a:p>
                      <a:pPr algn="ctr">
                        <a:buNone/>
                      </a:pPr>
                      <a:r>
                        <a:rPr lang="zh-CN" altLang="en-US" sz="1600"/>
                        <a:t>检视方式</a:t>
                      </a:r>
                      <a:endParaRPr lang="zh-CN" altLang="en-US" sz="1600"/>
                    </a:p>
                  </a:txBody>
                  <a:tcPr marL="121920" marR="121920" marT="60960" marB="60960"/>
                </a:tc>
                <a:tc>
                  <a:txBody>
                    <a:bodyPr/>
                    <a:lstStyle/>
                    <a:p>
                      <a:pPr algn="ctr">
                        <a:buNone/>
                      </a:pPr>
                      <a:r>
                        <a:rPr lang="zh-CN" altLang="en-US" sz="1600"/>
                        <a:t>检视内容</a:t>
                      </a:r>
                      <a:endParaRPr lang="zh-CN" altLang="en-US" sz="1600"/>
                    </a:p>
                  </a:txBody>
                  <a:tcPr marL="121920" marR="121920" marT="60960" marB="60960"/>
                </a:tc>
              </a:tr>
              <a:tr h="853440">
                <a:tc rowSpan="4">
                  <a:txBody>
                    <a:bodyPr/>
                    <a:lstStyle/>
                    <a:p>
                      <a:pPr algn="l">
                        <a:buNone/>
                      </a:pPr>
                      <a:r>
                        <a:rPr lang="zh-CN" altLang="en-US" sz="1600"/>
                        <a:t>处级以上领导干部</a:t>
                      </a:r>
                      <a:endParaRPr lang="zh-CN" altLang="en-US" sz="1600"/>
                    </a:p>
                  </a:txBody>
                  <a:tcPr marL="121920" marR="121920" marT="60960" marB="60960"/>
                </a:tc>
                <a:tc>
                  <a:txBody>
                    <a:bodyPr/>
                    <a:lstStyle/>
                    <a:p>
                      <a:pPr algn="l">
                        <a:buNone/>
                      </a:pPr>
                      <a:r>
                        <a:rPr lang="zh-CN" altLang="en-US" sz="1600"/>
                        <a:t>自己找、群众提、集体议、上级点等方式</a:t>
                      </a:r>
                      <a:endParaRPr lang="zh-CN" altLang="en-US" sz="1600"/>
                    </a:p>
                  </a:txBody>
                  <a:tcPr marL="121920" marR="121920" marT="60960" marB="60960"/>
                </a:tc>
                <a:tc>
                  <a:txBody>
                    <a:bodyPr/>
                    <a:lstStyle/>
                    <a:p>
                      <a:pPr algn="l">
                        <a:buNone/>
                      </a:pPr>
                      <a:r>
                        <a:rPr lang="zh-CN" altLang="en-US" sz="1600"/>
                        <a:t>查摆差距不足，查找工作短板，从思想、政治、作风、能力、廉政方面特别是从主观上、思想上进行深刻检视剖析</a:t>
                      </a:r>
                      <a:endParaRPr lang="zh-CN" altLang="en-US" sz="1600"/>
                    </a:p>
                  </a:txBody>
                  <a:tcPr marL="121920" marR="121920" marT="60960" marB="60960"/>
                </a:tc>
              </a:tr>
              <a:tr h="751840">
                <a:tc vMerge="1">
                  <a:tcPr/>
                </a:tc>
                <a:tc>
                  <a:txBody>
                    <a:bodyPr/>
                    <a:lstStyle/>
                    <a:p>
                      <a:pPr algn="l">
                        <a:buNone/>
                      </a:pPr>
                      <a:r>
                        <a:rPr lang="zh-CN" altLang="en-US" sz="1600"/>
                        <a:t>通过个别访谈、召开座谈会、设立意见箱、发放征求意见表、新媒体留言等具体措施</a:t>
                      </a:r>
                      <a:endParaRPr lang="zh-CN" altLang="en-US" sz="1600"/>
                    </a:p>
                  </a:txBody>
                  <a:tcPr marL="121920" marR="121920" marT="60960" marB="60960"/>
                </a:tc>
                <a:tc>
                  <a:txBody>
                    <a:bodyPr/>
                    <a:lstStyle/>
                    <a:p>
                      <a:pPr algn="l">
                        <a:buNone/>
                      </a:pPr>
                      <a:r>
                        <a:rPr lang="zh-CN" altLang="en-US" sz="1600"/>
                        <a:t>充分听取基层党员群众、“两代表一委员”、工作服务对象的意见建议</a:t>
                      </a:r>
                      <a:endParaRPr lang="zh-CN" altLang="en-US" sz="1600"/>
                    </a:p>
                  </a:txBody>
                  <a:tcPr marL="121920" marR="121920" marT="60960" marB="60960"/>
                </a:tc>
              </a:tr>
              <a:tr h="853440">
                <a:tc vMerge="1">
                  <a:tcPr/>
                </a:tc>
                <a:tc>
                  <a:txBody>
                    <a:bodyPr/>
                    <a:lstStyle/>
                    <a:p>
                      <a:pPr algn="l">
                        <a:buNone/>
                      </a:pPr>
                      <a:r>
                        <a:rPr lang="zh-CN" altLang="en-US" sz="1600"/>
                        <a:t>谈心谈话</a:t>
                      </a:r>
                      <a:endParaRPr lang="zh-CN" altLang="en-US" sz="1600"/>
                    </a:p>
                  </a:txBody>
                  <a:tcPr marL="121920" marR="121920" marT="60960" marB="60960"/>
                </a:tc>
                <a:tc>
                  <a:txBody>
                    <a:bodyPr/>
                    <a:lstStyle/>
                    <a:p>
                      <a:pPr indent="0" algn="l">
                        <a:buFont typeface="Wingdings" panose="05000000000000000000" charset="0"/>
                        <a:buNone/>
                      </a:pPr>
                      <a:r>
                        <a:rPr lang="zh-CN" altLang="en-US" sz="1600"/>
                        <a:t>各级领导班子成员之间、领导班子成员同分管（联系）的单位（部门）负责同志之间要开展谈心谈话，相互听取意见</a:t>
                      </a:r>
                      <a:endParaRPr lang="zh-CN" altLang="en-US" sz="1600"/>
                    </a:p>
                  </a:txBody>
                  <a:tcPr marL="121920" marR="121920" marT="60960" marB="60960"/>
                </a:tc>
              </a:tr>
              <a:tr h="537210">
                <a:tc vMerge="1">
                  <a:tcPr/>
                </a:tc>
                <a:tc>
                  <a:txBody>
                    <a:bodyPr/>
                    <a:lstStyle/>
                    <a:p>
                      <a:pPr algn="l">
                        <a:buNone/>
                      </a:pPr>
                      <a:r>
                        <a:rPr lang="zh-CN" altLang="en-US" sz="1600"/>
                        <a:t>主题教育一开始就要着手查找问题</a:t>
                      </a:r>
                      <a:endParaRPr lang="zh-CN" altLang="en-US" sz="1600"/>
                    </a:p>
                  </a:txBody>
                  <a:tcPr marL="121920" marR="121920" marT="60960" marB="60960"/>
                </a:tc>
                <a:tc>
                  <a:txBody>
                    <a:bodyPr/>
                    <a:lstStyle/>
                    <a:p>
                      <a:pPr indent="0" algn="l">
                        <a:buFont typeface="Wingdings" panose="05000000000000000000" charset="0"/>
                        <a:buNone/>
                      </a:pPr>
                      <a:r>
                        <a:rPr lang="zh-CN" altLang="en-US" sz="1600"/>
                        <a:t>一条一条列出问题清单（</a:t>
                      </a:r>
                      <a:r>
                        <a:rPr lang="en-US" altLang="zh-CN" sz="1600"/>
                        <a:t>9</a:t>
                      </a:r>
                      <a:r>
                        <a:rPr lang="zh-CN" altLang="en-US" sz="1600"/>
                        <a:t>月底前）</a:t>
                      </a:r>
                      <a:endParaRPr lang="zh-CN" altLang="en-US" sz="1600"/>
                    </a:p>
                  </a:txBody>
                  <a:tcPr marL="121920" marR="121920" marT="60960" marB="60960"/>
                </a:tc>
              </a:tr>
              <a:tr h="1396365">
                <a:tc>
                  <a:txBody>
                    <a:bodyPr/>
                    <a:lstStyle/>
                    <a:p>
                      <a:pPr algn="l">
                        <a:buNone/>
                      </a:pPr>
                      <a:r>
                        <a:rPr lang="zh-CN" altLang="en-US" sz="1600"/>
                        <a:t>基层党支部</a:t>
                      </a:r>
                      <a:endParaRPr lang="zh-CN" altLang="en-US" sz="1600"/>
                    </a:p>
                  </a:txBody>
                  <a:tcPr marL="121920" marR="121920" marT="60960" marB="60960"/>
                </a:tc>
                <a:tc>
                  <a:txBody>
                    <a:bodyPr/>
                    <a:lstStyle/>
                    <a:p>
                      <a:pPr algn="l">
                        <a:buNone/>
                      </a:pPr>
                      <a:r>
                        <a:rPr lang="en-US" altLang="zh-CN" sz="1600"/>
                        <a:t>组织党员学习、对照党章规定的党员条件和义务权利，对照《中国共产党廉洁自律准则》《关于新形势下党内政治生活的若干准则》《中国共产党纪律处分条例》，对照群众提出的意见建议</a:t>
                      </a:r>
                      <a:endParaRPr lang="en-US" altLang="zh-CN" sz="1600"/>
                    </a:p>
                  </a:txBody>
                  <a:tcPr marL="121920" marR="121920" marT="60960" marB="60960"/>
                </a:tc>
                <a:tc>
                  <a:txBody>
                    <a:bodyPr/>
                    <a:lstStyle/>
                    <a:p>
                      <a:pPr algn="l">
                        <a:buNone/>
                      </a:pPr>
                      <a:r>
                        <a:rPr lang="zh-CN" altLang="en-US" sz="1600"/>
                        <a:t>查找党员意识、担当作为、服务群众、遵守纪律、作用发挥等方面的差距和不足，一条一条列出问题，一项一项整改到位</a:t>
                      </a:r>
                      <a:endParaRPr lang="zh-CN" altLang="en-US" sz="1600"/>
                    </a:p>
                  </a:txBody>
                  <a:tcPr marL="121920" marR="121920" marT="60960" marB="60960"/>
                </a:tc>
              </a:tr>
            </a:tbl>
          </a:graphicData>
        </a:graphic>
      </p:graphicFrame>
      <p:sp>
        <p:nvSpPr>
          <p:cNvPr id="3" name="矩形 2"/>
          <p:cNvSpPr/>
          <p:nvPr/>
        </p:nvSpPr>
        <p:spPr>
          <a:xfrm>
            <a:off x="431371" y="989244"/>
            <a:ext cx="3971290" cy="583565"/>
          </a:xfrm>
          <a:prstGeom prst="rect">
            <a:avLst/>
          </a:prstGeom>
        </p:spPr>
        <p:txBody>
          <a:bodyPr wrap="none">
            <a:spAutoFit/>
          </a:bodyPr>
          <a:lstStyle/>
          <a:p>
            <a:r>
              <a:rPr lang="zh-CN" altLang="en-US" sz="3200" b="1" dirty="0">
                <a:solidFill>
                  <a:srgbClr val="C00000"/>
                </a:solidFill>
              </a:rPr>
              <a:t>检视问题</a:t>
            </a:r>
            <a:r>
              <a:rPr lang="en-US" altLang="zh-CN" sz="3200" b="1" dirty="0">
                <a:solidFill>
                  <a:srgbClr val="C00000"/>
                </a:solidFill>
              </a:rPr>
              <a:t>——</a:t>
            </a:r>
            <a:r>
              <a:rPr lang="zh-CN" altLang="en-US" sz="3200" b="1" dirty="0">
                <a:solidFill>
                  <a:srgbClr val="C00000"/>
                </a:solidFill>
                <a:latin typeface="楷体" panose="02010609060101010101" charset="-122"/>
                <a:ea typeface="楷体" panose="02010609060101010101" charset="-122"/>
                <a:cs typeface="楷体" panose="02010609060101010101" charset="-122"/>
              </a:rPr>
              <a:t>方式内容</a:t>
            </a:r>
            <a:endParaRPr lang="en-US" altLang="zh-CN" sz="3200" b="1" dirty="0" smtClean="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0"/>
          <p:cNvSpPr txBox="1">
            <a:spLocks noChangeArrowheads="1"/>
          </p:cNvSpPr>
          <p:nvPr/>
        </p:nvSpPr>
        <p:spPr bwMode="auto">
          <a:xfrm>
            <a:off x="1295467" y="278219"/>
            <a:ext cx="4680076"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665" b="1" dirty="0" smtClean="0">
                <a:latin typeface="+mn-ea"/>
                <a:ea typeface="+mn-ea"/>
                <a:cs typeface="+mn-ea"/>
                <a:sym typeface="+mn-lt"/>
              </a:rPr>
              <a:t>（</a:t>
            </a:r>
            <a:r>
              <a:rPr lang="en-US" altLang="zh-CN" sz="2665" b="1" dirty="0" smtClean="0">
                <a:latin typeface="+mn-ea"/>
                <a:ea typeface="+mn-ea"/>
                <a:cs typeface="+mn-ea"/>
                <a:sym typeface="+mn-lt"/>
              </a:rPr>
              <a:t>3</a:t>
            </a:r>
            <a:r>
              <a:rPr lang="zh-CN" altLang="en-US" sz="2665" b="1" dirty="0" smtClean="0">
                <a:latin typeface="+mn-ea"/>
                <a:ea typeface="+mn-ea"/>
                <a:cs typeface="+mn-ea"/>
                <a:sym typeface="+mn-lt"/>
              </a:rPr>
              <a:t>）检视</a:t>
            </a:r>
            <a:r>
              <a:rPr lang="zh-CN" altLang="en-US" sz="2665" b="1" dirty="0">
                <a:latin typeface="+mn-ea"/>
                <a:ea typeface="+mn-ea"/>
                <a:cs typeface="+mn-ea"/>
                <a:sym typeface="+mn-lt"/>
              </a:rPr>
              <a:t>反思突出问题</a:t>
            </a:r>
            <a:endParaRPr lang="zh-CN" altLang="en-US" sz="2665" b="1" dirty="0">
              <a:latin typeface="+mn-ea"/>
              <a:ea typeface="+mn-ea"/>
              <a:cs typeface="+mn-ea"/>
              <a:sym typeface="+mn-lt"/>
            </a:endParaRPr>
          </a:p>
        </p:txBody>
      </p:sp>
      <p:graphicFrame>
        <p:nvGraphicFramePr>
          <p:cNvPr id="2" name="表格 1"/>
          <p:cNvGraphicFramePr/>
          <p:nvPr/>
        </p:nvGraphicFramePr>
        <p:xfrm>
          <a:off x="224367" y="1512147"/>
          <a:ext cx="11739880" cy="5338445"/>
        </p:xfrm>
        <a:graphic>
          <a:graphicData uri="http://schemas.openxmlformats.org/drawingml/2006/table">
            <a:tbl>
              <a:tblPr firstRow="1" bandRow="1">
                <a:tableStyleId>{5C22544A-7EE6-4342-B048-85BDC9FD1C3A}</a:tableStyleId>
              </a:tblPr>
              <a:tblGrid>
                <a:gridCol w="1360805"/>
                <a:gridCol w="10379075"/>
              </a:tblGrid>
              <a:tr h="534670">
                <a:tc>
                  <a:txBody>
                    <a:bodyPr/>
                    <a:lstStyle/>
                    <a:p>
                      <a:pPr algn="ctr">
                        <a:buNone/>
                      </a:pPr>
                      <a:r>
                        <a:rPr lang="zh-CN" altLang="en-US" sz="1600"/>
                        <a:t>检视要求</a:t>
                      </a:r>
                      <a:endParaRPr lang="zh-CN" altLang="en-US" sz="1600"/>
                    </a:p>
                  </a:txBody>
                  <a:tcPr marL="121920" marR="121920" marT="60960" marB="60960"/>
                </a:tc>
                <a:tc>
                  <a:txBody>
                    <a:bodyPr/>
                    <a:lstStyle/>
                    <a:p>
                      <a:pPr algn="ctr">
                        <a:buNone/>
                      </a:pPr>
                      <a:r>
                        <a:rPr lang="zh-CN" altLang="en-US" sz="1600"/>
                        <a:t>具体内容</a:t>
                      </a:r>
                      <a:endParaRPr lang="zh-CN" altLang="en-US" sz="1600"/>
                    </a:p>
                  </a:txBody>
                  <a:tcPr marL="121920" marR="121920" marT="60960" marB="60960"/>
                </a:tc>
              </a:tr>
              <a:tr h="2072640">
                <a:tc>
                  <a:txBody>
                    <a:bodyPr/>
                    <a:lstStyle/>
                    <a:p>
                      <a:pPr algn="ctr">
                        <a:buNone/>
                      </a:pPr>
                      <a:r>
                        <a:rPr lang="zh-CN" altLang="en-US" sz="1600">
                          <a:sym typeface="+mn-ea"/>
                        </a:rPr>
                        <a:t>自觉对表对标</a:t>
                      </a:r>
                      <a:endParaRPr lang="zh-CN" altLang="en-US" sz="1600">
                        <a:sym typeface="+mn-ea"/>
                      </a:endParaRPr>
                    </a:p>
                    <a:p>
                      <a:pPr algn="ctr">
                        <a:buNone/>
                      </a:pPr>
                      <a:r>
                        <a:rPr lang="zh-CN" altLang="en-US" sz="1600">
                          <a:sym typeface="+mn-ea"/>
                        </a:rPr>
                        <a:t>“六个对照”</a:t>
                      </a:r>
                      <a:endParaRPr lang="zh-CN" altLang="en-US" sz="1600">
                        <a:sym typeface="+mn-ea"/>
                      </a:endParaRPr>
                    </a:p>
                    <a:p>
                      <a:pPr algn="ctr">
                        <a:buNone/>
                      </a:pPr>
                      <a:endParaRPr lang="zh-CN" altLang="en-US" sz="1600"/>
                    </a:p>
                  </a:txBody>
                  <a:tcPr marL="121920" marR="121920" marT="60960" marB="60960"/>
                </a:tc>
                <a:tc>
                  <a:txBody>
                    <a:bodyPr/>
                    <a:lstStyle/>
                    <a:p>
                      <a:pPr marL="171450" indent="-171450" algn="l">
                        <a:buFont typeface="Wingdings" panose="05000000000000000000" charset="0"/>
                        <a:buChar char="l"/>
                      </a:pPr>
                      <a:r>
                        <a:rPr lang="zh-CN" altLang="en-US" sz="1600"/>
                        <a:t>对照习近平新时代中国特色社会主义思想、习近平总书记重要指示批示精神和党中央、市委和市教卫工作党委的决策部署</a:t>
                      </a:r>
                      <a:endParaRPr lang="zh-CN" altLang="en-US" sz="1600"/>
                    </a:p>
                    <a:p>
                      <a:pPr marL="171450" indent="-171450" algn="l">
                        <a:buFont typeface="Wingdings" panose="05000000000000000000" charset="0"/>
                        <a:buChar char="l"/>
                      </a:pPr>
                      <a:r>
                        <a:rPr lang="zh-CN" altLang="en-US" sz="1600"/>
                        <a:t>对照习近平总书记在“不忘初心、牢记使命”主题教育工作会议上的重要讲话中指出的突出问题</a:t>
                      </a:r>
                      <a:endParaRPr lang="zh-CN" altLang="en-US" sz="1600"/>
                    </a:p>
                    <a:p>
                      <a:pPr marL="171450" indent="-171450" algn="l">
                        <a:buFont typeface="Wingdings" panose="05000000000000000000" charset="0"/>
                        <a:buChar char="l"/>
                      </a:pPr>
                      <a:r>
                        <a:rPr lang="zh-CN" altLang="en-US" sz="1600"/>
                        <a:t>对照《中国共产党党内重要法规汇编》，重点对照《中国共产党章程》《关于新形势下党内政治生活的若干准则》《中国共产党纪律处分条例》</a:t>
                      </a:r>
                      <a:endParaRPr lang="zh-CN" altLang="en-US" sz="1600"/>
                    </a:p>
                    <a:p>
                      <a:pPr marL="171450" indent="-171450" algn="l">
                        <a:buFont typeface="Wingdings" panose="05000000000000000000" charset="0"/>
                        <a:buChar char="l"/>
                      </a:pPr>
                      <a:r>
                        <a:rPr lang="zh-CN" altLang="en-US" sz="1600"/>
                        <a:t>对照初心使命</a:t>
                      </a:r>
                      <a:endParaRPr lang="zh-CN" altLang="en-US" sz="1600"/>
                    </a:p>
                    <a:p>
                      <a:pPr marL="171450" indent="-171450" algn="l">
                        <a:buFont typeface="Wingdings" panose="05000000000000000000" charset="0"/>
                        <a:buChar char="l"/>
                      </a:pPr>
                      <a:r>
                        <a:rPr lang="zh-CN" altLang="en-US" sz="1600"/>
                        <a:t>对照师生群众新期待</a:t>
                      </a:r>
                      <a:endParaRPr lang="zh-CN" altLang="en-US" sz="1600"/>
                    </a:p>
                    <a:p>
                      <a:pPr marL="171450" indent="-171450" algn="l">
                        <a:buFont typeface="Wingdings" panose="05000000000000000000" charset="0"/>
                        <a:buChar char="l"/>
                      </a:pPr>
                      <a:r>
                        <a:rPr lang="zh-CN" altLang="en-US" sz="1600"/>
                        <a:t>对照先进典型、身边榜样</a:t>
                      </a:r>
                      <a:endParaRPr lang="zh-CN" altLang="en-US" sz="1600"/>
                    </a:p>
                  </a:txBody>
                  <a:tcPr marL="121920" marR="121920" marT="60960" marB="60960"/>
                </a:tc>
              </a:tr>
              <a:tr h="1341120">
                <a:tc>
                  <a:txBody>
                    <a:bodyPr/>
                    <a:lstStyle/>
                    <a:p>
                      <a:pPr algn="ctr">
                        <a:buNone/>
                      </a:pPr>
                      <a:r>
                        <a:rPr lang="zh-CN" altLang="en-US" sz="1600" dirty="0">
                          <a:sym typeface="+mn-ea"/>
                        </a:rPr>
                        <a:t>重点查找“五个方面差距</a:t>
                      </a:r>
                      <a:r>
                        <a:rPr lang="zh-CN" altLang="en-US" sz="1600" dirty="0" smtClean="0">
                          <a:sym typeface="+mn-ea"/>
                        </a:rPr>
                        <a:t>”</a:t>
                      </a:r>
                      <a:endParaRPr lang="zh-CN" altLang="en-US" sz="1600"/>
                    </a:p>
                  </a:txBody>
                  <a:tcPr marL="121920" marR="121920" marT="60960" marB="60960"/>
                </a:tc>
                <a:tc>
                  <a:txBody>
                    <a:bodyPr/>
                    <a:lstStyle/>
                    <a:p>
                      <a:pPr marL="171450" indent="-171450" algn="l">
                        <a:buFont typeface="Wingdings" panose="05000000000000000000" charset="0"/>
                        <a:buChar char="Ø"/>
                      </a:pPr>
                      <a:r>
                        <a:rPr lang="zh-CN" altLang="en-US" sz="1600"/>
                        <a:t>在增强“四个意识”、坚定“四个自信”、做到“两个维护”方面的差距</a:t>
                      </a:r>
                      <a:endParaRPr lang="zh-CN" altLang="en-US" sz="1600"/>
                    </a:p>
                    <a:p>
                      <a:pPr marL="171450" indent="-171450" algn="l">
                        <a:buFont typeface="Wingdings" panose="05000000000000000000" charset="0"/>
                        <a:buChar char="Ø"/>
                      </a:pPr>
                      <a:r>
                        <a:rPr lang="zh-CN" altLang="en-US" sz="1600"/>
                        <a:t>在做到“不忘初心、牢记使命”方面的差距</a:t>
                      </a:r>
                      <a:endParaRPr lang="zh-CN" altLang="en-US" sz="1600"/>
                    </a:p>
                    <a:p>
                      <a:pPr marL="171450" indent="-171450" algn="l">
                        <a:buFont typeface="Wingdings" panose="05000000000000000000" charset="0"/>
                        <a:buChar char="Ø"/>
                      </a:pPr>
                      <a:r>
                        <a:rPr lang="zh-CN" altLang="en-US" sz="1600"/>
                        <a:t>在师生观点、师生立场、师生感情、服务师生方面的差距</a:t>
                      </a:r>
                      <a:endParaRPr lang="zh-CN" altLang="en-US" sz="1600"/>
                    </a:p>
                    <a:p>
                      <a:pPr marL="171450" indent="-171450" algn="l">
                        <a:buFont typeface="Wingdings" panose="05000000000000000000" charset="0"/>
                        <a:buChar char="Ø"/>
                      </a:pPr>
                      <a:r>
                        <a:rPr lang="zh-CN" altLang="en-US" sz="1600"/>
                        <a:t>在知敬畏、存戒惧、守底线方面的差距</a:t>
                      </a:r>
                      <a:endParaRPr lang="zh-CN" altLang="en-US" sz="1600"/>
                    </a:p>
                    <a:p>
                      <a:pPr marL="171450" indent="-171450" algn="l">
                        <a:buFont typeface="Wingdings" panose="05000000000000000000" charset="0"/>
                        <a:buChar char="Ø"/>
                      </a:pPr>
                      <a:r>
                        <a:rPr lang="zh-CN" altLang="en-US" sz="1600"/>
                        <a:t>在思想觉悟、能力素质、担当作为、道德修养、作风形象方面的差距</a:t>
                      </a:r>
                      <a:endParaRPr lang="zh-CN" altLang="en-US" sz="1600"/>
                    </a:p>
                  </a:txBody>
                  <a:tcPr marL="121920" marR="121920" marT="60960" marB="60960"/>
                </a:tc>
              </a:tr>
              <a:tr h="1390015">
                <a:tc>
                  <a:txBody>
                    <a:bodyPr/>
                    <a:lstStyle/>
                    <a:p>
                      <a:pPr algn="ctr">
                        <a:buNone/>
                      </a:pPr>
                      <a:r>
                        <a:rPr lang="zh-CN" altLang="en-US" sz="1600" dirty="0">
                          <a:sym typeface="+mn-ea"/>
                        </a:rPr>
                        <a:t>“四个防止”</a:t>
                      </a:r>
                      <a:endParaRPr lang="zh-CN" altLang="en-US" sz="1600" dirty="0"/>
                    </a:p>
                  </a:txBody>
                  <a:tcPr marL="121920" marR="121920" marT="60960" marB="60960"/>
                </a:tc>
                <a:tc>
                  <a:txBody>
                    <a:bodyPr/>
                    <a:lstStyle/>
                    <a:p>
                      <a:pPr marL="171450" indent="-171450" algn="l">
                        <a:buFont typeface="Wingdings" panose="05000000000000000000" charset="0"/>
                        <a:buChar char="u"/>
                      </a:pPr>
                      <a:r>
                        <a:rPr lang="zh-CN" altLang="en-US" sz="1600" dirty="0">
                          <a:sym typeface="+mn-ea"/>
                        </a:rPr>
                        <a:t>防止“大而空”、“小而碎”、隔靴搔痒、避重就轻、避实就虚</a:t>
                      </a:r>
                      <a:endParaRPr lang="zh-CN" altLang="en-US" sz="1600" dirty="0">
                        <a:sym typeface="+mn-ea"/>
                      </a:endParaRPr>
                    </a:p>
                    <a:p>
                      <a:pPr marL="171450" indent="-171450" algn="l">
                        <a:buFont typeface="Wingdings" panose="05000000000000000000" charset="0"/>
                        <a:buChar char="u"/>
                      </a:pPr>
                      <a:r>
                        <a:rPr lang="zh-CN" altLang="en-US" sz="1600" dirty="0">
                          <a:sym typeface="+mn-ea"/>
                        </a:rPr>
                        <a:t>防止“自我循环”、只出题不答题，以上级指出的问题代替自身查找的问题，以班子问题代替个人问题，以工作业务问题代替个人问题，以工作业务问题代替思想政治问题，以旧问题代替新问题</a:t>
                      </a:r>
                      <a:endParaRPr lang="zh-CN" altLang="en-US" sz="1600" dirty="0">
                        <a:sym typeface="+mn-ea"/>
                      </a:endParaRPr>
                    </a:p>
                    <a:p>
                      <a:pPr marL="171450" indent="-171450" algn="l">
                        <a:buFont typeface="Wingdings" panose="05000000000000000000" charset="0"/>
                        <a:buChar char="u"/>
                      </a:pPr>
                      <a:r>
                        <a:rPr lang="zh-CN" altLang="en-US" sz="1600" dirty="0">
                          <a:sym typeface="+mn-ea"/>
                        </a:rPr>
                        <a:t>防止新官不理旧账</a:t>
                      </a:r>
                      <a:endParaRPr lang="zh-CN" altLang="en-US" sz="1600" dirty="0">
                        <a:sym typeface="+mn-ea"/>
                      </a:endParaRPr>
                    </a:p>
                    <a:p>
                      <a:pPr marL="171450" indent="-171450" algn="l">
                        <a:buFont typeface="Wingdings" panose="05000000000000000000" charset="0"/>
                        <a:buChar char="u"/>
                      </a:pPr>
                      <a:r>
                        <a:rPr lang="zh-CN" altLang="en-US" sz="1600" dirty="0">
                          <a:sym typeface="+mn-ea"/>
                        </a:rPr>
                        <a:t>防止把问题“甩锅”到基层和</a:t>
                      </a:r>
                      <a:r>
                        <a:rPr lang="zh-CN" altLang="en-US" sz="1600" dirty="0" smtClean="0">
                          <a:sym typeface="+mn-ea"/>
                        </a:rPr>
                        <a:t>下级</a:t>
                      </a:r>
                      <a:endParaRPr lang="zh-CN" altLang="en-US" sz="1600"/>
                    </a:p>
                  </a:txBody>
                  <a:tcPr marL="121920" marR="121920" marT="60960" marB="60960"/>
                </a:tc>
              </a:tr>
            </a:tbl>
          </a:graphicData>
        </a:graphic>
      </p:graphicFrame>
      <p:sp>
        <p:nvSpPr>
          <p:cNvPr id="3" name="矩形 2"/>
          <p:cNvSpPr/>
          <p:nvPr/>
        </p:nvSpPr>
        <p:spPr>
          <a:xfrm>
            <a:off x="431371" y="893571"/>
            <a:ext cx="8054340" cy="583565"/>
          </a:xfrm>
          <a:prstGeom prst="rect">
            <a:avLst/>
          </a:prstGeom>
        </p:spPr>
        <p:txBody>
          <a:bodyPr wrap="none">
            <a:spAutoFit/>
          </a:bodyPr>
          <a:lstStyle/>
          <a:p>
            <a:pPr algn="l"/>
            <a:r>
              <a:rPr lang="zh-CN" altLang="en-US" sz="3200" b="1" dirty="0">
                <a:solidFill>
                  <a:srgbClr val="C00000"/>
                </a:solidFill>
              </a:rPr>
              <a:t>检视问题</a:t>
            </a:r>
            <a:r>
              <a:rPr lang="en-US" altLang="zh-CN" sz="3200" b="1" dirty="0">
                <a:solidFill>
                  <a:srgbClr val="C00000"/>
                </a:solidFill>
              </a:rPr>
              <a:t>——</a:t>
            </a:r>
            <a:r>
              <a:rPr lang="zh-CN" altLang="en-US" sz="3200" b="1" dirty="0">
                <a:solidFill>
                  <a:srgbClr val="C00000"/>
                </a:solidFill>
                <a:latin typeface="楷体" panose="02010609060101010101" charset="-122"/>
                <a:ea typeface="楷体" panose="02010609060101010101" charset="-122"/>
                <a:cs typeface="楷体" panose="02010609060101010101" charset="-122"/>
                <a:sym typeface="+mn-ea"/>
              </a:rPr>
              <a:t>处级以上党员领导干部具体</a:t>
            </a:r>
            <a:r>
              <a:rPr lang="zh-CN" altLang="en-US" sz="3200" b="1" dirty="0">
                <a:solidFill>
                  <a:srgbClr val="C00000"/>
                </a:solidFill>
                <a:latin typeface="楷体" panose="02010609060101010101" charset="-122"/>
                <a:ea typeface="楷体" panose="02010609060101010101" charset="-122"/>
                <a:cs typeface="楷体" panose="02010609060101010101" charset="-122"/>
              </a:rPr>
              <a:t>要求</a:t>
            </a:r>
            <a:endParaRPr lang="zh-CN" altLang="en-US" sz="3200" b="1" dirty="0">
              <a:solidFill>
                <a:srgbClr val="C00000"/>
              </a:solidFill>
              <a:latin typeface="楷体" panose="02010609060101010101" charset="-122"/>
              <a:ea typeface="楷体" panose="02010609060101010101" charset="-122"/>
              <a:cs typeface="楷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0"/>
          <p:cNvSpPr txBox="1">
            <a:spLocks noChangeArrowheads="1"/>
          </p:cNvSpPr>
          <p:nvPr/>
        </p:nvSpPr>
        <p:spPr bwMode="auto">
          <a:xfrm>
            <a:off x="1295467" y="278219"/>
            <a:ext cx="4680076"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665" b="1" dirty="0" smtClean="0">
                <a:latin typeface="+mn-ea"/>
                <a:ea typeface="+mn-ea"/>
                <a:cs typeface="+mn-ea"/>
                <a:sym typeface="+mn-lt"/>
              </a:rPr>
              <a:t>（</a:t>
            </a:r>
            <a:r>
              <a:rPr lang="en-US" altLang="zh-CN" sz="2665" b="1" dirty="0" smtClean="0">
                <a:latin typeface="+mn-ea"/>
                <a:ea typeface="+mn-ea"/>
                <a:cs typeface="+mn-ea"/>
                <a:sym typeface="+mn-lt"/>
              </a:rPr>
              <a:t>3</a:t>
            </a:r>
            <a:r>
              <a:rPr lang="zh-CN" altLang="en-US" sz="2665" b="1" dirty="0" smtClean="0">
                <a:latin typeface="+mn-ea"/>
                <a:ea typeface="+mn-ea"/>
                <a:cs typeface="+mn-ea"/>
                <a:sym typeface="+mn-lt"/>
              </a:rPr>
              <a:t>）检视</a:t>
            </a:r>
            <a:r>
              <a:rPr lang="zh-CN" altLang="en-US" sz="2665" b="1" dirty="0">
                <a:latin typeface="+mn-ea"/>
                <a:ea typeface="+mn-ea"/>
                <a:cs typeface="+mn-ea"/>
                <a:sym typeface="+mn-lt"/>
              </a:rPr>
              <a:t>反思突出问题</a:t>
            </a:r>
            <a:endParaRPr lang="zh-CN" altLang="en-US" sz="2665" b="1" dirty="0">
              <a:latin typeface="+mn-ea"/>
              <a:ea typeface="+mn-ea"/>
              <a:cs typeface="+mn-ea"/>
              <a:sym typeface="+mn-lt"/>
            </a:endParaRPr>
          </a:p>
        </p:txBody>
      </p:sp>
      <p:sp>
        <p:nvSpPr>
          <p:cNvPr id="5" name="矩形 4"/>
          <p:cNvSpPr/>
          <p:nvPr/>
        </p:nvSpPr>
        <p:spPr>
          <a:xfrm>
            <a:off x="431371" y="989244"/>
            <a:ext cx="3857625" cy="583565"/>
          </a:xfrm>
          <a:prstGeom prst="rect">
            <a:avLst/>
          </a:prstGeom>
        </p:spPr>
        <p:txBody>
          <a:bodyPr wrap="none">
            <a:spAutoFit/>
          </a:bodyPr>
          <a:lstStyle/>
          <a:p>
            <a:pPr algn="l"/>
            <a:r>
              <a:rPr lang="zh-CN" altLang="en-US" sz="3200" b="1" dirty="0">
                <a:solidFill>
                  <a:srgbClr val="C00000"/>
                </a:solidFill>
                <a:latin typeface="楷体" panose="02010609060101010101" charset="-122"/>
                <a:ea typeface="楷体" panose="02010609060101010101" charset="-122"/>
                <a:cs typeface="楷体" panose="02010609060101010101" charset="-122"/>
              </a:rPr>
              <a:t>对照党章党规找差距</a:t>
            </a:r>
            <a:endParaRPr lang="en-US" altLang="zh-CN" sz="3200" b="1" dirty="0" smtClean="0">
              <a:solidFill>
                <a:srgbClr val="C00000"/>
              </a:solidFill>
            </a:endParaRPr>
          </a:p>
        </p:txBody>
      </p:sp>
      <p:graphicFrame>
        <p:nvGraphicFramePr>
          <p:cNvPr id="7" name="表格 6"/>
          <p:cNvGraphicFramePr/>
          <p:nvPr/>
        </p:nvGraphicFramePr>
        <p:xfrm>
          <a:off x="467360" y="1727200"/>
          <a:ext cx="11158220" cy="4481830"/>
        </p:xfrm>
        <a:graphic>
          <a:graphicData uri="http://schemas.openxmlformats.org/drawingml/2006/table">
            <a:tbl>
              <a:tblPr firstRow="1" bandRow="1">
                <a:tableStyleId>{5C22544A-7EE6-4342-B048-85BDC9FD1C3A}</a:tableStyleId>
              </a:tblPr>
              <a:tblGrid>
                <a:gridCol w="3145155"/>
                <a:gridCol w="8013065"/>
              </a:tblGrid>
              <a:tr h="534670">
                <a:tc>
                  <a:txBody>
                    <a:bodyPr/>
                    <a:lstStyle/>
                    <a:p>
                      <a:pPr algn="ctr">
                        <a:buNone/>
                      </a:pPr>
                      <a:r>
                        <a:rPr lang="zh-CN" altLang="en-US" sz="1600"/>
                        <a:t>具体内容</a:t>
                      </a:r>
                      <a:endParaRPr lang="zh-CN" altLang="en-US" sz="1600"/>
                    </a:p>
                  </a:txBody>
                  <a:tcPr marL="121920" marR="121920" marT="60960" marB="60960"/>
                </a:tc>
                <a:tc>
                  <a:txBody>
                    <a:bodyPr/>
                    <a:lstStyle/>
                    <a:p>
                      <a:pPr algn="ctr">
                        <a:buNone/>
                      </a:pPr>
                      <a:r>
                        <a:rPr lang="zh-CN" altLang="en-US" sz="1600"/>
                        <a:t>相关要求</a:t>
                      </a:r>
                      <a:endParaRPr lang="zh-CN" altLang="en-US" sz="1600"/>
                    </a:p>
                  </a:txBody>
                  <a:tcPr marL="121920" marR="121920" marT="60960" marB="60960"/>
                </a:tc>
              </a:tr>
              <a:tr h="725170">
                <a:tc>
                  <a:txBody>
                    <a:bodyPr/>
                    <a:lstStyle/>
                    <a:p>
                      <a:pPr algn="l">
                        <a:buNone/>
                      </a:pPr>
                      <a:r>
                        <a:rPr lang="zh-CN" altLang="en-US" sz="1600" dirty="0">
                          <a:sym typeface="+mn-ea"/>
                        </a:rPr>
                        <a:t>认真组织学习</a:t>
                      </a:r>
                      <a:endParaRPr lang="zh-CN" altLang="en-US" sz="1600" dirty="0"/>
                    </a:p>
                  </a:txBody>
                  <a:tcPr marL="121920" marR="121920" marT="60960" marB="60960"/>
                </a:tc>
                <a:tc>
                  <a:txBody>
                    <a:bodyPr/>
                    <a:lstStyle/>
                    <a:p>
                      <a:pPr algn="l">
                        <a:buNone/>
                      </a:pPr>
                      <a:r>
                        <a:rPr lang="zh-CN" altLang="en-US" sz="1600"/>
                        <a:t>认真学习党章党规</a:t>
                      </a:r>
                      <a:endParaRPr lang="zh-CN" altLang="en-US" sz="1600"/>
                    </a:p>
                  </a:txBody>
                  <a:tcPr marL="121920" marR="121920" marT="60960" marB="60960"/>
                </a:tc>
              </a:tr>
              <a:tr h="682625">
                <a:tc>
                  <a:txBody>
                    <a:bodyPr/>
                    <a:lstStyle/>
                    <a:p>
                      <a:pPr algn="l">
                        <a:buNone/>
                      </a:pPr>
                      <a:r>
                        <a:rPr lang="zh-CN" altLang="en-US" sz="1600" dirty="0">
                          <a:sym typeface="+mn-ea"/>
                        </a:rPr>
                        <a:t>对照党章党规检视分析</a:t>
                      </a:r>
                      <a:endParaRPr lang="zh-CN" altLang="en-US" sz="1600" dirty="0"/>
                    </a:p>
                  </a:txBody>
                  <a:tcPr marL="121920" marR="121920" marT="60960" marB="60960"/>
                </a:tc>
                <a:tc>
                  <a:txBody>
                    <a:bodyPr/>
                    <a:lstStyle/>
                    <a:p>
                      <a:pPr algn="l">
                        <a:buNone/>
                      </a:pPr>
                      <a:r>
                        <a:rPr lang="zh-CN" altLang="en-US" sz="1600" dirty="0">
                          <a:sym typeface="+mn-ea"/>
                        </a:rPr>
                        <a:t>把自己摆进去、把职责摆进去、把工作摆进去，一条一条列出问题</a:t>
                      </a:r>
                      <a:endParaRPr lang="zh-CN" altLang="en-US" sz="1600"/>
                    </a:p>
                  </a:txBody>
                  <a:tcPr marL="121920" marR="121920" marT="60960" marB="60960"/>
                </a:tc>
              </a:tr>
              <a:tr h="2539365">
                <a:tc>
                  <a:txBody>
                    <a:bodyPr/>
                    <a:lstStyle/>
                    <a:p>
                      <a:pPr indent="0" algn="l">
                        <a:buFont typeface="Wingdings" panose="05000000000000000000" charset="0"/>
                        <a:buNone/>
                      </a:pPr>
                      <a:r>
                        <a:rPr lang="zh-CN" altLang="en-US" sz="1600" dirty="0">
                          <a:sym typeface="+mn-ea"/>
                        </a:rPr>
                        <a:t>召开专题会议</a:t>
                      </a:r>
                      <a:endParaRPr lang="zh-CN" altLang="en-US" sz="1600" dirty="0"/>
                    </a:p>
                  </a:txBody>
                  <a:tcPr marL="121920" marR="121920" marT="60960" marB="60960"/>
                </a:tc>
                <a:tc>
                  <a:txBody>
                    <a:bodyPr/>
                    <a:lstStyle/>
                    <a:p>
                      <a:pPr marL="171450" indent="-171450" algn="l">
                        <a:buFont typeface="Wingdings" panose="05000000000000000000" charset="0"/>
                        <a:buChar char="l"/>
                      </a:pPr>
                      <a:r>
                        <a:rPr lang="zh-CN" altLang="en-US" sz="1600" dirty="0">
                          <a:sym typeface="+mn-ea"/>
                        </a:rPr>
                        <a:t>处级以上领导班子要安排专门时间，召开专题会议</a:t>
                      </a:r>
                      <a:endParaRPr lang="zh-CN" altLang="en-US" sz="1600" dirty="0">
                        <a:sym typeface="+mn-ea"/>
                      </a:endParaRPr>
                    </a:p>
                    <a:p>
                      <a:pPr marL="171450" indent="-171450" algn="l">
                        <a:buFont typeface="Wingdings" panose="05000000000000000000" charset="0"/>
                        <a:buChar char="l"/>
                      </a:pPr>
                      <a:r>
                        <a:rPr lang="zh-CN" altLang="en-US" sz="1600" dirty="0">
                          <a:sym typeface="+mn-ea"/>
                        </a:rPr>
                        <a:t>在集体学习党章党规基础上，实实在在回答有没有问题，有问题的逐条讲清楚，没有问题的也要报告。</a:t>
                      </a:r>
                      <a:endParaRPr lang="zh-CN" altLang="en-US" sz="1600" dirty="0">
                        <a:sym typeface="+mn-ea"/>
                      </a:endParaRPr>
                    </a:p>
                    <a:p>
                      <a:pPr marL="171450" indent="-171450" algn="l">
                        <a:buFont typeface="Wingdings" panose="05000000000000000000" charset="0"/>
                        <a:buChar char="l"/>
                      </a:pPr>
                      <a:r>
                        <a:rPr lang="zh-CN" altLang="en-US" sz="1600" dirty="0">
                          <a:sym typeface="+mn-ea"/>
                        </a:rPr>
                        <a:t>班子成员既要讲自己对照检查出来的问题，也要以对同志负责的态度，相互咬耳扯袖、提醒警醒。</a:t>
                      </a:r>
                      <a:endParaRPr lang="zh-CN" altLang="en-US" sz="1600" dirty="0">
                        <a:sym typeface="+mn-ea"/>
                      </a:endParaRPr>
                    </a:p>
                    <a:p>
                      <a:pPr marL="171450" indent="-171450" algn="l">
                        <a:buFont typeface="Wingdings" panose="05000000000000000000" charset="0"/>
                        <a:buChar char="l"/>
                      </a:pPr>
                      <a:r>
                        <a:rPr lang="zh-CN" altLang="en-US" sz="1600" dirty="0">
                          <a:sym typeface="+mn-ea"/>
                        </a:rPr>
                        <a:t>对查摆出的问题，要纳入主题教育整改落实任务，有关情况在民主生活会上作出说明</a:t>
                      </a:r>
                      <a:endParaRPr lang="zh-CN" altLang="en-US" sz="1600" dirty="0">
                        <a:sym typeface="+mn-ea"/>
                      </a:endParaRPr>
                    </a:p>
                    <a:p>
                      <a:pPr marL="171450" indent="-171450" algn="l">
                        <a:buFont typeface="Wingdings" panose="05000000000000000000" charset="0"/>
                        <a:buChar char="l"/>
                      </a:pPr>
                      <a:r>
                        <a:rPr lang="zh-CN" altLang="en-US" sz="1600" dirty="0">
                          <a:sym typeface="+mn-ea"/>
                        </a:rPr>
                        <a:t>专题会前，报领导班子成员对照党章党规找差距专题会议发言材料</a:t>
                      </a:r>
                      <a:endParaRPr lang="zh-CN" altLang="en-US" sz="1600" dirty="0">
                        <a:sym typeface="+mn-ea"/>
                      </a:endParaRPr>
                    </a:p>
                  </a:txBody>
                  <a:tcPr marL="121920" marR="121920" marT="60960" marB="60960"/>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0"/>
          <p:cNvSpPr txBox="1">
            <a:spLocks noChangeArrowheads="1"/>
          </p:cNvSpPr>
          <p:nvPr/>
        </p:nvSpPr>
        <p:spPr bwMode="auto">
          <a:xfrm>
            <a:off x="1295467" y="278219"/>
            <a:ext cx="4680076"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665" b="1" dirty="0" smtClean="0">
                <a:latin typeface="+mn-ea"/>
                <a:ea typeface="+mn-ea"/>
                <a:cs typeface="+mn-ea"/>
                <a:sym typeface="+mn-lt"/>
              </a:rPr>
              <a:t>（</a:t>
            </a:r>
            <a:r>
              <a:rPr lang="en-US" altLang="zh-CN" sz="2665" b="1" dirty="0" smtClean="0">
                <a:latin typeface="+mn-ea"/>
                <a:ea typeface="+mn-ea"/>
                <a:cs typeface="+mn-ea"/>
                <a:sym typeface="+mn-lt"/>
              </a:rPr>
              <a:t>4</a:t>
            </a:r>
            <a:r>
              <a:rPr lang="zh-CN" altLang="en-US" sz="2665" b="1" dirty="0">
                <a:latin typeface="+mn-ea"/>
                <a:ea typeface="+mn-ea"/>
                <a:cs typeface="+mn-ea"/>
                <a:sym typeface="+mn-lt"/>
              </a:rPr>
              <a:t>）切实抓好整改落实</a:t>
            </a:r>
            <a:endParaRPr lang="zh-CN" altLang="en-US" sz="2665" b="1" dirty="0">
              <a:latin typeface="+mn-ea"/>
              <a:ea typeface="+mn-ea"/>
              <a:cs typeface="+mn-ea"/>
              <a:sym typeface="+mn-lt"/>
            </a:endParaRPr>
          </a:p>
        </p:txBody>
      </p:sp>
      <p:sp>
        <p:nvSpPr>
          <p:cNvPr id="5" name="矩形 4"/>
          <p:cNvSpPr/>
          <p:nvPr/>
        </p:nvSpPr>
        <p:spPr>
          <a:xfrm>
            <a:off x="431371" y="989244"/>
            <a:ext cx="6421120" cy="583565"/>
          </a:xfrm>
          <a:prstGeom prst="rect">
            <a:avLst/>
          </a:prstGeom>
        </p:spPr>
        <p:txBody>
          <a:bodyPr wrap="none">
            <a:spAutoFit/>
          </a:bodyPr>
          <a:lstStyle/>
          <a:p>
            <a:pPr algn="l"/>
            <a:r>
              <a:rPr lang="zh-CN" altLang="en-US" sz="3200" b="1" dirty="0">
                <a:solidFill>
                  <a:srgbClr val="C00000"/>
                </a:solidFill>
              </a:rPr>
              <a:t>问题整改</a:t>
            </a:r>
            <a:r>
              <a:rPr lang="en-US" altLang="zh-CN" sz="3200" b="1" dirty="0">
                <a:solidFill>
                  <a:srgbClr val="C00000"/>
                </a:solidFill>
                <a:sym typeface="+mn-ea"/>
              </a:rPr>
              <a:t>——</a:t>
            </a:r>
            <a:r>
              <a:rPr lang="zh-CN" altLang="en-US" sz="3200" b="1" dirty="0">
                <a:solidFill>
                  <a:srgbClr val="C00000"/>
                </a:solidFill>
                <a:latin typeface="楷体" panose="02010609060101010101" charset="-122"/>
                <a:ea typeface="楷体" panose="02010609060101010101" charset="-122"/>
                <a:cs typeface="楷体" panose="02010609060101010101" charset="-122"/>
                <a:sym typeface="+mn-ea"/>
              </a:rPr>
              <a:t>处级以上党员领导干部</a:t>
            </a:r>
            <a:endParaRPr lang="en-US" altLang="zh-CN" sz="3200" b="1" dirty="0" smtClean="0">
              <a:solidFill>
                <a:srgbClr val="C00000"/>
              </a:solidFill>
            </a:endParaRPr>
          </a:p>
        </p:txBody>
      </p:sp>
      <p:graphicFrame>
        <p:nvGraphicFramePr>
          <p:cNvPr id="2" name="表格 1"/>
          <p:cNvGraphicFramePr/>
          <p:nvPr/>
        </p:nvGraphicFramePr>
        <p:xfrm>
          <a:off x="431800" y="1833880"/>
          <a:ext cx="11490960" cy="4575810"/>
        </p:xfrm>
        <a:graphic>
          <a:graphicData uri="http://schemas.openxmlformats.org/drawingml/2006/table">
            <a:tbl>
              <a:tblPr firstRow="1" bandRow="1">
                <a:tableStyleId>{5C22544A-7EE6-4342-B048-85BDC9FD1C3A}</a:tableStyleId>
              </a:tblPr>
              <a:tblGrid>
                <a:gridCol w="1696720"/>
                <a:gridCol w="3369945"/>
                <a:gridCol w="6424295"/>
              </a:tblGrid>
              <a:tr h="365760">
                <a:tc>
                  <a:txBody>
                    <a:bodyPr/>
                    <a:lstStyle/>
                    <a:p>
                      <a:pPr algn="ctr">
                        <a:buNone/>
                      </a:pPr>
                      <a:r>
                        <a:rPr lang="zh-CN" altLang="en-US" sz="1600"/>
                        <a:t>整改类别</a:t>
                      </a:r>
                      <a:endParaRPr lang="zh-CN" altLang="en-US" sz="1600"/>
                    </a:p>
                  </a:txBody>
                  <a:tcPr marL="121920" marR="121920" marT="60960" marB="60960"/>
                </a:tc>
                <a:tc>
                  <a:txBody>
                    <a:bodyPr/>
                    <a:lstStyle/>
                    <a:p>
                      <a:pPr algn="ctr">
                        <a:buNone/>
                      </a:pPr>
                      <a:r>
                        <a:rPr lang="zh-CN" altLang="en-US" sz="1600"/>
                        <a:t>整改内容</a:t>
                      </a:r>
                      <a:endParaRPr lang="zh-CN" altLang="en-US" sz="1600"/>
                    </a:p>
                  </a:txBody>
                  <a:tcPr marL="121920" marR="121920" marT="60960" marB="60960"/>
                </a:tc>
                <a:tc>
                  <a:txBody>
                    <a:bodyPr/>
                    <a:lstStyle/>
                    <a:p>
                      <a:pPr algn="ctr">
                        <a:buNone/>
                      </a:pPr>
                      <a:r>
                        <a:rPr lang="zh-CN" altLang="en-US" sz="1600"/>
                        <a:t>整改要求</a:t>
                      </a:r>
                      <a:endParaRPr lang="zh-CN" altLang="en-US" sz="1600"/>
                    </a:p>
                  </a:txBody>
                  <a:tcPr marL="121920" marR="121920" marT="60960" marB="60960"/>
                </a:tc>
              </a:tr>
              <a:tr h="692785">
                <a:tc rowSpan="6">
                  <a:txBody>
                    <a:bodyPr/>
                    <a:lstStyle/>
                    <a:p>
                      <a:pPr algn="ctr">
                        <a:buNone/>
                      </a:pPr>
                      <a:r>
                        <a:rPr lang="zh-CN" altLang="en-US" sz="1600"/>
                        <a:t>突出抓好</a:t>
                      </a:r>
                      <a:endParaRPr lang="zh-CN" altLang="en-US" sz="1600"/>
                    </a:p>
                    <a:p>
                      <a:pPr algn="ctr">
                        <a:buNone/>
                      </a:pPr>
                      <a:r>
                        <a:rPr lang="zh-CN" altLang="en-US" sz="1600"/>
                        <a:t>问题整改</a:t>
                      </a:r>
                      <a:endParaRPr lang="zh-CN" altLang="en-US" sz="1600"/>
                    </a:p>
                  </a:txBody>
                  <a:tcPr marL="121920" marR="121920" marT="60960" marB="60960"/>
                </a:tc>
                <a:tc>
                  <a:txBody>
                    <a:bodyPr/>
                    <a:lstStyle/>
                    <a:p>
                      <a:pPr indent="0" algn="l">
                        <a:buFont typeface="Wingdings" panose="05000000000000000000" charset="0"/>
                        <a:buNone/>
                      </a:pPr>
                      <a:r>
                        <a:rPr lang="zh-CN" altLang="en-US" sz="1600"/>
                        <a:t>群众反映强烈的问题</a:t>
                      </a:r>
                      <a:endParaRPr lang="zh-CN" altLang="en-US" sz="1600"/>
                    </a:p>
                  </a:txBody>
                  <a:tcPr marL="121920" marR="121920" marT="60960" marB="60960"/>
                </a:tc>
                <a:tc>
                  <a:txBody>
                    <a:bodyPr/>
                    <a:lstStyle/>
                    <a:p>
                      <a:pPr indent="0" algn="l">
                        <a:buFont typeface="Wingdings" panose="05000000000000000000" charset="0"/>
                        <a:buNone/>
                      </a:pPr>
                      <a:r>
                        <a:rPr lang="zh-CN" altLang="en-US" sz="1600" dirty="0">
                          <a:sym typeface="+mn-ea"/>
                        </a:rPr>
                        <a:t>列出最突出的、在主题教育期间能够解决的问题，抓紧整改解决，切实增强人民群众的获得感、幸福感、安全感</a:t>
                      </a:r>
                      <a:endParaRPr lang="zh-CN" altLang="en-US" sz="1600"/>
                    </a:p>
                  </a:txBody>
                  <a:tcPr marL="121920" marR="121920" marT="60960" marB="60960"/>
                </a:tc>
              </a:tr>
              <a:tr h="365760">
                <a:tc vMerge="1">
                  <a:tcPr/>
                </a:tc>
                <a:tc>
                  <a:txBody>
                    <a:bodyPr/>
                    <a:lstStyle/>
                    <a:p>
                      <a:pPr indent="0" algn="l">
                        <a:buFont typeface="Wingdings" panose="05000000000000000000" charset="0"/>
                        <a:buNone/>
                      </a:pPr>
                      <a:r>
                        <a:rPr lang="zh-CN" altLang="en-US" sz="1600" dirty="0" smtClean="0">
                          <a:sym typeface="+mn-ea"/>
                        </a:rPr>
                        <a:t>对</a:t>
                      </a:r>
                      <a:r>
                        <a:rPr lang="zh-CN" altLang="en-US" sz="1600" dirty="0">
                          <a:sym typeface="+mn-ea"/>
                        </a:rPr>
                        <a:t>查摆出来的其他问题</a:t>
                      </a:r>
                      <a:endParaRPr lang="zh-CN" altLang="en-US" sz="1600"/>
                    </a:p>
                  </a:txBody>
                  <a:tcPr marL="121920" marR="121920" marT="60960" marB="60960"/>
                </a:tc>
                <a:tc>
                  <a:txBody>
                    <a:bodyPr/>
                    <a:lstStyle/>
                    <a:p>
                      <a:pPr indent="0" algn="l">
                        <a:buFont typeface="Wingdings" panose="05000000000000000000" charset="0"/>
                        <a:buNone/>
                      </a:pPr>
                      <a:r>
                        <a:rPr lang="zh-CN" altLang="en-US" sz="1600" dirty="0">
                          <a:sym typeface="+mn-ea"/>
                        </a:rPr>
                        <a:t>要列出问题清单，逐项整改落实</a:t>
                      </a:r>
                      <a:endParaRPr lang="zh-CN" altLang="en-US" sz="1600"/>
                    </a:p>
                  </a:txBody>
                  <a:tcPr marL="121920" marR="121920" marT="60960" marB="60960"/>
                </a:tc>
              </a:tr>
              <a:tr h="365760">
                <a:tc vMerge="1">
                  <a:tcPr/>
                </a:tc>
                <a:tc>
                  <a:txBody>
                    <a:bodyPr/>
                    <a:lstStyle/>
                    <a:p>
                      <a:pPr indent="0" algn="l">
                        <a:buFont typeface="Wingdings" panose="05000000000000000000" charset="0"/>
                        <a:buNone/>
                      </a:pPr>
                      <a:r>
                        <a:rPr lang="zh-CN" altLang="en-US" sz="1600" dirty="0" smtClean="0">
                          <a:sym typeface="+mn-ea"/>
                        </a:rPr>
                        <a:t>属于</a:t>
                      </a:r>
                      <a:r>
                        <a:rPr lang="zh-CN" altLang="en-US" sz="1600" dirty="0">
                          <a:sym typeface="+mn-ea"/>
                        </a:rPr>
                        <a:t>政策制定方面的问题</a:t>
                      </a:r>
                      <a:endParaRPr lang="zh-CN" altLang="en-US" sz="1600"/>
                    </a:p>
                  </a:txBody>
                  <a:tcPr marL="121920" marR="121920" marT="60960" marB="60960"/>
                </a:tc>
                <a:tc>
                  <a:txBody>
                    <a:bodyPr/>
                    <a:lstStyle/>
                    <a:p>
                      <a:pPr indent="0" algn="l">
                        <a:buFont typeface="Wingdings" panose="05000000000000000000" charset="0"/>
                        <a:buNone/>
                      </a:pPr>
                      <a:r>
                        <a:rPr lang="zh-CN" altLang="en-US" sz="1600" dirty="0">
                          <a:sym typeface="+mn-ea"/>
                        </a:rPr>
                        <a:t>要抓紧完善政策</a:t>
                      </a:r>
                      <a:endParaRPr lang="zh-CN" altLang="en-US" sz="1600"/>
                    </a:p>
                  </a:txBody>
                  <a:tcPr marL="121920" marR="121920" marT="60960" marB="60960"/>
                </a:tc>
              </a:tr>
              <a:tr h="494665">
                <a:tc vMerge="1">
                  <a:tcPr/>
                </a:tc>
                <a:tc>
                  <a:txBody>
                    <a:bodyPr/>
                    <a:lstStyle/>
                    <a:p>
                      <a:pPr indent="0" algn="l">
                        <a:buFont typeface="Wingdings" panose="05000000000000000000" charset="0"/>
                        <a:buNone/>
                      </a:pPr>
                      <a:r>
                        <a:rPr lang="zh-CN" altLang="en-US" sz="1600" dirty="0">
                          <a:sym typeface="+mn-ea"/>
                        </a:rPr>
                        <a:t>属于执行层面“中梗阻”的问题</a:t>
                      </a:r>
                      <a:endParaRPr lang="zh-CN" altLang="en-US" sz="1600"/>
                    </a:p>
                  </a:txBody>
                  <a:tcPr marL="121920" marR="121920" marT="60960" marB="60960"/>
                </a:tc>
                <a:tc>
                  <a:txBody>
                    <a:bodyPr/>
                    <a:lstStyle/>
                    <a:p>
                      <a:pPr indent="0" algn="l">
                        <a:buFont typeface="Wingdings" panose="05000000000000000000" charset="0"/>
                        <a:buNone/>
                      </a:pPr>
                      <a:r>
                        <a:rPr lang="zh-CN" altLang="en-US" sz="1600" dirty="0">
                          <a:sym typeface="+mn-ea"/>
                        </a:rPr>
                        <a:t>要建立健全制度、打通“梗阻”</a:t>
                      </a:r>
                      <a:endParaRPr lang="zh-CN" altLang="en-US" sz="1600"/>
                    </a:p>
                  </a:txBody>
                  <a:tcPr marL="121920" marR="121920" marT="60960" marB="60960"/>
                </a:tc>
              </a:tr>
              <a:tr h="494665">
                <a:tc vMerge="1">
                  <a:tcPr/>
                </a:tc>
                <a:tc>
                  <a:txBody>
                    <a:bodyPr/>
                    <a:lstStyle/>
                    <a:p>
                      <a:pPr indent="0" algn="l">
                        <a:buFont typeface="Wingdings" panose="05000000000000000000" charset="0"/>
                        <a:buNone/>
                      </a:pPr>
                      <a:r>
                        <a:rPr lang="zh-CN" altLang="en-US" sz="1600" dirty="0">
                          <a:sym typeface="+mn-ea"/>
                        </a:rPr>
                        <a:t>属于本单位内具体落实上的问题</a:t>
                      </a:r>
                      <a:endParaRPr lang="zh-CN" altLang="en-US" sz="1600"/>
                    </a:p>
                  </a:txBody>
                  <a:tcPr marL="121920" marR="121920" marT="60960" marB="60960"/>
                </a:tc>
                <a:tc>
                  <a:txBody>
                    <a:bodyPr/>
                    <a:lstStyle/>
                    <a:p>
                      <a:pPr indent="0" algn="l">
                        <a:buFont typeface="Wingdings" panose="05000000000000000000" charset="0"/>
                        <a:buNone/>
                      </a:pPr>
                      <a:r>
                        <a:rPr lang="zh-CN" altLang="en-US" sz="1600" dirty="0">
                          <a:sym typeface="+mn-ea"/>
                        </a:rPr>
                        <a:t>领导干部要靠前指挥抓落实</a:t>
                      </a:r>
                      <a:endParaRPr lang="zh-CN" altLang="en-US" sz="1600"/>
                    </a:p>
                  </a:txBody>
                  <a:tcPr marL="121920" marR="121920" marT="60960" marB="60960"/>
                </a:tc>
              </a:tr>
              <a:tr h="609600">
                <a:tc vMerge="1">
                  <a:tcPr/>
                </a:tc>
                <a:tc gridSpan="2">
                  <a:txBody>
                    <a:bodyPr/>
                    <a:lstStyle/>
                    <a:p>
                      <a:pPr indent="0" algn="l">
                        <a:buFont typeface="Wingdings" panose="05000000000000000000" charset="0"/>
                        <a:buNone/>
                      </a:pPr>
                      <a:r>
                        <a:rPr lang="zh-CN" altLang="en-US" sz="1600" dirty="0" smtClean="0">
                          <a:sym typeface="+mn-ea"/>
                        </a:rPr>
                        <a:t>着力</a:t>
                      </a:r>
                      <a:r>
                        <a:rPr lang="zh-CN" altLang="en-US" sz="1600" dirty="0">
                          <a:sym typeface="+mn-ea"/>
                        </a:rPr>
                        <a:t>整改解决</a:t>
                      </a:r>
                      <a:r>
                        <a:rPr lang="zh-CN" altLang="en-US" sz="1600" b="1" dirty="0">
                          <a:solidFill>
                            <a:schemeClr val="accent4">
                              <a:lumMod val="50000"/>
                            </a:schemeClr>
                          </a:solidFill>
                          <a:sym typeface="+mn-ea"/>
                        </a:rPr>
                        <a:t>党委领导下的校长负责制</a:t>
                      </a:r>
                      <a:r>
                        <a:rPr lang="zh-CN" altLang="en-US" sz="1600" dirty="0">
                          <a:sym typeface="+mn-ea"/>
                        </a:rPr>
                        <a:t>、</a:t>
                      </a:r>
                      <a:r>
                        <a:rPr lang="zh-CN" altLang="en-US" sz="1600" b="1" dirty="0">
                          <a:solidFill>
                            <a:schemeClr val="accent4">
                              <a:lumMod val="50000"/>
                            </a:schemeClr>
                          </a:solidFill>
                          <a:sym typeface="+mn-ea"/>
                        </a:rPr>
                        <a:t>基层党组织建设</a:t>
                      </a:r>
                      <a:r>
                        <a:rPr lang="zh-CN" altLang="en-US" sz="1600" dirty="0">
                          <a:sym typeface="+mn-ea"/>
                        </a:rPr>
                        <a:t>、</a:t>
                      </a:r>
                      <a:r>
                        <a:rPr lang="zh-CN" altLang="en-US" sz="1600" b="1" dirty="0">
                          <a:solidFill>
                            <a:schemeClr val="accent4">
                              <a:lumMod val="50000"/>
                            </a:schemeClr>
                          </a:solidFill>
                          <a:sym typeface="+mn-ea"/>
                        </a:rPr>
                        <a:t>教师队伍建设</a:t>
                      </a:r>
                      <a:r>
                        <a:rPr lang="zh-CN" altLang="en-US" sz="1600" dirty="0">
                          <a:sym typeface="+mn-ea"/>
                        </a:rPr>
                        <a:t>、</a:t>
                      </a:r>
                      <a:r>
                        <a:rPr lang="zh-CN" altLang="en-US" sz="1600" b="1" dirty="0">
                          <a:solidFill>
                            <a:schemeClr val="accent4">
                              <a:lumMod val="50000"/>
                            </a:schemeClr>
                          </a:solidFill>
                          <a:sym typeface="+mn-ea"/>
                        </a:rPr>
                        <a:t>意识形态工作</a:t>
                      </a:r>
                      <a:r>
                        <a:rPr lang="zh-CN" altLang="en-US" sz="1600" dirty="0">
                          <a:sym typeface="+mn-ea"/>
                        </a:rPr>
                        <a:t>、</a:t>
                      </a:r>
                      <a:r>
                        <a:rPr lang="zh-CN" altLang="en-US" sz="1600" b="1" dirty="0">
                          <a:solidFill>
                            <a:schemeClr val="accent4">
                              <a:lumMod val="50000"/>
                            </a:schemeClr>
                          </a:solidFill>
                          <a:sym typeface="+mn-ea"/>
                        </a:rPr>
                        <a:t>学生社团工作</a:t>
                      </a:r>
                      <a:r>
                        <a:rPr lang="zh-CN" altLang="en-US" sz="1600" dirty="0">
                          <a:sym typeface="+mn-ea"/>
                        </a:rPr>
                        <a:t>、</a:t>
                      </a:r>
                      <a:r>
                        <a:rPr lang="zh-CN" altLang="en-US" sz="1600" b="1" dirty="0">
                          <a:solidFill>
                            <a:schemeClr val="accent4">
                              <a:lumMod val="50000"/>
                            </a:schemeClr>
                          </a:solidFill>
                          <a:sym typeface="+mn-ea"/>
                        </a:rPr>
                        <a:t>“三型机关”建设</a:t>
                      </a:r>
                      <a:r>
                        <a:rPr lang="zh-CN" altLang="en-US" sz="1600" dirty="0">
                          <a:sym typeface="+mn-ea"/>
                        </a:rPr>
                        <a:t>中存在的突出问题</a:t>
                      </a:r>
                      <a:endParaRPr lang="zh-CN" altLang="en-US" sz="1600"/>
                    </a:p>
                  </a:txBody>
                  <a:tcPr marL="121920" marR="121920" marT="60960" marB="60960"/>
                </a:tc>
                <a:tc hMerge="1">
                  <a:tcPr/>
                </a:tc>
              </a:tr>
              <a:tr h="494665">
                <a:tc>
                  <a:txBody>
                    <a:bodyPr/>
                    <a:lstStyle/>
                    <a:p>
                      <a:pPr algn="ctr">
                        <a:buNone/>
                      </a:pPr>
                      <a:r>
                        <a:rPr lang="zh-CN" altLang="en-US" sz="1600"/>
                        <a:t>抓好专项整治</a:t>
                      </a:r>
                      <a:endParaRPr lang="zh-CN" altLang="en-US" sz="1600"/>
                    </a:p>
                  </a:txBody>
                  <a:tcPr marL="121920" marR="121920" marT="60960" marB="60960"/>
                </a:tc>
                <a:tc gridSpan="2">
                  <a:txBody>
                    <a:bodyPr/>
                    <a:lstStyle/>
                    <a:p>
                      <a:pPr indent="0" algn="l">
                        <a:buFont typeface="Wingdings" panose="05000000000000000000" charset="0"/>
                        <a:buNone/>
                      </a:pPr>
                      <a:r>
                        <a:rPr lang="zh-CN" altLang="en-US" sz="1600"/>
                        <a:t>八个方面专项整治（见下页）</a:t>
                      </a:r>
                      <a:endParaRPr lang="zh-CN" altLang="en-US" sz="1600"/>
                    </a:p>
                  </a:txBody>
                  <a:tcPr marL="121920" marR="121920" marT="60960" marB="60960"/>
                </a:tc>
                <a:tc hMerge="1">
                  <a:tcPr/>
                </a:tc>
              </a:tr>
              <a:tr h="692150">
                <a:tc>
                  <a:txBody>
                    <a:bodyPr/>
                    <a:lstStyle/>
                    <a:p>
                      <a:pPr algn="ctr">
                        <a:buNone/>
                      </a:pPr>
                      <a:r>
                        <a:rPr lang="zh-CN" altLang="en-US" sz="1600"/>
                        <a:t>与上级单位联动抓好专项整治</a:t>
                      </a:r>
                      <a:endParaRPr lang="zh-CN" altLang="en-US" sz="1600"/>
                    </a:p>
                  </a:txBody>
                  <a:tcPr marL="121920" marR="121920" marT="60960" marB="60960"/>
                </a:tc>
                <a:tc gridSpan="2">
                  <a:txBody>
                    <a:bodyPr/>
                    <a:lstStyle/>
                    <a:p>
                      <a:pPr indent="0" algn="l">
                        <a:buFont typeface="Wingdings" panose="05000000000000000000" charset="0"/>
                        <a:buNone/>
                      </a:pPr>
                      <a:r>
                        <a:rPr lang="zh-CN" altLang="en-US" sz="1600"/>
                        <a:t>结合实际，采取项目化方式，逐项推进专项整治</a:t>
                      </a:r>
                      <a:endParaRPr lang="zh-CN" altLang="en-US" sz="1600"/>
                    </a:p>
                  </a:txBody>
                  <a:tcPr marL="121920" marR="121920" marT="60960" marB="60960"/>
                </a:tc>
                <a:tc hMerge="1">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291465" y="652780"/>
            <a:ext cx="11501120" cy="5825490"/>
            <a:chOff x="329228" y="322943"/>
            <a:chExt cx="11504029" cy="6212114"/>
          </a:xfrm>
          <a:effectLst>
            <a:outerShdw blurRad="482600" sx="104000" sy="104000" algn="ctr" rotWithShape="0">
              <a:prstClr val="black">
                <a:alpha val="7000"/>
              </a:prstClr>
            </a:outerShdw>
          </a:effectLst>
        </p:grpSpPr>
        <p:sp>
          <p:nvSpPr>
            <p:cNvPr id="6" name="矩形 5"/>
            <p:cNvSpPr/>
            <p:nvPr/>
          </p:nvSpPr>
          <p:spPr>
            <a:xfrm>
              <a:off x="329228" y="322943"/>
              <a:ext cx="11499915" cy="6212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p:cNvSpPr/>
            <p:nvPr/>
          </p:nvSpPr>
          <p:spPr>
            <a:xfrm>
              <a:off x="333342" y="322943"/>
              <a:ext cx="11499915" cy="62121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3" name="Freeform 6"/>
          <p:cNvSpPr/>
          <p:nvPr/>
        </p:nvSpPr>
        <p:spPr bwMode="auto">
          <a:xfrm>
            <a:off x="287655" y="2309495"/>
            <a:ext cx="11501120" cy="19964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a:cs typeface="+mn-ea"/>
              <a:sym typeface="+mn-ea"/>
            </a:endParaRPr>
          </a:p>
        </p:txBody>
      </p:sp>
      <p:sp>
        <p:nvSpPr>
          <p:cNvPr id="4" name="Rectangle 3"/>
          <p:cNvSpPr>
            <a:spLocks noGrp="1" noChangeArrowheads="1"/>
          </p:cNvSpPr>
          <p:nvPr/>
        </p:nvSpPr>
        <p:spPr>
          <a:xfrm>
            <a:off x="160020" y="2812415"/>
            <a:ext cx="11497310" cy="677545"/>
          </a:xfrm>
          <a:prstGeom prst="rect">
            <a:avLst/>
          </a:prstGeom>
          <a:noFill/>
          <a:ln>
            <a:noFill/>
          </a:ln>
          <a:effectLst/>
        </p:spPr>
        <p:txBody>
          <a:bodyPr vert="horz" wrap="square" lIns="91428" tIns="45714" rIns="91428" bIns="45714"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charset="-122"/>
              </a:defRPr>
            </a:lvl9pPr>
          </a:lstStyle>
          <a:p>
            <a:pPr algn="ctr" eaLnBrk="1" hangingPunct="1">
              <a:lnSpc>
                <a:spcPct val="125000"/>
              </a:lnSpc>
              <a:buFontTx/>
              <a:buNone/>
            </a:pPr>
            <a:r>
              <a:rPr lang="zh-CN" altLang="en-US" sz="4400" b="1" dirty="0" smtClean="0">
                <a:solidFill>
                  <a:srgbClr val="FFFFFF"/>
                </a:solidFill>
                <a:latin typeface="微软雅黑" panose="020B0503020204020204" charset="-122"/>
                <a:ea typeface="微软雅黑" panose="020B0503020204020204" charset="-122"/>
                <a:sym typeface="+mn-ea"/>
              </a:rPr>
              <a:t>“</a:t>
            </a:r>
            <a:r>
              <a:rPr lang="zh-CN" altLang="en-US" sz="4400" b="1" dirty="0">
                <a:solidFill>
                  <a:srgbClr val="FFFFFF"/>
                </a:solidFill>
                <a:latin typeface="微软雅黑" panose="020B0503020204020204" charset="-122"/>
                <a:ea typeface="微软雅黑" panose="020B0503020204020204" charset="-122"/>
                <a:sym typeface="+mn-ea"/>
              </a:rPr>
              <a:t>不忘初心、牢记使命”主题</a:t>
            </a:r>
            <a:r>
              <a:rPr lang="zh-CN" altLang="en-US" sz="4400" b="1" dirty="0" smtClean="0">
                <a:solidFill>
                  <a:srgbClr val="FFFFFF"/>
                </a:solidFill>
                <a:latin typeface="微软雅黑" panose="020B0503020204020204" charset="-122"/>
                <a:ea typeface="微软雅黑" panose="020B0503020204020204" charset="-122"/>
                <a:sym typeface="+mn-ea"/>
              </a:rPr>
              <a:t>教育</a:t>
            </a:r>
            <a:endParaRPr lang="en-US" altLang="zh-CN" sz="4400" b="1" dirty="0">
              <a:solidFill>
                <a:srgbClr val="FFFFFF"/>
              </a:solidFill>
              <a:latin typeface="微软雅黑" panose="020B0503020204020204" charset="-122"/>
              <a:ea typeface="微软雅黑" panose="020B0503020204020204" charset="-122"/>
            </a:endParaRPr>
          </a:p>
          <a:p>
            <a:pPr algn="ctr" eaLnBrk="1" hangingPunct="1">
              <a:lnSpc>
                <a:spcPct val="125000"/>
              </a:lnSpc>
              <a:buFontTx/>
              <a:buNone/>
            </a:pPr>
            <a:r>
              <a:rPr lang="zh-CN" altLang="en-US" sz="4400" b="1" dirty="0" smtClean="0">
                <a:solidFill>
                  <a:srgbClr val="FFFFFF"/>
                </a:solidFill>
                <a:latin typeface="微软雅黑" panose="020B0503020204020204" charset="-122"/>
                <a:ea typeface="微软雅黑" panose="020B0503020204020204" charset="-122"/>
                <a:sym typeface="+mn-ea"/>
              </a:rPr>
              <a:t>方  案  解  读</a:t>
            </a:r>
            <a:endParaRPr lang="zh-CN" sz="4400" b="1" dirty="0">
              <a:sym typeface="+mn-ea"/>
            </a:endParaRPr>
          </a:p>
        </p:txBody>
      </p:sp>
      <p:sp>
        <p:nvSpPr>
          <p:cNvPr id="18" name="TextBox 17"/>
          <p:cNvSpPr txBox="1"/>
          <p:nvPr/>
        </p:nvSpPr>
        <p:spPr>
          <a:xfrm>
            <a:off x="3016250" y="4359910"/>
            <a:ext cx="5554980" cy="829945"/>
          </a:xfrm>
          <a:prstGeom prst="rect">
            <a:avLst/>
          </a:prstGeom>
          <a:noFill/>
        </p:spPr>
        <p:txBody>
          <a:bodyPr wrap="square" rtlCol="0">
            <a:spAutoFit/>
          </a:bodyPr>
          <a:lstStyle/>
          <a:p>
            <a:pPr algn="ctr"/>
            <a:r>
              <a:rPr lang="zh-CN" altLang="en-US" sz="2400" b="1" kern="0" dirty="0">
                <a:gradFill>
                  <a:gsLst>
                    <a:gs pos="0">
                      <a:srgbClr val="FE4444"/>
                    </a:gs>
                    <a:gs pos="100000">
                      <a:srgbClr val="832B2B"/>
                    </a:gs>
                  </a:gsLst>
                  <a:lin scaled="0"/>
                </a:gradFill>
                <a:uFillTx/>
                <a:latin typeface="微软雅黑" panose="020B0503020204020204" charset="-122"/>
                <a:ea typeface="微软雅黑" panose="020B0503020204020204" charset="-122"/>
              </a:rPr>
              <a:t>艺术设计学院党委</a:t>
            </a:r>
            <a:endParaRPr lang="zh-CN" altLang="en-US" sz="2400" b="1" kern="0" dirty="0">
              <a:gradFill>
                <a:gsLst>
                  <a:gs pos="0">
                    <a:srgbClr val="FE4444"/>
                  </a:gs>
                  <a:gs pos="100000">
                    <a:srgbClr val="832B2B"/>
                  </a:gs>
                </a:gsLst>
                <a:lin scaled="0"/>
              </a:gradFill>
              <a:uFillTx/>
              <a:latin typeface="微软雅黑" panose="020B0503020204020204" charset="-122"/>
              <a:ea typeface="微软雅黑" panose="020B0503020204020204" charset="-122"/>
            </a:endParaRPr>
          </a:p>
          <a:p>
            <a:pPr algn="ctr"/>
            <a:r>
              <a:rPr lang="zh-CN" altLang="en-US" sz="2400" b="1" kern="0" dirty="0">
                <a:gradFill>
                  <a:gsLst>
                    <a:gs pos="0">
                      <a:srgbClr val="FE4444"/>
                    </a:gs>
                    <a:gs pos="100000">
                      <a:srgbClr val="832B2B"/>
                    </a:gs>
                  </a:gsLst>
                  <a:lin scaled="0"/>
                </a:gradFill>
                <a:uFillTx/>
                <a:latin typeface="微软雅黑" panose="020B0503020204020204" charset="-122"/>
                <a:ea typeface="微软雅黑" panose="020B0503020204020204" charset="-122"/>
              </a:rPr>
              <a:t> 二零一九年九月二十六</a:t>
            </a:r>
            <a:r>
              <a:rPr lang="zh-CN" altLang="en-US" sz="2400" b="1" kern="0" dirty="0">
                <a:gradFill>
                  <a:gsLst>
                    <a:gs pos="0">
                      <a:srgbClr val="FE4444"/>
                    </a:gs>
                    <a:gs pos="100000">
                      <a:srgbClr val="832B2B"/>
                    </a:gs>
                  </a:gsLst>
                  <a:lin scaled="0"/>
                </a:gradFill>
                <a:uFillTx/>
                <a:latin typeface="微软雅黑" panose="020B0503020204020204" charset="-122"/>
                <a:ea typeface="微软雅黑" panose="020B0503020204020204" charset="-122"/>
              </a:rPr>
              <a:t>日</a:t>
            </a:r>
            <a:endParaRPr lang="zh-CN" altLang="en-US" sz="2400" b="1" kern="0" dirty="0">
              <a:gradFill>
                <a:gsLst>
                  <a:gs pos="0">
                    <a:srgbClr val="FE4444"/>
                  </a:gs>
                  <a:gs pos="100000">
                    <a:srgbClr val="832B2B"/>
                  </a:gs>
                </a:gsLst>
                <a:lin scaled="0"/>
              </a:gradFill>
              <a:uFillTx/>
              <a:latin typeface="微软雅黑" panose="020B0503020204020204" charset="-122"/>
              <a:ea typeface="微软雅黑" panose="020B0503020204020204" charset="-122"/>
            </a:endParaRPr>
          </a:p>
        </p:txBody>
      </p:sp>
      <p:pic>
        <p:nvPicPr>
          <p:cNvPr id="17" name="Picture 5"/>
          <p:cNvPicPr>
            <a:picLocks noChangeAspect="1"/>
          </p:cNvPicPr>
          <p:nvPr/>
        </p:nvPicPr>
        <p:blipFill>
          <a:blip r:embed="rId1">
            <a:grayscl/>
            <a:lum bright="40000" contrast="-30000"/>
          </a:blip>
          <a:stretch>
            <a:fillRect/>
          </a:stretch>
        </p:blipFill>
        <p:spPr>
          <a:xfrm>
            <a:off x="708660" y="5014595"/>
            <a:ext cx="10783570" cy="1789430"/>
          </a:xfrm>
          <a:prstGeom prst="rect">
            <a:avLst/>
          </a:prstGeom>
          <a:noFill/>
          <a:ln w="9525">
            <a:noFill/>
          </a:ln>
        </p:spPr>
      </p:pic>
      <p:pic>
        <p:nvPicPr>
          <p:cNvPr id="2" name="图片 1"/>
          <p:cNvPicPr>
            <a:picLocks noChangeAspect="1"/>
          </p:cNvPicPr>
          <p:nvPr/>
        </p:nvPicPr>
        <p:blipFill>
          <a:blip r:embed="rId2"/>
          <a:stretch>
            <a:fillRect/>
          </a:stretch>
        </p:blipFill>
        <p:spPr>
          <a:xfrm>
            <a:off x="9028430" y="652780"/>
            <a:ext cx="2628900" cy="1087120"/>
          </a:xfrm>
          <a:prstGeom prst="rect">
            <a:avLst/>
          </a:prstGeom>
        </p:spPr>
      </p:pic>
      <p:pic>
        <p:nvPicPr>
          <p:cNvPr id="1026" name="Picture 2" descr="C:\Users\Administrator\Desktop\e68ff2f23819019ccd52758edf203644.jpg"/>
          <p:cNvPicPr>
            <a:picLocks noChangeAspect="1" noChangeArrowheads="1"/>
          </p:cNvPicPr>
          <p:nvPr/>
        </p:nvPicPr>
        <p:blipFill>
          <a:blip r:embed="rId3">
            <a:clrChange>
              <a:clrFrom>
                <a:srgbClr val="FFFFFF"/>
              </a:clrFrom>
              <a:clrTo>
                <a:srgbClr val="FFFFFF">
                  <a:alpha val="0"/>
                </a:srgbClr>
              </a:clrTo>
            </a:clrChange>
          </a:blip>
          <a:srcRect l="10109" t="7993" r="14070" b="7846"/>
          <a:stretch>
            <a:fillRect/>
          </a:stretch>
        </p:blipFill>
        <p:spPr bwMode="auto">
          <a:xfrm>
            <a:off x="4963332" y="330570"/>
            <a:ext cx="1782816" cy="1978925"/>
          </a:xfrm>
          <a:prstGeom prst="rect">
            <a:avLst/>
          </a:prstGeom>
          <a:noFill/>
        </p:spPr>
      </p:pic>
    </p:spTree>
    <p:custDataLst>
      <p:tags r:id="rId4"/>
    </p:custData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31372" y="1700808"/>
            <a:ext cx="11041227" cy="4577080"/>
          </a:xfrm>
          <a:prstGeom prst="rect">
            <a:avLst/>
          </a:prstGeom>
        </p:spPr>
        <p:txBody>
          <a:bodyPr wrap="square">
            <a:spAutoFit/>
          </a:bodyPr>
          <a:lstStyle/>
          <a:p>
            <a:pPr>
              <a:spcBef>
                <a:spcPts val="600"/>
              </a:spcBef>
            </a:pPr>
            <a:r>
              <a:rPr lang="en-US" altLang="zh-CN" sz="2135" dirty="0"/>
              <a:t>1.</a:t>
            </a:r>
            <a:r>
              <a:rPr lang="zh-CN" altLang="en-US" sz="2135" b="1" dirty="0">
                <a:solidFill>
                  <a:srgbClr val="C00000"/>
                </a:solidFill>
              </a:rPr>
              <a:t>整治</a:t>
            </a:r>
            <a:r>
              <a:rPr lang="zh-CN" altLang="en-US" sz="2135" dirty="0"/>
              <a:t>对贯彻落实习近平新时代中国特色社会主义思想和党中央决策部署置若罔闻、应付了事、弄虚作假、阳奉阴违的问题；</a:t>
            </a:r>
            <a:endParaRPr lang="zh-CN" altLang="en-US" sz="2135" dirty="0"/>
          </a:p>
          <a:p>
            <a:pPr>
              <a:spcBef>
                <a:spcPts val="600"/>
              </a:spcBef>
            </a:pPr>
            <a:r>
              <a:rPr lang="en-US" altLang="zh-CN" sz="2135" dirty="0"/>
              <a:t>2.</a:t>
            </a:r>
            <a:r>
              <a:rPr lang="zh-CN" altLang="en-US" sz="2135" b="1" dirty="0">
                <a:solidFill>
                  <a:srgbClr val="C00000"/>
                </a:solidFill>
              </a:rPr>
              <a:t>整治</a:t>
            </a:r>
            <a:r>
              <a:rPr lang="zh-CN" altLang="en-US" sz="2135" dirty="0"/>
              <a:t>干事创业精气神不够，患得患失，不担当不作为的问题；</a:t>
            </a:r>
            <a:endParaRPr lang="zh-CN" altLang="en-US" sz="2135" dirty="0"/>
          </a:p>
          <a:p>
            <a:pPr>
              <a:spcBef>
                <a:spcPts val="600"/>
              </a:spcBef>
            </a:pPr>
            <a:r>
              <a:rPr lang="en-US" altLang="zh-CN" sz="2135" dirty="0"/>
              <a:t>3.</a:t>
            </a:r>
            <a:r>
              <a:rPr lang="zh-CN" altLang="en-US" sz="2135" b="1" dirty="0">
                <a:solidFill>
                  <a:srgbClr val="C00000"/>
                </a:solidFill>
              </a:rPr>
              <a:t>整治</a:t>
            </a:r>
            <a:r>
              <a:rPr lang="zh-CN" altLang="en-US" sz="2135" dirty="0"/>
              <a:t>违反中央八项规定精神的突出问题；</a:t>
            </a:r>
            <a:endParaRPr lang="zh-CN" altLang="en-US" sz="2135" dirty="0"/>
          </a:p>
          <a:p>
            <a:pPr>
              <a:spcBef>
                <a:spcPts val="600"/>
              </a:spcBef>
            </a:pPr>
            <a:r>
              <a:rPr lang="en-US" altLang="zh-CN" sz="2135" dirty="0"/>
              <a:t>4.</a:t>
            </a:r>
            <a:r>
              <a:rPr lang="zh-CN" altLang="en-US" sz="2135" b="1" dirty="0">
                <a:solidFill>
                  <a:srgbClr val="C00000"/>
                </a:solidFill>
              </a:rPr>
              <a:t>整治</a:t>
            </a:r>
            <a:r>
              <a:rPr lang="zh-CN" altLang="en-US" sz="2135" dirty="0"/>
              <a:t>形式主义、官僚主义，层层加重基层负担、文山会海突出，督促检查考核过多过频的问题；</a:t>
            </a:r>
            <a:endParaRPr lang="zh-CN" altLang="en-US" sz="2135" dirty="0"/>
          </a:p>
          <a:p>
            <a:pPr>
              <a:spcBef>
                <a:spcPts val="600"/>
              </a:spcBef>
            </a:pPr>
            <a:r>
              <a:rPr lang="en-US" altLang="zh-CN" sz="2135" dirty="0"/>
              <a:t>5.</a:t>
            </a:r>
            <a:r>
              <a:rPr lang="zh-CN" altLang="en-US" sz="2135" b="1" dirty="0">
                <a:solidFill>
                  <a:srgbClr val="C00000"/>
                </a:solidFill>
              </a:rPr>
              <a:t>整治</a:t>
            </a:r>
            <a:r>
              <a:rPr lang="zh-CN" altLang="en-US" sz="2135" dirty="0"/>
              <a:t>领导干部配偶、子女及其配偶违规经商办企业，甚至利用职权或者职务影响为其经商办企业谋取非法利益的问题；</a:t>
            </a:r>
            <a:endParaRPr lang="zh-CN" altLang="en-US" sz="2135" dirty="0"/>
          </a:p>
          <a:p>
            <a:pPr>
              <a:spcBef>
                <a:spcPts val="600"/>
              </a:spcBef>
            </a:pPr>
            <a:r>
              <a:rPr lang="en-US" altLang="zh-CN" sz="2135" dirty="0"/>
              <a:t>6.</a:t>
            </a:r>
            <a:r>
              <a:rPr lang="zh-CN" altLang="en-US" sz="2135" b="1" dirty="0">
                <a:solidFill>
                  <a:srgbClr val="C00000"/>
                </a:solidFill>
              </a:rPr>
              <a:t>整治</a:t>
            </a:r>
            <a:r>
              <a:rPr lang="zh-CN" altLang="en-US" sz="2135" dirty="0"/>
              <a:t>对群众关心的利益问题漠然处之，空头承诺，推诿扯皮，以及办事不公、侵害群众利益的问题；</a:t>
            </a:r>
            <a:endParaRPr lang="zh-CN" altLang="en-US" sz="2135" dirty="0"/>
          </a:p>
          <a:p>
            <a:pPr>
              <a:spcBef>
                <a:spcPts val="600"/>
              </a:spcBef>
            </a:pPr>
            <a:r>
              <a:rPr lang="en-US" altLang="zh-CN" sz="2135" dirty="0"/>
              <a:t>7.</a:t>
            </a:r>
            <a:r>
              <a:rPr lang="zh-CN" altLang="en-US" sz="2135" b="1" dirty="0">
                <a:solidFill>
                  <a:srgbClr val="C00000"/>
                </a:solidFill>
              </a:rPr>
              <a:t>整治</a:t>
            </a:r>
            <a:r>
              <a:rPr lang="zh-CN" altLang="en-US" sz="2135" dirty="0"/>
              <a:t>基层党组织软弱涣散，党员教育管理宽松软，基层党建主体责任缺失的问题；</a:t>
            </a:r>
            <a:endParaRPr lang="zh-CN" altLang="en-US" sz="2135" dirty="0"/>
          </a:p>
          <a:p>
            <a:pPr>
              <a:spcBef>
                <a:spcPts val="600"/>
              </a:spcBef>
            </a:pPr>
            <a:r>
              <a:rPr lang="en-US" altLang="zh-CN" sz="2135" dirty="0"/>
              <a:t>8.</a:t>
            </a:r>
            <a:r>
              <a:rPr lang="zh-CN" altLang="en-US" sz="2135" b="1" dirty="0">
                <a:solidFill>
                  <a:srgbClr val="C00000"/>
                </a:solidFill>
              </a:rPr>
              <a:t>整治</a:t>
            </a:r>
            <a:r>
              <a:rPr lang="zh-CN" altLang="en-US" sz="2135" dirty="0"/>
              <a:t>对黄赌毒和黑恶势力听之任之、失职失责，甚至包庇纵容、充当保护伞的问题。</a:t>
            </a:r>
            <a:endParaRPr lang="zh-CN" altLang="en-US" sz="2135" dirty="0"/>
          </a:p>
        </p:txBody>
      </p:sp>
      <p:sp>
        <p:nvSpPr>
          <p:cNvPr id="4" name="文本框 10"/>
          <p:cNvSpPr txBox="1">
            <a:spLocks noChangeArrowheads="1"/>
          </p:cNvSpPr>
          <p:nvPr/>
        </p:nvSpPr>
        <p:spPr bwMode="auto">
          <a:xfrm>
            <a:off x="1295467" y="278219"/>
            <a:ext cx="4680076"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665" b="1" dirty="0" smtClean="0">
                <a:latin typeface="+mn-ea"/>
                <a:ea typeface="+mn-ea"/>
                <a:cs typeface="+mn-ea"/>
                <a:sym typeface="+mn-lt"/>
              </a:rPr>
              <a:t>（</a:t>
            </a:r>
            <a:r>
              <a:rPr lang="en-US" altLang="zh-CN" sz="2665" b="1" dirty="0" smtClean="0">
                <a:latin typeface="+mn-ea"/>
                <a:ea typeface="+mn-ea"/>
                <a:cs typeface="+mn-ea"/>
                <a:sym typeface="+mn-lt"/>
              </a:rPr>
              <a:t>4</a:t>
            </a:r>
            <a:r>
              <a:rPr lang="zh-CN" altLang="en-US" sz="2665" b="1" dirty="0">
                <a:latin typeface="+mn-ea"/>
                <a:ea typeface="+mn-ea"/>
                <a:cs typeface="+mn-ea"/>
                <a:sym typeface="+mn-lt"/>
              </a:rPr>
              <a:t>）切实抓好整改落实</a:t>
            </a:r>
            <a:endParaRPr lang="zh-CN" altLang="en-US" sz="2665" b="1" dirty="0">
              <a:latin typeface="+mn-ea"/>
              <a:ea typeface="+mn-ea"/>
              <a:cs typeface="+mn-ea"/>
              <a:sym typeface="+mn-lt"/>
            </a:endParaRPr>
          </a:p>
        </p:txBody>
      </p:sp>
      <p:sp>
        <p:nvSpPr>
          <p:cNvPr id="5" name="矩形 4"/>
          <p:cNvSpPr/>
          <p:nvPr/>
        </p:nvSpPr>
        <p:spPr>
          <a:xfrm>
            <a:off x="431371" y="989244"/>
            <a:ext cx="2621280" cy="583565"/>
          </a:xfrm>
          <a:prstGeom prst="rect">
            <a:avLst/>
          </a:prstGeom>
        </p:spPr>
        <p:txBody>
          <a:bodyPr wrap="none">
            <a:spAutoFit/>
          </a:bodyPr>
          <a:lstStyle/>
          <a:p>
            <a:r>
              <a:rPr lang="zh-CN" altLang="en-US" sz="3200" b="1" dirty="0" smtClean="0">
                <a:solidFill>
                  <a:srgbClr val="C00000"/>
                </a:solidFill>
              </a:rPr>
              <a:t>抓好专项</a:t>
            </a:r>
            <a:r>
              <a:rPr lang="zh-CN" altLang="en-US" sz="3200" b="1" dirty="0">
                <a:solidFill>
                  <a:srgbClr val="C00000"/>
                </a:solidFill>
              </a:rPr>
              <a:t>整治</a:t>
            </a:r>
            <a:endParaRPr lang="en-US" altLang="zh-CN" sz="3200" b="1" dirty="0" smtClean="0">
              <a:solidFill>
                <a:srgbClr val="C00000"/>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31372" y="1920075"/>
            <a:ext cx="11041227" cy="2489835"/>
          </a:xfrm>
          <a:prstGeom prst="rect">
            <a:avLst/>
          </a:prstGeom>
        </p:spPr>
        <p:txBody>
          <a:bodyPr wrap="square">
            <a:spAutoFit/>
          </a:bodyPr>
          <a:lstStyle/>
          <a:p>
            <a:pPr>
              <a:spcBef>
                <a:spcPts val="600"/>
              </a:spcBef>
            </a:pPr>
            <a:r>
              <a:rPr lang="en-US" altLang="zh-CN" sz="2135" dirty="0"/>
              <a:t>1.</a:t>
            </a:r>
            <a:r>
              <a:rPr lang="zh-CN" altLang="en-US" sz="2135" dirty="0"/>
              <a:t>制定领导班子专题民主生活会方案、领导班子及个人检视剖析材料；</a:t>
            </a:r>
            <a:endParaRPr lang="zh-CN" altLang="en-US" sz="2135" dirty="0"/>
          </a:p>
          <a:p>
            <a:pPr>
              <a:spcBef>
                <a:spcPts val="600"/>
              </a:spcBef>
            </a:pPr>
            <a:r>
              <a:rPr lang="en-US" altLang="zh-CN" sz="2135" dirty="0"/>
              <a:t>2.</a:t>
            </a:r>
            <a:r>
              <a:rPr lang="zh-CN" altLang="en-US" sz="2135" dirty="0"/>
              <a:t>领导班子成员广泛开展谈心，并完善领导班子及个人检视剖析材料；</a:t>
            </a:r>
            <a:endParaRPr lang="zh-CN" altLang="en-US" sz="2135" dirty="0"/>
          </a:p>
          <a:p>
            <a:pPr>
              <a:spcBef>
                <a:spcPts val="600"/>
              </a:spcBef>
            </a:pPr>
            <a:r>
              <a:rPr lang="en-US" altLang="zh-CN" sz="2135" dirty="0"/>
              <a:t>3.</a:t>
            </a:r>
            <a:r>
              <a:rPr lang="zh-CN" altLang="en-US" sz="2135" dirty="0"/>
              <a:t>召开领导班子专题民主生活会，开展批评和自我批评；</a:t>
            </a:r>
            <a:endParaRPr lang="zh-CN" altLang="en-US" sz="2135" dirty="0"/>
          </a:p>
          <a:p>
            <a:pPr>
              <a:spcBef>
                <a:spcPts val="600"/>
              </a:spcBef>
            </a:pPr>
            <a:r>
              <a:rPr lang="en-US" altLang="zh-CN" sz="2135" dirty="0"/>
              <a:t>4.</a:t>
            </a:r>
            <a:r>
              <a:rPr lang="zh-CN" altLang="en-US" sz="2135" dirty="0"/>
              <a:t>校领导班子成员可参加</a:t>
            </a:r>
            <a:r>
              <a:rPr lang="en-US" altLang="zh-CN" sz="2135" dirty="0"/>
              <a:t>1-2</a:t>
            </a:r>
            <a:r>
              <a:rPr lang="zh-CN" altLang="en-US" sz="2135" dirty="0"/>
              <a:t>次处级以上领导班子专题民主生活会；</a:t>
            </a:r>
            <a:endParaRPr lang="zh-CN" altLang="en-US" sz="2135" dirty="0"/>
          </a:p>
          <a:p>
            <a:pPr>
              <a:spcBef>
                <a:spcPts val="600"/>
              </a:spcBef>
            </a:pPr>
            <a:r>
              <a:rPr lang="en-US" altLang="zh-CN" sz="2135" dirty="0"/>
              <a:t>5.</a:t>
            </a:r>
            <a:r>
              <a:rPr lang="zh-CN" altLang="en-US" sz="2135" dirty="0"/>
              <a:t>形成民主生活会情况报告，在一定范围内通报专题民主生活会</a:t>
            </a:r>
            <a:r>
              <a:rPr lang="zh-CN" altLang="en-US" sz="2135" dirty="0" smtClean="0"/>
              <a:t>情况；</a:t>
            </a:r>
            <a:endParaRPr lang="en-US" altLang="zh-CN" sz="2400" dirty="0" smtClean="0"/>
          </a:p>
          <a:p>
            <a:pPr>
              <a:spcBef>
                <a:spcPts val="600"/>
              </a:spcBef>
            </a:pPr>
            <a:r>
              <a:rPr lang="en-US" altLang="zh-CN" sz="2400" b="1" dirty="0"/>
              <a:t>11</a:t>
            </a:r>
            <a:r>
              <a:rPr lang="zh-CN" altLang="en-US" sz="2400" b="1" dirty="0"/>
              <a:t>月</a:t>
            </a:r>
            <a:r>
              <a:rPr lang="en-US" altLang="zh-CN" sz="2400" b="1" dirty="0"/>
              <a:t>25</a:t>
            </a:r>
            <a:r>
              <a:rPr lang="zh-CN" altLang="en-US" sz="2400" b="1" dirty="0"/>
              <a:t>日前，报主题教育工作总结</a:t>
            </a:r>
            <a:endParaRPr lang="zh-CN" altLang="en-US" sz="2400" b="1" dirty="0"/>
          </a:p>
        </p:txBody>
      </p:sp>
      <p:sp>
        <p:nvSpPr>
          <p:cNvPr id="4" name="文本框 10"/>
          <p:cNvSpPr txBox="1">
            <a:spLocks noChangeArrowheads="1"/>
          </p:cNvSpPr>
          <p:nvPr/>
        </p:nvSpPr>
        <p:spPr bwMode="auto">
          <a:xfrm>
            <a:off x="1295467" y="278219"/>
            <a:ext cx="4680076"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665" b="1" dirty="0" smtClean="0">
                <a:latin typeface="+mn-ea"/>
                <a:ea typeface="+mn-ea"/>
                <a:cs typeface="+mn-ea"/>
                <a:sym typeface="+mn-lt"/>
              </a:rPr>
              <a:t>专题民主生活会要求</a:t>
            </a:r>
            <a:endParaRPr lang="zh-CN" altLang="en-US" sz="2665" b="1" dirty="0">
              <a:latin typeface="+mn-ea"/>
              <a:ea typeface="+mn-ea"/>
              <a:cs typeface="+mn-ea"/>
              <a:sym typeface="+mn-lt"/>
            </a:endParaRPr>
          </a:p>
        </p:txBody>
      </p:sp>
      <p:sp>
        <p:nvSpPr>
          <p:cNvPr id="5" name="矩形 4"/>
          <p:cNvSpPr/>
          <p:nvPr/>
        </p:nvSpPr>
        <p:spPr>
          <a:xfrm>
            <a:off x="431371" y="1180591"/>
            <a:ext cx="7769860" cy="501650"/>
          </a:xfrm>
          <a:prstGeom prst="rect">
            <a:avLst/>
          </a:prstGeom>
        </p:spPr>
        <p:txBody>
          <a:bodyPr wrap="none">
            <a:spAutoFit/>
          </a:bodyPr>
          <a:lstStyle/>
          <a:p>
            <a:pPr algn="l"/>
            <a:r>
              <a:rPr lang="en-US" altLang="zh-CN" sz="2665" b="1" dirty="0">
                <a:solidFill>
                  <a:srgbClr val="C00000"/>
                </a:solidFill>
              </a:rPr>
              <a:t>11</a:t>
            </a:r>
            <a:r>
              <a:rPr lang="zh-CN" altLang="en-US" sz="2665" b="1" dirty="0">
                <a:solidFill>
                  <a:srgbClr val="C00000"/>
                </a:solidFill>
              </a:rPr>
              <a:t>月</a:t>
            </a:r>
            <a:r>
              <a:rPr lang="en-US" altLang="zh-CN" sz="2665" b="1" dirty="0">
                <a:solidFill>
                  <a:srgbClr val="C00000"/>
                </a:solidFill>
              </a:rPr>
              <a:t>20</a:t>
            </a:r>
            <a:r>
              <a:rPr lang="zh-CN" altLang="en-US" sz="2665" b="1" dirty="0">
                <a:solidFill>
                  <a:srgbClr val="C00000"/>
                </a:solidFill>
              </a:rPr>
              <a:t>日前，处级以上领导班子召开专题民主生活会</a:t>
            </a:r>
            <a:endParaRPr lang="zh-CN" altLang="en-US" sz="2665" b="1" dirty="0">
              <a:solidFill>
                <a:srgbClr val="C00000"/>
              </a:solidFill>
            </a:endParaRPr>
          </a:p>
        </p:txBody>
      </p:sp>
      <p:sp>
        <p:nvSpPr>
          <p:cNvPr id="7" name="矩形 6"/>
          <p:cNvSpPr/>
          <p:nvPr/>
        </p:nvSpPr>
        <p:spPr>
          <a:xfrm>
            <a:off x="335280" y="5009727"/>
            <a:ext cx="11598487" cy="1587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ts val="2800"/>
              </a:lnSpc>
              <a:buFont typeface="Wingdings" panose="05000000000000000000" pitchFamily="2" charset="2"/>
              <a:buChar char="u"/>
            </a:pPr>
            <a:r>
              <a:rPr lang="zh-CN" altLang="en-US" sz="2135" dirty="0" smtClean="0">
                <a:solidFill>
                  <a:schemeClr val="accent4">
                    <a:lumMod val="50000"/>
                  </a:schemeClr>
                </a:solidFill>
              </a:rPr>
              <a:t>召开</a:t>
            </a:r>
            <a:r>
              <a:rPr lang="zh-CN" altLang="en-US" sz="2135" dirty="0">
                <a:solidFill>
                  <a:schemeClr val="accent4">
                    <a:lumMod val="50000"/>
                  </a:schemeClr>
                </a:solidFill>
              </a:rPr>
              <a:t>民主生活会</a:t>
            </a:r>
            <a:r>
              <a:rPr lang="en-US" altLang="zh-CN" sz="2135" dirty="0">
                <a:solidFill>
                  <a:schemeClr val="accent4">
                    <a:lumMod val="50000"/>
                  </a:schemeClr>
                </a:solidFill>
              </a:rPr>
              <a:t>10</a:t>
            </a:r>
            <a:r>
              <a:rPr lang="zh-CN" altLang="en-US" sz="2135" dirty="0">
                <a:solidFill>
                  <a:schemeClr val="accent4">
                    <a:lumMod val="50000"/>
                  </a:schemeClr>
                </a:solidFill>
              </a:rPr>
              <a:t>日前，将专题民主生活会方案、领导班子及个人检视剖析材料</a:t>
            </a:r>
            <a:r>
              <a:rPr lang="zh-CN" altLang="en-US" sz="2135" dirty="0" smtClean="0">
                <a:solidFill>
                  <a:schemeClr val="accent4">
                    <a:lumMod val="50000"/>
                  </a:schemeClr>
                </a:solidFill>
              </a:rPr>
              <a:t>报基层</a:t>
            </a:r>
            <a:r>
              <a:rPr lang="zh-CN" altLang="en-US" sz="2135" dirty="0">
                <a:solidFill>
                  <a:schemeClr val="accent4">
                    <a:lumMod val="50000"/>
                  </a:schemeClr>
                </a:solidFill>
              </a:rPr>
              <a:t>联络</a:t>
            </a:r>
            <a:r>
              <a:rPr lang="zh-CN" altLang="en-US" sz="2135" dirty="0" smtClean="0">
                <a:solidFill>
                  <a:schemeClr val="accent4">
                    <a:lumMod val="50000"/>
                  </a:schemeClr>
                </a:solidFill>
              </a:rPr>
              <a:t>组审阅</a:t>
            </a:r>
            <a:r>
              <a:rPr lang="zh-CN" altLang="en-US" sz="2135" dirty="0">
                <a:solidFill>
                  <a:schemeClr val="accent4">
                    <a:lumMod val="50000"/>
                  </a:schemeClr>
                </a:solidFill>
              </a:rPr>
              <a:t>，检视剖析材料意见反馈后才能召开民主生活会</a:t>
            </a:r>
            <a:r>
              <a:rPr lang="zh-CN" altLang="en-US" sz="2135" dirty="0" smtClean="0">
                <a:solidFill>
                  <a:schemeClr val="accent4">
                    <a:lumMod val="50000"/>
                  </a:schemeClr>
                </a:solidFill>
              </a:rPr>
              <a:t>；</a:t>
            </a:r>
            <a:endParaRPr lang="en-US" altLang="zh-CN" sz="2135" dirty="0" smtClean="0">
              <a:solidFill>
                <a:schemeClr val="accent4">
                  <a:lumMod val="50000"/>
                </a:schemeClr>
              </a:solidFill>
            </a:endParaRPr>
          </a:p>
          <a:p>
            <a:pPr marL="285750" indent="-285750">
              <a:lnSpc>
                <a:spcPts val="2800"/>
              </a:lnSpc>
              <a:buFont typeface="Wingdings" panose="05000000000000000000" pitchFamily="2" charset="2"/>
              <a:buChar char="u"/>
            </a:pPr>
            <a:r>
              <a:rPr lang="zh-CN" altLang="en-US" sz="2135" dirty="0" smtClean="0">
                <a:solidFill>
                  <a:schemeClr val="accent4">
                    <a:lumMod val="50000"/>
                  </a:schemeClr>
                </a:solidFill>
              </a:rPr>
              <a:t>专题</a:t>
            </a:r>
            <a:r>
              <a:rPr lang="zh-CN" altLang="en-US" sz="2135" dirty="0">
                <a:solidFill>
                  <a:schemeClr val="accent4">
                    <a:lumMod val="50000"/>
                  </a:schemeClr>
                </a:solidFill>
              </a:rPr>
              <a:t>民主生活会召开后</a:t>
            </a:r>
            <a:r>
              <a:rPr lang="en-US" altLang="zh-CN" sz="2135" dirty="0">
                <a:solidFill>
                  <a:schemeClr val="accent4">
                    <a:lumMod val="50000"/>
                  </a:schemeClr>
                </a:solidFill>
              </a:rPr>
              <a:t>15</a:t>
            </a:r>
            <a:r>
              <a:rPr lang="zh-CN" altLang="en-US" sz="2135" dirty="0">
                <a:solidFill>
                  <a:schemeClr val="accent4">
                    <a:lumMod val="50000"/>
                  </a:schemeClr>
                </a:solidFill>
              </a:rPr>
              <a:t>日内，报专题民主生活会情况报告</a:t>
            </a:r>
            <a:r>
              <a:rPr lang="zh-CN" altLang="en-US" sz="2135" dirty="0" smtClean="0">
                <a:solidFill>
                  <a:schemeClr val="accent4">
                    <a:lumMod val="50000"/>
                  </a:schemeClr>
                </a:solidFill>
              </a:rPr>
              <a:t>。</a:t>
            </a:r>
            <a:endParaRPr lang="zh-CN" altLang="en-US" sz="2135" dirty="0">
              <a:solidFill>
                <a:schemeClr val="accent4">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0"/>
          <p:cNvSpPr txBox="1">
            <a:spLocks noChangeArrowheads="1"/>
          </p:cNvSpPr>
          <p:nvPr/>
        </p:nvSpPr>
        <p:spPr bwMode="auto">
          <a:xfrm>
            <a:off x="1295467" y="278219"/>
            <a:ext cx="4680076"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665" b="1" dirty="0" smtClean="0">
                <a:latin typeface="+mn-ea"/>
                <a:ea typeface="+mn-ea"/>
                <a:cs typeface="+mn-ea"/>
                <a:sym typeface="+mn-lt"/>
              </a:rPr>
              <a:t>（</a:t>
            </a:r>
            <a:r>
              <a:rPr lang="en-US" altLang="zh-CN" sz="2665" b="1" dirty="0" smtClean="0">
                <a:latin typeface="+mn-ea"/>
                <a:ea typeface="+mn-ea"/>
                <a:cs typeface="+mn-ea"/>
                <a:sym typeface="+mn-lt"/>
              </a:rPr>
              <a:t>4</a:t>
            </a:r>
            <a:r>
              <a:rPr lang="zh-CN" altLang="en-US" sz="2665" b="1" dirty="0">
                <a:latin typeface="+mn-ea"/>
                <a:ea typeface="+mn-ea"/>
                <a:cs typeface="+mn-ea"/>
                <a:sym typeface="+mn-lt"/>
              </a:rPr>
              <a:t>）切实抓好整改落实</a:t>
            </a:r>
            <a:endParaRPr lang="zh-CN" altLang="en-US" sz="2665" b="1" dirty="0">
              <a:latin typeface="+mn-ea"/>
              <a:ea typeface="+mn-ea"/>
              <a:cs typeface="+mn-ea"/>
              <a:sym typeface="+mn-lt"/>
            </a:endParaRPr>
          </a:p>
        </p:txBody>
      </p:sp>
      <p:sp>
        <p:nvSpPr>
          <p:cNvPr id="2" name="矩形 1"/>
          <p:cNvSpPr/>
          <p:nvPr/>
        </p:nvSpPr>
        <p:spPr>
          <a:xfrm>
            <a:off x="431371" y="989244"/>
            <a:ext cx="3562985" cy="583565"/>
          </a:xfrm>
          <a:prstGeom prst="rect">
            <a:avLst/>
          </a:prstGeom>
        </p:spPr>
        <p:txBody>
          <a:bodyPr wrap="none">
            <a:spAutoFit/>
          </a:bodyPr>
          <a:lstStyle/>
          <a:p>
            <a:pPr algn="l"/>
            <a:r>
              <a:rPr lang="zh-CN" altLang="en-US" sz="3200" b="1" dirty="0">
                <a:solidFill>
                  <a:srgbClr val="C00000"/>
                </a:solidFill>
              </a:rPr>
              <a:t>问题整改</a:t>
            </a:r>
            <a:r>
              <a:rPr lang="en-US" altLang="zh-CN" sz="3200" b="1" dirty="0">
                <a:solidFill>
                  <a:srgbClr val="C00000"/>
                </a:solidFill>
                <a:sym typeface="+mn-ea"/>
              </a:rPr>
              <a:t>——</a:t>
            </a:r>
            <a:r>
              <a:rPr lang="zh-CN" altLang="en-US" sz="3200" b="1" dirty="0">
                <a:solidFill>
                  <a:srgbClr val="C00000"/>
                </a:solidFill>
                <a:latin typeface="楷体" panose="02010609060101010101" charset="-122"/>
                <a:ea typeface="楷体" panose="02010609060101010101" charset="-122"/>
                <a:cs typeface="楷体" panose="02010609060101010101" charset="-122"/>
                <a:sym typeface="+mn-ea"/>
              </a:rPr>
              <a:t>党支部</a:t>
            </a:r>
            <a:endParaRPr lang="zh-CN" altLang="en-US" sz="3200" b="1" dirty="0" smtClean="0">
              <a:solidFill>
                <a:srgbClr val="C00000"/>
              </a:solidFill>
              <a:sym typeface="+mn-ea"/>
            </a:endParaRPr>
          </a:p>
        </p:txBody>
      </p:sp>
      <p:graphicFrame>
        <p:nvGraphicFramePr>
          <p:cNvPr id="3" name="表格 2"/>
          <p:cNvGraphicFramePr/>
          <p:nvPr/>
        </p:nvGraphicFramePr>
        <p:xfrm>
          <a:off x="431800" y="1833880"/>
          <a:ext cx="11272520" cy="4218940"/>
        </p:xfrm>
        <a:graphic>
          <a:graphicData uri="http://schemas.openxmlformats.org/drawingml/2006/table">
            <a:tbl>
              <a:tblPr firstRow="1" bandRow="1">
                <a:tableStyleId>{5C22544A-7EE6-4342-B048-85BDC9FD1C3A}</a:tableStyleId>
              </a:tblPr>
              <a:tblGrid>
                <a:gridCol w="3878580"/>
                <a:gridCol w="7393940"/>
              </a:tblGrid>
              <a:tr h="417830">
                <a:tc>
                  <a:txBody>
                    <a:bodyPr/>
                    <a:lstStyle/>
                    <a:p>
                      <a:pPr algn="ctr">
                        <a:buNone/>
                      </a:pPr>
                      <a:r>
                        <a:rPr lang="zh-CN" altLang="en-US" sz="1600"/>
                        <a:t>整改内容</a:t>
                      </a:r>
                      <a:endParaRPr lang="zh-CN" altLang="en-US" sz="1600"/>
                    </a:p>
                  </a:txBody>
                  <a:tcPr marL="121920" marR="121920" marT="60960" marB="60960"/>
                </a:tc>
                <a:tc>
                  <a:txBody>
                    <a:bodyPr/>
                    <a:lstStyle/>
                    <a:p>
                      <a:pPr algn="ctr">
                        <a:buNone/>
                      </a:pPr>
                      <a:r>
                        <a:rPr lang="zh-CN" altLang="en-US" sz="1600"/>
                        <a:t>整改要求</a:t>
                      </a:r>
                      <a:endParaRPr lang="zh-CN" altLang="en-US" sz="1600"/>
                    </a:p>
                  </a:txBody>
                  <a:tcPr marL="121920" marR="121920" marT="60960" marB="60960"/>
                </a:tc>
              </a:tr>
              <a:tr h="694055">
                <a:tc>
                  <a:txBody>
                    <a:bodyPr/>
                    <a:lstStyle/>
                    <a:p>
                      <a:pPr indent="0" algn="ctr">
                        <a:buFont typeface="Wingdings" panose="05000000000000000000" charset="0"/>
                        <a:buNone/>
                      </a:pPr>
                      <a:r>
                        <a:rPr lang="zh-CN" altLang="en-US" sz="1600">
                          <a:sym typeface="+mn-ea"/>
                        </a:rPr>
                        <a:t>党员先锋岗，党员责任区</a:t>
                      </a:r>
                      <a:endParaRPr lang="zh-CN" altLang="en-US" sz="1600"/>
                    </a:p>
                  </a:txBody>
                  <a:tcPr marL="121920" marR="121920" marT="60960" marB="60960"/>
                </a:tc>
                <a:tc>
                  <a:txBody>
                    <a:bodyPr/>
                    <a:lstStyle/>
                    <a:p>
                      <a:pPr indent="0" algn="l">
                        <a:buFont typeface="Wingdings" panose="05000000000000000000" charset="0"/>
                        <a:buNone/>
                      </a:pPr>
                      <a:r>
                        <a:rPr lang="zh-CN" altLang="en-US" sz="1600">
                          <a:sym typeface="+mn-ea"/>
                        </a:rPr>
                        <a:t>设岗定责，承诺践诺等，组织党员立足岗位，履职尽责</a:t>
                      </a:r>
                      <a:endParaRPr lang="zh-CN" altLang="en-US" sz="1600"/>
                    </a:p>
                  </a:txBody>
                  <a:tcPr marL="121920" marR="121920" marT="60960" marB="60960"/>
                </a:tc>
              </a:tr>
              <a:tr h="695960">
                <a:tc>
                  <a:txBody>
                    <a:bodyPr/>
                    <a:lstStyle/>
                    <a:p>
                      <a:pPr indent="0" algn="ctr">
                        <a:buFont typeface="Wingdings" panose="05000000000000000000" charset="0"/>
                        <a:buNone/>
                      </a:pPr>
                      <a:r>
                        <a:rPr lang="zh-CN" altLang="en-US" sz="1600">
                          <a:sym typeface="+mn-ea"/>
                        </a:rPr>
                        <a:t>主题党日</a:t>
                      </a:r>
                      <a:endParaRPr lang="zh-CN" altLang="en-US" sz="1600"/>
                    </a:p>
                  </a:txBody>
                  <a:tcPr marL="121920" marR="121920" marT="60960" marB="60960"/>
                </a:tc>
                <a:tc>
                  <a:txBody>
                    <a:bodyPr/>
                    <a:lstStyle/>
                    <a:p>
                      <a:pPr indent="0" algn="l">
                        <a:buFont typeface="Wingdings" panose="05000000000000000000" charset="0"/>
                        <a:buNone/>
                      </a:pPr>
                      <a:r>
                        <a:rPr lang="zh-CN" altLang="en-US" sz="1600">
                          <a:sym typeface="+mn-ea"/>
                        </a:rPr>
                        <a:t>组织党员结合自身实际，至少参加1次志愿服务，为身边群众至少办1件实事好事，以实际行动践行初心和使命</a:t>
                      </a:r>
                      <a:endParaRPr lang="zh-CN" altLang="en-US" sz="1600"/>
                    </a:p>
                  </a:txBody>
                  <a:tcPr marL="121920" marR="121920" marT="60960" marB="60960"/>
                </a:tc>
              </a:tr>
              <a:tr h="1473835">
                <a:tc>
                  <a:txBody>
                    <a:bodyPr/>
                    <a:lstStyle/>
                    <a:p>
                      <a:pPr indent="0" algn="ctr">
                        <a:buFont typeface="Wingdings" panose="05000000000000000000" charset="0"/>
                        <a:buNone/>
                      </a:pPr>
                      <a:r>
                        <a:rPr lang="zh-CN" altLang="en-US" sz="1600">
                          <a:sym typeface="+mn-ea"/>
                        </a:rPr>
                        <a:t>整顿软弱涣散党支部</a:t>
                      </a:r>
                      <a:endParaRPr lang="zh-CN" altLang="en-US" sz="1600"/>
                    </a:p>
                  </a:txBody>
                  <a:tcPr marL="121920" marR="121920" marT="60960" marB="60960"/>
                </a:tc>
                <a:tc>
                  <a:txBody>
                    <a:bodyPr/>
                    <a:lstStyle/>
                    <a:p>
                      <a:pPr indent="0" algn="l">
                        <a:buFont typeface="Wingdings" panose="05000000000000000000" charset="0"/>
                        <a:buNone/>
                      </a:pPr>
                      <a:r>
                        <a:rPr lang="zh-CN" altLang="en-US" sz="1600"/>
                        <a:t>整治包括：一是基层党支部班子配备不齐；二是组织生活不正常；三是党支部缺乏凝聚力、号召力；四是党支部对党员缴纳党费、组织关系转接等情况管理不严格。同时，着力解决高校教师党支部书记“双带头人”比例偏低问题，对目前尚未配备的全部建档，逐一研究解决</a:t>
                      </a:r>
                      <a:endParaRPr lang="zh-CN" altLang="en-US" sz="1600"/>
                    </a:p>
                  </a:txBody>
                  <a:tcPr marL="121920" marR="121920" marT="60960" marB="60960"/>
                </a:tc>
              </a:tr>
              <a:tr h="937260">
                <a:tc>
                  <a:txBody>
                    <a:bodyPr/>
                    <a:lstStyle/>
                    <a:p>
                      <a:pPr indent="0" algn="ctr">
                        <a:buFont typeface="Wingdings" panose="05000000000000000000" charset="0"/>
                        <a:buNone/>
                      </a:pPr>
                      <a:r>
                        <a:rPr lang="zh-CN" altLang="en-US" sz="1600">
                          <a:sym typeface="+mn-ea"/>
                        </a:rPr>
                        <a:t>专题组织生活会</a:t>
                      </a:r>
                      <a:endParaRPr lang="zh-CN" altLang="en-US" sz="1600"/>
                    </a:p>
                  </a:txBody>
                  <a:tcPr marL="121920" marR="121920" marT="60960" marB="60960"/>
                </a:tc>
                <a:tc>
                  <a:txBody>
                    <a:bodyPr/>
                    <a:lstStyle/>
                    <a:p>
                      <a:pPr indent="0" algn="l">
                        <a:buFont typeface="Wingdings" panose="05000000000000000000" charset="0"/>
                        <a:buNone/>
                      </a:pPr>
                      <a:r>
                        <a:rPr lang="zh-CN" altLang="en-US" sz="1600">
                          <a:sym typeface="+mn-ea"/>
                        </a:rPr>
                        <a:t>开展民主评议党员工作，运用学习调研成果，针对检视反思的问题，联系整改落实情况，红脸出汗，认真开展批评和自我批评</a:t>
                      </a:r>
                      <a:endParaRPr lang="zh-CN" altLang="en-US" sz="1600"/>
                    </a:p>
                  </a:txBody>
                  <a:tcPr marL="121920" marR="121920" marT="60960" marB="60960"/>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0"/>
          <p:cNvSpPr txBox="1">
            <a:spLocks noChangeArrowheads="1"/>
          </p:cNvSpPr>
          <p:nvPr/>
        </p:nvSpPr>
        <p:spPr bwMode="auto">
          <a:xfrm>
            <a:off x="1295400" y="278553"/>
            <a:ext cx="8288020"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665" b="1" dirty="0" smtClean="0">
                <a:latin typeface="+mn-ea"/>
                <a:ea typeface="+mn-ea"/>
                <a:cs typeface="+mn-ea"/>
                <a:sym typeface="+mn-lt"/>
              </a:rPr>
              <a:t>三、二级党组织开展主题教育注意事项</a:t>
            </a:r>
            <a:endParaRPr lang="zh-CN" altLang="en-US" sz="2665" b="1" dirty="0">
              <a:latin typeface="+mn-ea"/>
              <a:ea typeface="+mn-ea"/>
              <a:cs typeface="+mn-ea"/>
              <a:sym typeface="+mn-lt"/>
            </a:endParaRPr>
          </a:p>
        </p:txBody>
      </p:sp>
      <p:graphicFrame>
        <p:nvGraphicFramePr>
          <p:cNvPr id="2" name="表格 1"/>
          <p:cNvGraphicFramePr/>
          <p:nvPr/>
        </p:nvGraphicFramePr>
        <p:xfrm>
          <a:off x="431800" y="1546860"/>
          <a:ext cx="11217910" cy="4541520"/>
        </p:xfrm>
        <a:graphic>
          <a:graphicData uri="http://schemas.openxmlformats.org/drawingml/2006/table">
            <a:tbl>
              <a:tblPr firstRow="1" bandRow="1">
                <a:tableStyleId>{5C22544A-7EE6-4342-B048-85BDC9FD1C3A}</a:tableStyleId>
              </a:tblPr>
              <a:tblGrid>
                <a:gridCol w="2591435"/>
                <a:gridCol w="8626475"/>
              </a:tblGrid>
              <a:tr h="371475">
                <a:tc>
                  <a:txBody>
                    <a:bodyPr/>
                    <a:lstStyle/>
                    <a:p>
                      <a:pPr algn="ctr">
                        <a:buNone/>
                      </a:pPr>
                      <a:r>
                        <a:rPr lang="zh-CN" altLang="en-US" sz="1600" dirty="0"/>
                        <a:t>注意事项</a:t>
                      </a:r>
                      <a:endParaRPr lang="zh-CN" altLang="en-US" sz="1600" dirty="0"/>
                    </a:p>
                  </a:txBody>
                  <a:tcPr marL="121920" marR="121920" marT="60960" marB="60960"/>
                </a:tc>
                <a:tc>
                  <a:txBody>
                    <a:bodyPr/>
                    <a:lstStyle/>
                    <a:p>
                      <a:pPr algn="ctr">
                        <a:buNone/>
                      </a:pPr>
                      <a:r>
                        <a:rPr lang="zh-CN" altLang="en-US" sz="1600"/>
                        <a:t>具体要求</a:t>
                      </a:r>
                      <a:endParaRPr lang="zh-CN" altLang="en-US" sz="1600"/>
                    </a:p>
                  </a:txBody>
                  <a:tcPr marL="121920" marR="121920" marT="60960" marB="60960"/>
                </a:tc>
              </a:tr>
              <a:tr h="581660">
                <a:tc>
                  <a:txBody>
                    <a:bodyPr/>
                    <a:lstStyle/>
                    <a:p>
                      <a:pPr algn="l">
                        <a:buNone/>
                      </a:pPr>
                      <a:r>
                        <a:rPr lang="en-US" altLang="zh-CN" sz="1600"/>
                        <a:t>1</a:t>
                      </a:r>
                      <a:r>
                        <a:rPr lang="zh-CN" altLang="en-US" sz="1600"/>
                        <a:t>、排摸党员信息</a:t>
                      </a:r>
                      <a:endParaRPr lang="zh-CN" altLang="en-US" sz="1600"/>
                    </a:p>
                  </a:txBody>
                  <a:tcPr marL="121920" marR="121920" marT="60960" marB="60960"/>
                </a:tc>
                <a:tc>
                  <a:txBody>
                    <a:bodyPr/>
                    <a:lstStyle/>
                    <a:p>
                      <a:pPr indent="0" algn="l">
                        <a:buFont typeface="Wingdings" panose="05000000000000000000" charset="0"/>
                        <a:buNone/>
                      </a:pPr>
                      <a:r>
                        <a:rPr lang="zh-CN" altLang="en-US" sz="1600"/>
                        <a:t>查摆排摸清楚党组织关系在本单位的所有党员基本信息</a:t>
                      </a:r>
                      <a:endParaRPr lang="zh-CN" altLang="en-US" sz="1600"/>
                    </a:p>
                  </a:txBody>
                  <a:tcPr marL="121920" marR="121920" marT="60960" marB="60960"/>
                </a:tc>
              </a:tr>
              <a:tr h="1856105">
                <a:tc>
                  <a:txBody>
                    <a:bodyPr/>
                    <a:lstStyle/>
                    <a:p>
                      <a:pPr algn="l">
                        <a:buNone/>
                      </a:pPr>
                      <a:r>
                        <a:rPr lang="en-US" altLang="zh-CN" sz="1600"/>
                        <a:t>2</a:t>
                      </a:r>
                      <a:r>
                        <a:rPr lang="zh-CN" altLang="en-US" sz="1600"/>
                        <a:t>、确保主题教育全覆盖</a:t>
                      </a:r>
                      <a:endParaRPr lang="zh-CN" altLang="en-US" sz="1600"/>
                    </a:p>
                  </a:txBody>
                  <a:tcPr marL="121920" marR="121920" marT="60960" marB="60960"/>
                </a:tc>
                <a:tc>
                  <a:txBody>
                    <a:bodyPr/>
                    <a:lstStyle/>
                    <a:p>
                      <a:pPr indent="0" algn="l">
                        <a:buFont typeface="Wingdings" panose="05000000000000000000" charset="0"/>
                        <a:buNone/>
                      </a:pPr>
                      <a:r>
                        <a:rPr lang="zh-CN" altLang="en-US" sz="1600"/>
                        <a:t>特殊情况群体参加要求：</a:t>
                      </a:r>
                      <a:endParaRPr lang="zh-CN" altLang="en-US" sz="1600"/>
                    </a:p>
                    <a:p>
                      <a:pPr indent="0" algn="l">
                        <a:buFont typeface="Wingdings" panose="05000000000000000000" charset="0"/>
                        <a:buChar char="Ø"/>
                      </a:pPr>
                      <a:r>
                        <a:rPr lang="zh-CN" altLang="en-US" sz="1600"/>
                        <a:t>已毕业但组织关系尚未转出的党员，应及时转出；在尚未转出之前，应全程参加本单位组织开展的主题教育</a:t>
                      </a:r>
                      <a:endParaRPr lang="zh-CN" altLang="en-US" sz="1600"/>
                    </a:p>
                    <a:p>
                      <a:pPr indent="0" algn="l">
                        <a:buFont typeface="Wingdings" panose="05000000000000000000" charset="0"/>
                        <a:buChar char="Ø"/>
                      </a:pPr>
                      <a:r>
                        <a:rPr lang="zh-CN" altLang="en-US" sz="1600"/>
                        <a:t>对于出国保留党籍的党员，应及时告知主题教育相关要求，督促提醒做好自学</a:t>
                      </a:r>
                      <a:endParaRPr lang="zh-CN" altLang="en-US" sz="1600"/>
                    </a:p>
                    <a:p>
                      <a:pPr indent="0" algn="l">
                        <a:buFont typeface="Wingdings" panose="05000000000000000000" charset="0"/>
                        <a:buChar char="Ø"/>
                      </a:pPr>
                      <a:r>
                        <a:rPr lang="zh-CN" altLang="en-US" sz="1600"/>
                        <a:t>对于因病请假等党员，应通过上门、电话、邮件等方式，及时告知主题教育相关要求，视情况参加主题教育</a:t>
                      </a:r>
                      <a:endParaRPr lang="zh-CN" altLang="en-US" sz="1600"/>
                    </a:p>
                  </a:txBody>
                  <a:tcPr marL="121920" marR="121920" marT="60960" marB="60960"/>
                </a:tc>
              </a:tr>
              <a:tr h="618490">
                <a:tc>
                  <a:txBody>
                    <a:bodyPr/>
                    <a:lstStyle/>
                    <a:p>
                      <a:pPr algn="l">
                        <a:buNone/>
                      </a:pPr>
                      <a:r>
                        <a:rPr lang="en-US" altLang="zh-CN" sz="1600"/>
                        <a:t>3</a:t>
                      </a:r>
                      <a:r>
                        <a:rPr lang="zh-CN" altLang="en-US" sz="1600"/>
                        <a:t>、做好方案设计部署</a:t>
                      </a:r>
                      <a:endParaRPr lang="zh-CN" altLang="en-US" sz="1600"/>
                    </a:p>
                  </a:txBody>
                  <a:tcPr marL="121920" marR="121920" marT="60960" marB="60960"/>
                </a:tc>
                <a:tc>
                  <a:txBody>
                    <a:bodyPr/>
                    <a:lstStyle/>
                    <a:p>
                      <a:pPr indent="0" algn="l">
                        <a:buFont typeface="Wingdings" panose="05000000000000000000" charset="0"/>
                        <a:buNone/>
                      </a:pPr>
                      <a:r>
                        <a:rPr lang="en-US" altLang="zh-CN" sz="1600" dirty="0"/>
                        <a:t>9</a:t>
                      </a:r>
                      <a:r>
                        <a:rPr lang="zh-CN" altLang="en-US" sz="1600" dirty="0"/>
                        <a:t>月</a:t>
                      </a:r>
                      <a:r>
                        <a:rPr lang="en-US" altLang="zh-CN" sz="1600" dirty="0"/>
                        <a:t>20</a:t>
                      </a:r>
                      <a:r>
                        <a:rPr lang="zh-CN" altLang="en-US" sz="1600" dirty="0"/>
                        <a:t>日之前，报本单位主题教育实施方案至基层联络组</a:t>
                      </a:r>
                      <a:endParaRPr lang="zh-CN" altLang="en-US" sz="1600" dirty="0"/>
                    </a:p>
                  </a:txBody>
                  <a:tcPr marL="121920" marR="121920" marT="60960" marB="60960"/>
                </a:tc>
              </a:tr>
              <a:tr h="1113790">
                <a:tc>
                  <a:txBody>
                    <a:bodyPr/>
                    <a:lstStyle/>
                    <a:p>
                      <a:pPr algn="l">
                        <a:buNone/>
                      </a:pPr>
                      <a:r>
                        <a:rPr lang="en-US" altLang="zh-CN" sz="1600"/>
                        <a:t>4</a:t>
                      </a:r>
                      <a:r>
                        <a:rPr lang="zh-CN" altLang="en-US" sz="1600"/>
                        <a:t>、加强组织领导</a:t>
                      </a:r>
                      <a:endParaRPr lang="zh-CN" altLang="en-US" sz="1600"/>
                    </a:p>
                  </a:txBody>
                  <a:tcPr marL="121920" marR="121920" marT="60960" marB="60960"/>
                </a:tc>
                <a:tc>
                  <a:txBody>
                    <a:bodyPr/>
                    <a:lstStyle/>
                    <a:p>
                      <a:pPr marL="171450" indent="-171450" algn="l">
                        <a:buFont typeface="Wingdings" panose="05000000000000000000" pitchFamily="2" charset="2"/>
                        <a:buChar char="u"/>
                      </a:pPr>
                      <a:r>
                        <a:rPr lang="zh-CN" altLang="en-US" sz="1600" dirty="0" smtClean="0"/>
                        <a:t>各二级党组织书记发挥第一责任人责任，加强对本单位主题教育具体工作落实和材料审核</a:t>
                      </a:r>
                      <a:endParaRPr lang="en-US" altLang="zh-CN" sz="1600" dirty="0" smtClean="0"/>
                    </a:p>
                    <a:p>
                      <a:pPr marL="171450" indent="-171450" algn="l">
                        <a:buFont typeface="Wingdings" panose="05000000000000000000" pitchFamily="2" charset="2"/>
                        <a:buChar char="u"/>
                      </a:pPr>
                      <a:r>
                        <a:rPr lang="zh-CN" altLang="en-US" sz="1600" dirty="0" smtClean="0"/>
                        <a:t>各</a:t>
                      </a:r>
                      <a:r>
                        <a:rPr lang="zh-CN" altLang="en-US" sz="1600" dirty="0"/>
                        <a:t>二级党组织应结合领导干部联系基层党支部、党支部书记例会等方式，加强对本单位党支部开展主题教育的督促指导</a:t>
                      </a:r>
                      <a:endParaRPr lang="zh-CN" altLang="en-US" sz="1600" dirty="0"/>
                    </a:p>
                  </a:txBody>
                  <a:tcPr marL="121920" marR="121920" marT="60960" marB="60960"/>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 descr="C:\Users\Administrator\Desktop\党政机关\素材\党徽\Nipic_5916570_20120618220329321399.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2000" contrast="-37000"/>
                    </a14:imgEffect>
                  </a14:imgLayer>
                </a14:imgProps>
              </a:ext>
              <a:ext uri="{28A0092B-C50C-407E-A947-70E740481C1C}">
                <a14:useLocalDpi xmlns:a14="http://schemas.microsoft.com/office/drawing/2010/main" val="0"/>
              </a:ext>
            </a:extLst>
          </a:blip>
          <a:srcRect/>
          <a:stretch>
            <a:fillRect/>
          </a:stretch>
        </p:blipFill>
        <p:spPr bwMode="auto">
          <a:xfrm>
            <a:off x="417095" y="388192"/>
            <a:ext cx="1329013" cy="120647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p:cNvGrpSpPr/>
          <p:nvPr/>
        </p:nvGrpSpPr>
        <p:grpSpPr>
          <a:xfrm>
            <a:off x="1697043" y="-1682508"/>
            <a:ext cx="1486634" cy="1206320"/>
            <a:chOff x="2268540" y="555526"/>
            <a:chExt cx="1115327" cy="904698"/>
          </a:xfrm>
        </p:grpSpPr>
        <p:sp>
          <p:nvSpPr>
            <p:cNvPr id="7" name="五角星 6"/>
            <p:cNvSpPr/>
            <p:nvPr/>
          </p:nvSpPr>
          <p:spPr>
            <a:xfrm>
              <a:off x="3047868" y="555526"/>
              <a:ext cx="335999" cy="353541"/>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1" name="五角星 40"/>
            <p:cNvSpPr/>
            <p:nvPr/>
          </p:nvSpPr>
          <p:spPr>
            <a:xfrm>
              <a:off x="2411760" y="905276"/>
              <a:ext cx="189193" cy="199071"/>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3" name="五角星 42"/>
            <p:cNvSpPr/>
            <p:nvPr/>
          </p:nvSpPr>
          <p:spPr>
            <a:xfrm>
              <a:off x="2303749" y="1115879"/>
              <a:ext cx="144016" cy="151535"/>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4" name="五角星 43"/>
            <p:cNvSpPr/>
            <p:nvPr/>
          </p:nvSpPr>
          <p:spPr>
            <a:xfrm>
              <a:off x="2268540" y="1384457"/>
              <a:ext cx="72008" cy="75767"/>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5" name="五角星 44"/>
            <p:cNvSpPr/>
            <p:nvPr/>
          </p:nvSpPr>
          <p:spPr>
            <a:xfrm>
              <a:off x="2695549" y="719609"/>
              <a:ext cx="249277" cy="262292"/>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grpSp>
        <p:nvGrpSpPr>
          <p:cNvPr id="19" name="组合 18"/>
          <p:cNvGrpSpPr/>
          <p:nvPr/>
        </p:nvGrpSpPr>
        <p:grpSpPr>
          <a:xfrm>
            <a:off x="-22520" y="48109"/>
            <a:ext cx="12236658" cy="6668633"/>
            <a:chOff x="124" y="142257"/>
            <a:chExt cx="9180388" cy="5001243"/>
          </a:xfrm>
        </p:grpSpPr>
        <p:pic>
          <p:nvPicPr>
            <p:cNvPr id="1029" name="Picture 5" descr="C:\Users\Administrator\Desktop\党政机关\素材\长城\矢量长城\线稿长城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840"/>
            <a:stretch>
              <a:fillRect/>
            </a:stretch>
          </p:blipFill>
          <p:spPr bwMode="auto">
            <a:xfrm>
              <a:off x="124" y="142257"/>
              <a:ext cx="9180388" cy="4805757"/>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124" y="4948014"/>
              <a:ext cx="9180388" cy="19548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700601" y="3393675"/>
            <a:ext cx="1595463" cy="1064676"/>
            <a:chOff x="6935916" y="343637"/>
            <a:chExt cx="1713877" cy="1135367"/>
          </a:xfrm>
        </p:grpSpPr>
        <p:pic>
          <p:nvPicPr>
            <p:cNvPr id="32" name="Picture 4" descr="C:\Users\Administrator\Desktop\线稿长城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5916" y="343637"/>
              <a:ext cx="1300628" cy="11353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istrator\Desktop\线稿长城1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00000">
              <a:off x="7896192" y="541316"/>
              <a:ext cx="753601" cy="657847"/>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圆角矩形 37"/>
          <p:cNvSpPr/>
          <p:nvPr/>
        </p:nvSpPr>
        <p:spPr>
          <a:xfrm>
            <a:off x="6915196" y="2739358"/>
            <a:ext cx="2220184" cy="475527"/>
          </a:xfrm>
          <a:prstGeom prst="roundRect">
            <a:avLst/>
          </a:prstGeom>
          <a:solidFill>
            <a:srgbClr val="C0000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latin typeface="微软雅黑" panose="020B0503020204020204" charset="-122"/>
                <a:ea typeface="微软雅黑" panose="020B0503020204020204" charset="-122"/>
              </a:rPr>
              <a:t>找差距</a:t>
            </a:r>
            <a:endParaRPr lang="zh-CN" altLang="en-US" sz="1600" b="1" dirty="0" smtClean="0">
              <a:solidFill>
                <a:schemeClr val="bg1"/>
              </a:solidFill>
              <a:latin typeface="微软雅黑" panose="020B0503020204020204" charset="-122"/>
              <a:ea typeface="微软雅黑" panose="020B0503020204020204" charset="-122"/>
            </a:endParaRPr>
          </a:p>
        </p:txBody>
      </p:sp>
      <p:sp>
        <p:nvSpPr>
          <p:cNvPr id="42" name="文本框 8"/>
          <p:cNvSpPr txBox="1"/>
          <p:nvPr/>
        </p:nvSpPr>
        <p:spPr>
          <a:xfrm>
            <a:off x="1953522" y="572168"/>
            <a:ext cx="8995014" cy="1967230"/>
          </a:xfrm>
          <a:prstGeom prst="rect">
            <a:avLst/>
          </a:prstGeom>
          <a:noFill/>
        </p:spPr>
        <p:txBody>
          <a:bodyPr wrap="square" lIns="121868" tIns="60933" rIns="121868" bIns="60933" rtlCol="0">
            <a:spAutoFit/>
          </a:bodyPr>
          <a:lstStyle/>
          <a:p>
            <a:pPr algn="ctr">
              <a:lnSpc>
                <a:spcPct val="150000"/>
              </a:lnSpc>
            </a:pPr>
            <a:r>
              <a:rPr lang="zh-CN" altLang="en-US" sz="4000" b="1" dirty="0" smtClean="0">
                <a:solidFill>
                  <a:srgbClr val="C00000"/>
                </a:solidFill>
                <a:latin typeface="方正小标宋简体" panose="03000509000000000000" charset="-122"/>
                <a:ea typeface="方正小标宋简体" panose="03000509000000000000" charset="-122"/>
              </a:rPr>
              <a:t>“</a:t>
            </a:r>
            <a:r>
              <a:rPr lang="zh-CN" altLang="en-US" sz="4000" b="1" dirty="0">
                <a:solidFill>
                  <a:srgbClr val="C00000"/>
                </a:solidFill>
                <a:latin typeface="方正小标宋简体" panose="03000509000000000000" charset="-122"/>
                <a:ea typeface="方正小标宋简体" panose="03000509000000000000" charset="-122"/>
              </a:rPr>
              <a:t>不忘初心、牢记使命”主题</a:t>
            </a:r>
            <a:r>
              <a:rPr lang="zh-CN" altLang="en-US" sz="4000" b="1" dirty="0" smtClean="0">
                <a:solidFill>
                  <a:srgbClr val="C00000"/>
                </a:solidFill>
                <a:latin typeface="方正小标宋简体" panose="03000509000000000000" charset="-122"/>
                <a:ea typeface="方正小标宋简体" panose="03000509000000000000" charset="-122"/>
              </a:rPr>
              <a:t>教育</a:t>
            </a:r>
            <a:endParaRPr lang="en-US" altLang="zh-CN" sz="4000" b="1" dirty="0" smtClean="0">
              <a:solidFill>
                <a:srgbClr val="C00000"/>
              </a:solidFill>
              <a:latin typeface="方正小标宋简体" panose="03000509000000000000" charset="-122"/>
              <a:ea typeface="方正小标宋简体" panose="03000509000000000000" charset="-122"/>
            </a:endParaRPr>
          </a:p>
          <a:p>
            <a:pPr algn="ctr">
              <a:lnSpc>
                <a:spcPct val="150000"/>
              </a:lnSpc>
            </a:pPr>
            <a:r>
              <a:rPr lang="zh-CN" altLang="en-US" sz="4000" b="1" dirty="0" smtClean="0">
                <a:solidFill>
                  <a:srgbClr val="C00000"/>
                </a:solidFill>
                <a:latin typeface="+mj-ea"/>
                <a:ea typeface="+mj-ea"/>
                <a:cs typeface="+mn-ea"/>
                <a:sym typeface="+mn-lt"/>
              </a:rPr>
              <a:t>艺术设计学院党委推进情况</a:t>
            </a:r>
            <a:endParaRPr lang="zh-CN" altLang="en-US" sz="4000" b="1" dirty="0" smtClean="0">
              <a:solidFill>
                <a:srgbClr val="C00000"/>
              </a:solidFill>
              <a:latin typeface="+mj-ea"/>
              <a:ea typeface="+mj-ea"/>
              <a:cs typeface="+mn-ea"/>
              <a:sym typeface="+mn-lt"/>
            </a:endParaRPr>
          </a:p>
        </p:txBody>
      </p:sp>
      <p:sp>
        <p:nvSpPr>
          <p:cNvPr id="3" name="圆角矩形 2"/>
          <p:cNvSpPr/>
          <p:nvPr/>
        </p:nvSpPr>
        <p:spPr>
          <a:xfrm>
            <a:off x="1879943" y="2739358"/>
            <a:ext cx="2220184" cy="475527"/>
          </a:xfrm>
          <a:prstGeom prst="roundRect">
            <a:avLst/>
          </a:prstGeom>
          <a:solidFill>
            <a:srgbClr val="C0000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latin typeface="微软雅黑" panose="020B0503020204020204" charset="-122"/>
                <a:ea typeface="微软雅黑" panose="020B0503020204020204" charset="-122"/>
              </a:rPr>
              <a:t>守初心</a:t>
            </a:r>
            <a:endParaRPr lang="zh-CN" altLang="en-US" sz="2000" b="1" dirty="0" smtClean="0">
              <a:solidFill>
                <a:schemeClr val="bg1"/>
              </a:solidFill>
              <a:latin typeface="微软雅黑" panose="020B0503020204020204" charset="-122"/>
              <a:ea typeface="微软雅黑" panose="020B0503020204020204" charset="-122"/>
            </a:endParaRPr>
          </a:p>
        </p:txBody>
      </p:sp>
      <p:sp>
        <p:nvSpPr>
          <p:cNvPr id="4" name="圆角矩形 3"/>
          <p:cNvSpPr/>
          <p:nvPr/>
        </p:nvSpPr>
        <p:spPr>
          <a:xfrm>
            <a:off x="9447107" y="2739358"/>
            <a:ext cx="2220184" cy="475527"/>
          </a:xfrm>
          <a:prstGeom prst="roundRect">
            <a:avLst/>
          </a:prstGeom>
          <a:solidFill>
            <a:srgbClr val="C0000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latin typeface="微软雅黑" panose="020B0503020204020204" charset="-122"/>
                <a:ea typeface="微软雅黑" panose="020B0503020204020204" charset="-122"/>
              </a:rPr>
              <a:t>抓落实</a:t>
            </a:r>
            <a:endParaRPr lang="zh-CN" altLang="en-US" sz="2000" b="1" dirty="0" smtClean="0">
              <a:solidFill>
                <a:schemeClr val="bg1"/>
              </a:solidFill>
              <a:latin typeface="微软雅黑" panose="020B0503020204020204" charset="-122"/>
              <a:ea typeface="微软雅黑" panose="020B0503020204020204" charset="-122"/>
            </a:endParaRPr>
          </a:p>
        </p:txBody>
      </p:sp>
      <p:sp>
        <p:nvSpPr>
          <p:cNvPr id="5" name="圆角矩形 4"/>
          <p:cNvSpPr/>
          <p:nvPr/>
        </p:nvSpPr>
        <p:spPr>
          <a:xfrm>
            <a:off x="4386459" y="2739358"/>
            <a:ext cx="2220184" cy="475527"/>
          </a:xfrm>
          <a:prstGeom prst="roundRect">
            <a:avLst/>
          </a:prstGeom>
          <a:solidFill>
            <a:srgbClr val="C0000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solidFill>
                <a:latin typeface="微软雅黑" panose="020B0503020204020204" charset="-122"/>
                <a:ea typeface="微软雅黑" panose="020B0503020204020204" charset="-122"/>
              </a:rPr>
              <a:t>担使命</a:t>
            </a:r>
            <a:endParaRPr lang="zh-CN" altLang="en-US" sz="1600" b="1" dirty="0" smtClean="0">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p14:doors dir="vert"/>
      </p:transition>
    </mc:Choice>
    <mc:Fallback>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4"/>
          <p:cNvSpPr>
            <a:spLocks noGrp="1"/>
          </p:cNvSpPr>
          <p:nvPr/>
        </p:nvSpPr>
        <p:spPr>
          <a:xfrm>
            <a:off x="1394378" y="283158"/>
            <a:ext cx="4701780" cy="1003258"/>
          </a:xfrm>
          <a:prstGeom prst="rect">
            <a:avLst/>
          </a:prstGeom>
        </p:spPr>
        <p:txBody>
          <a:bodyPr vert="horz" lIns="121858" tIns="60928" rIns="121858" bIns="60928" rtlCol="0"/>
          <a:lstStyle>
            <a:lvl1pPr marL="0" indent="0" algn="l" defTabSz="12192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r>
              <a:rPr lang="zh-CN" altLang="en-US" dirty="0" smtClean="0">
                <a:solidFill>
                  <a:schemeClr val="accent1"/>
                </a:solidFill>
              </a:rPr>
              <a:t>艺术设计学院党委把握总体要求 </a:t>
            </a:r>
            <a:endParaRPr lang="zh-CN" altLang="en-US" dirty="0">
              <a:solidFill>
                <a:schemeClr val="accent1"/>
              </a:solidFill>
            </a:endParaRPr>
          </a:p>
          <a:p>
            <a:r>
              <a:rPr lang="zh-CN" altLang="en-US" dirty="0" smtClean="0">
                <a:solidFill>
                  <a:schemeClr val="accent1"/>
                </a:solidFill>
              </a:rPr>
              <a:t>结合实际制定主题</a:t>
            </a:r>
            <a:r>
              <a:rPr lang="zh-CN" altLang="en-US" dirty="0">
                <a:solidFill>
                  <a:schemeClr val="accent1"/>
                </a:solidFill>
              </a:rPr>
              <a:t>教育实施方案</a:t>
            </a:r>
            <a:endParaRPr lang="zh-CN" altLang="en-US" dirty="0">
              <a:solidFill>
                <a:schemeClr val="accent1"/>
              </a:solidFill>
            </a:endParaRPr>
          </a:p>
        </p:txBody>
      </p:sp>
      <p:pic>
        <p:nvPicPr>
          <p:cNvPr id="7" name="图片 6"/>
          <p:cNvPicPr>
            <a:picLocks noChangeAspect="1"/>
          </p:cNvPicPr>
          <p:nvPr/>
        </p:nvPicPr>
        <p:blipFill>
          <a:blip r:embed="rId1" cstate="print"/>
          <a:stretch>
            <a:fillRect/>
          </a:stretch>
        </p:blipFill>
        <p:spPr>
          <a:xfrm>
            <a:off x="4167690" y="1643540"/>
            <a:ext cx="3647400" cy="2694441"/>
          </a:xfrm>
          <a:prstGeom prst="rect">
            <a:avLst/>
          </a:prstGeom>
        </p:spPr>
      </p:pic>
      <p:pic>
        <p:nvPicPr>
          <p:cNvPr id="8" name="图片 7"/>
          <p:cNvPicPr>
            <a:picLocks noChangeAspect="1"/>
          </p:cNvPicPr>
          <p:nvPr/>
        </p:nvPicPr>
        <p:blipFill>
          <a:blip r:embed="rId2"/>
          <a:stretch>
            <a:fillRect/>
          </a:stretch>
        </p:blipFill>
        <p:spPr>
          <a:xfrm>
            <a:off x="167901" y="1429265"/>
            <a:ext cx="3857357" cy="5429053"/>
          </a:xfrm>
          <a:prstGeom prst="rect">
            <a:avLst/>
          </a:prstGeom>
        </p:spPr>
      </p:pic>
      <p:sp>
        <p:nvSpPr>
          <p:cNvPr id="9" name="文本占位符 4"/>
          <p:cNvSpPr>
            <a:spLocks noGrp="1"/>
          </p:cNvSpPr>
          <p:nvPr/>
        </p:nvSpPr>
        <p:spPr>
          <a:xfrm>
            <a:off x="8024627" y="1500690"/>
            <a:ext cx="3785513" cy="3356964"/>
          </a:xfrm>
          <a:prstGeom prst="rect">
            <a:avLst/>
          </a:prstGeom>
        </p:spPr>
        <p:txBody>
          <a:bodyPr vert="horz" lIns="121858" tIns="60928" rIns="121858" bIns="60928" rtlCol="0"/>
          <a:lstStyle>
            <a:lvl1pPr marL="0" indent="0" algn="l" defTabSz="12192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a:lnSpc>
                <a:spcPct val="150000"/>
              </a:lnSpc>
            </a:pPr>
            <a:r>
              <a:rPr lang="zh-CN" altLang="en-US" sz="1800" dirty="0" smtClean="0">
                <a:solidFill>
                  <a:schemeClr val="accent1"/>
                </a:solidFill>
              </a:rPr>
              <a:t>“</a:t>
            </a:r>
            <a:r>
              <a:rPr lang="en-US" altLang="zh-CN" sz="1800" dirty="0" smtClean="0">
                <a:solidFill>
                  <a:schemeClr val="accent1"/>
                </a:solidFill>
              </a:rPr>
              <a:t>8+1</a:t>
            </a:r>
            <a:r>
              <a:rPr lang="zh-CN" altLang="en-US" sz="1800" dirty="0" smtClean="0">
                <a:solidFill>
                  <a:schemeClr val="accent1"/>
                </a:solidFill>
              </a:rPr>
              <a:t>”专题教育</a:t>
            </a:r>
            <a:endParaRPr lang="en-US" altLang="zh-CN" sz="1800" dirty="0" smtClean="0">
              <a:solidFill>
                <a:schemeClr val="accent1"/>
              </a:solidFill>
            </a:endParaRPr>
          </a:p>
          <a:p>
            <a:pPr>
              <a:lnSpc>
                <a:spcPct val="150000"/>
              </a:lnSpc>
            </a:pPr>
            <a:r>
              <a:rPr lang="zh-CN" altLang="en-US" sz="1800" dirty="0" smtClean="0">
                <a:solidFill>
                  <a:schemeClr val="accent1"/>
                </a:solidFill>
              </a:rPr>
              <a:t>一堂党课 思想洗礼</a:t>
            </a:r>
            <a:r>
              <a:rPr lang="en-US" altLang="zh-CN" sz="1800" dirty="0" smtClean="0">
                <a:solidFill>
                  <a:schemeClr val="accent1"/>
                </a:solidFill>
              </a:rPr>
              <a:t>——</a:t>
            </a:r>
            <a:r>
              <a:rPr lang="zh-CN" altLang="en-US" sz="1800" dirty="0" smtClean="0">
                <a:solidFill>
                  <a:schemeClr val="accent1"/>
                </a:solidFill>
              </a:rPr>
              <a:t>理想信念</a:t>
            </a:r>
            <a:endParaRPr lang="en-US" altLang="zh-CN" sz="1800" dirty="0" smtClean="0">
              <a:solidFill>
                <a:schemeClr val="accent1"/>
              </a:solidFill>
            </a:endParaRPr>
          </a:p>
          <a:p>
            <a:pPr>
              <a:lnSpc>
                <a:spcPct val="150000"/>
              </a:lnSpc>
            </a:pPr>
            <a:r>
              <a:rPr lang="zh-CN" altLang="en-US" sz="1800" dirty="0" smtClean="0">
                <a:solidFill>
                  <a:schemeClr val="accent1"/>
                </a:solidFill>
              </a:rPr>
              <a:t>一班党员干部培训</a:t>
            </a:r>
            <a:r>
              <a:rPr lang="en-US" altLang="zh-CN" sz="1800" dirty="0" smtClean="0">
                <a:solidFill>
                  <a:schemeClr val="accent1"/>
                </a:solidFill>
              </a:rPr>
              <a:t>——</a:t>
            </a:r>
            <a:r>
              <a:rPr lang="zh-CN" altLang="en-US" sz="1800" dirty="0" smtClean="0">
                <a:solidFill>
                  <a:schemeClr val="accent1"/>
                </a:solidFill>
              </a:rPr>
              <a:t>从严治党</a:t>
            </a:r>
            <a:endParaRPr lang="en-US" altLang="zh-CN" sz="1800" dirty="0" smtClean="0">
              <a:solidFill>
                <a:schemeClr val="accent1"/>
              </a:solidFill>
            </a:endParaRPr>
          </a:p>
          <a:p>
            <a:pPr>
              <a:lnSpc>
                <a:spcPct val="150000"/>
              </a:lnSpc>
            </a:pPr>
            <a:r>
              <a:rPr lang="zh-CN" altLang="en-US" sz="1800" dirty="0" smtClean="0">
                <a:solidFill>
                  <a:schemeClr val="accent1"/>
                </a:solidFill>
              </a:rPr>
              <a:t>一回深入调研落实</a:t>
            </a:r>
            <a:r>
              <a:rPr lang="en-US" altLang="zh-CN" sz="1800" dirty="0" smtClean="0">
                <a:solidFill>
                  <a:schemeClr val="accent1"/>
                </a:solidFill>
              </a:rPr>
              <a:t>——</a:t>
            </a:r>
            <a:r>
              <a:rPr lang="zh-CN" altLang="en-US" sz="1800" dirty="0" smtClean="0">
                <a:solidFill>
                  <a:schemeClr val="accent1"/>
                </a:solidFill>
              </a:rPr>
              <a:t>担当作为</a:t>
            </a:r>
            <a:endParaRPr lang="en-US" altLang="zh-CN" sz="1800" dirty="0" smtClean="0">
              <a:solidFill>
                <a:schemeClr val="accent1"/>
              </a:solidFill>
            </a:endParaRPr>
          </a:p>
          <a:p>
            <a:pPr>
              <a:lnSpc>
                <a:spcPct val="150000"/>
              </a:lnSpc>
            </a:pPr>
            <a:r>
              <a:rPr lang="zh-CN" altLang="en-US" sz="1800" dirty="0" smtClean="0">
                <a:solidFill>
                  <a:schemeClr val="accent1"/>
                </a:solidFill>
              </a:rPr>
              <a:t>一场爱国主义教育</a:t>
            </a:r>
            <a:r>
              <a:rPr lang="en-US" altLang="zh-CN" sz="1800" dirty="0" smtClean="0">
                <a:solidFill>
                  <a:schemeClr val="accent1"/>
                </a:solidFill>
              </a:rPr>
              <a:t>——</a:t>
            </a:r>
            <a:r>
              <a:rPr lang="zh-CN" altLang="en-US" sz="1800" dirty="0" smtClean="0">
                <a:solidFill>
                  <a:schemeClr val="accent1"/>
                </a:solidFill>
              </a:rPr>
              <a:t>政治建设</a:t>
            </a:r>
            <a:endParaRPr lang="en-US" altLang="zh-CN" sz="1800" dirty="0" smtClean="0">
              <a:solidFill>
                <a:schemeClr val="accent1"/>
              </a:solidFill>
            </a:endParaRPr>
          </a:p>
          <a:p>
            <a:pPr>
              <a:lnSpc>
                <a:spcPct val="150000"/>
              </a:lnSpc>
            </a:pPr>
            <a:r>
              <a:rPr lang="zh-CN" altLang="en-US" sz="1800" dirty="0" smtClean="0">
                <a:solidFill>
                  <a:schemeClr val="accent1"/>
                </a:solidFill>
              </a:rPr>
              <a:t>一次讲座参观学习</a:t>
            </a:r>
            <a:r>
              <a:rPr lang="en-US" altLang="zh-CN" sz="1800" dirty="0" smtClean="0">
                <a:solidFill>
                  <a:schemeClr val="accent1"/>
                </a:solidFill>
              </a:rPr>
              <a:t>——</a:t>
            </a:r>
            <a:r>
              <a:rPr lang="zh-CN" altLang="en-US" sz="1800" dirty="0" smtClean="0">
                <a:solidFill>
                  <a:schemeClr val="accent1"/>
                </a:solidFill>
              </a:rPr>
              <a:t>政治纪律</a:t>
            </a:r>
            <a:endParaRPr lang="en-US" altLang="zh-CN" sz="1800" dirty="0" smtClean="0">
              <a:solidFill>
                <a:schemeClr val="accent1"/>
              </a:solidFill>
            </a:endParaRPr>
          </a:p>
          <a:p>
            <a:pPr>
              <a:lnSpc>
                <a:spcPct val="150000"/>
              </a:lnSpc>
            </a:pPr>
            <a:r>
              <a:rPr lang="zh-CN" altLang="en-US" sz="1800" dirty="0" smtClean="0">
                <a:solidFill>
                  <a:schemeClr val="accent1"/>
                </a:solidFill>
              </a:rPr>
              <a:t>一份师生满意实事</a:t>
            </a:r>
            <a:r>
              <a:rPr lang="en-US" altLang="zh-CN" sz="1800" dirty="0" smtClean="0">
                <a:solidFill>
                  <a:schemeClr val="accent1"/>
                </a:solidFill>
              </a:rPr>
              <a:t>——</a:t>
            </a:r>
            <a:r>
              <a:rPr lang="zh-CN" altLang="en-US" sz="1800" dirty="0" smtClean="0">
                <a:solidFill>
                  <a:schemeClr val="accent1"/>
                </a:solidFill>
              </a:rPr>
              <a:t>宗旨意识</a:t>
            </a:r>
            <a:endParaRPr lang="en-US" altLang="zh-CN" sz="1800" dirty="0" smtClean="0">
              <a:solidFill>
                <a:schemeClr val="accent1"/>
              </a:solidFill>
            </a:endParaRPr>
          </a:p>
          <a:p>
            <a:pPr>
              <a:lnSpc>
                <a:spcPct val="150000"/>
              </a:lnSpc>
            </a:pPr>
            <a:r>
              <a:rPr lang="zh-CN" altLang="en-US" sz="1800" dirty="0" smtClean="0">
                <a:solidFill>
                  <a:schemeClr val="accent1"/>
                </a:solidFill>
              </a:rPr>
              <a:t>一场主题生活会     </a:t>
            </a:r>
            <a:r>
              <a:rPr lang="en-US" altLang="zh-CN" sz="1800" dirty="0" smtClean="0">
                <a:solidFill>
                  <a:schemeClr val="accent1"/>
                </a:solidFill>
              </a:rPr>
              <a:t>——</a:t>
            </a:r>
            <a:r>
              <a:rPr lang="zh-CN" altLang="en-US" sz="1800" dirty="0" smtClean="0">
                <a:solidFill>
                  <a:schemeClr val="accent1"/>
                </a:solidFill>
              </a:rPr>
              <a:t>廉洁自律</a:t>
            </a:r>
            <a:endParaRPr lang="en-US" altLang="zh-CN" sz="1800" dirty="0" smtClean="0">
              <a:solidFill>
                <a:schemeClr val="accent1"/>
              </a:solidFill>
            </a:endParaRPr>
          </a:p>
          <a:p>
            <a:pPr>
              <a:lnSpc>
                <a:spcPct val="150000"/>
              </a:lnSpc>
            </a:pPr>
            <a:r>
              <a:rPr lang="zh-CN" altLang="en-US" sz="1800" dirty="0" smtClean="0">
                <a:solidFill>
                  <a:schemeClr val="accent1"/>
                </a:solidFill>
              </a:rPr>
              <a:t>一场民主生活会     </a:t>
            </a:r>
            <a:r>
              <a:rPr lang="en-US" altLang="zh-CN" sz="1800" dirty="0" smtClean="0">
                <a:solidFill>
                  <a:schemeClr val="accent1"/>
                </a:solidFill>
              </a:rPr>
              <a:t>——</a:t>
            </a:r>
            <a:r>
              <a:rPr lang="zh-CN" altLang="en-US" sz="1800" dirty="0" smtClean="0">
                <a:solidFill>
                  <a:schemeClr val="accent1"/>
                </a:solidFill>
              </a:rPr>
              <a:t>党性修养</a:t>
            </a:r>
            <a:endParaRPr lang="en-US" altLang="zh-CN" sz="1800" dirty="0" smtClean="0">
              <a:solidFill>
                <a:schemeClr val="accent1"/>
              </a:solidFill>
            </a:endParaRPr>
          </a:p>
          <a:p>
            <a:pPr>
              <a:lnSpc>
                <a:spcPct val="150000"/>
              </a:lnSpc>
            </a:pPr>
            <a:r>
              <a:rPr lang="zh-CN" altLang="en-US" sz="1800" dirty="0" smtClean="0">
                <a:solidFill>
                  <a:schemeClr val="accent1"/>
                </a:solidFill>
              </a:rPr>
              <a:t>（一系列学习成果和总结）</a:t>
            </a:r>
            <a:endParaRPr lang="en-US" altLang="zh-CN" sz="1800" dirty="0" smtClean="0">
              <a:solidFill>
                <a:schemeClr val="accent1"/>
              </a:solidFill>
            </a:endParaRPr>
          </a:p>
          <a:p>
            <a:endParaRPr lang="en-US" altLang="zh-CN" sz="1800" dirty="0" smtClean="0">
              <a:solidFill>
                <a:schemeClr val="accent1"/>
              </a:solidFill>
            </a:endParaRPr>
          </a:p>
          <a:p>
            <a:endParaRPr lang="en-US" altLang="zh-CN" dirty="0" smtClean="0">
              <a:solidFill>
                <a:schemeClr val="accent1"/>
              </a:solidFill>
            </a:endParaRPr>
          </a:p>
          <a:p>
            <a:endParaRPr lang="en-US" altLang="zh-CN" dirty="0" smtClean="0">
              <a:solidFill>
                <a:schemeClr val="accent1"/>
              </a:solidFill>
            </a:endParaRPr>
          </a:p>
          <a:p>
            <a:r>
              <a:rPr lang="zh-CN" altLang="en-US" dirty="0" smtClean="0">
                <a:solidFill>
                  <a:schemeClr val="accent1"/>
                </a:solidFill>
              </a:rPr>
              <a:t> </a:t>
            </a:r>
            <a:endParaRPr lang="zh-CN" altLang="en-US" dirty="0">
              <a:solidFill>
                <a:schemeClr val="accent1"/>
              </a:solidFill>
            </a:endParaRPr>
          </a:p>
        </p:txBody>
      </p:sp>
      <p:sp>
        <p:nvSpPr>
          <p:cNvPr id="12" name="文本框 5"/>
          <p:cNvSpPr txBox="1"/>
          <p:nvPr/>
        </p:nvSpPr>
        <p:spPr>
          <a:xfrm>
            <a:off x="4239114" y="4643380"/>
            <a:ext cx="3714088" cy="1198880"/>
          </a:xfrm>
          <a:prstGeom prst="rect">
            <a:avLst/>
          </a:prstGeom>
          <a:noFill/>
        </p:spPr>
        <p:txBody>
          <a:bodyPr wrap="square" rtlCol="0" anchor="t">
            <a:spAutoFit/>
          </a:bodyPr>
          <a:lstStyle/>
          <a:p>
            <a:pPr indent="0">
              <a:lnSpc>
                <a:spcPct val="150000"/>
              </a:lnSpc>
              <a:buFont typeface="+mj-ea"/>
              <a:buNone/>
            </a:pPr>
            <a:r>
              <a:rPr lang="zh-CN" altLang="en-US" sz="1600" b="1" dirty="0">
                <a:latin typeface="微软雅黑" panose="020B0503020204020204" charset="-122"/>
                <a:ea typeface="微软雅黑" panose="020B0503020204020204" charset="-122"/>
                <a:cs typeface="微软雅黑" panose="020B0503020204020204" charset="-122"/>
              </a:rPr>
              <a:t>“不忘初心、牢记使命”主题</a:t>
            </a:r>
            <a:r>
              <a:rPr lang="zh-CN" altLang="en-US" sz="1600" b="1" dirty="0" smtClean="0">
                <a:latin typeface="微软雅黑" panose="020B0503020204020204" charset="-122"/>
                <a:ea typeface="微软雅黑" panose="020B0503020204020204" charset="-122"/>
                <a:cs typeface="微软雅黑" panose="020B0503020204020204" charset="-122"/>
              </a:rPr>
              <a:t>教育学校党委基层</a:t>
            </a:r>
            <a:r>
              <a:rPr lang="zh-CN" altLang="en-US" sz="1600" b="1" dirty="0">
                <a:latin typeface="微软雅黑" panose="020B0503020204020204" charset="-122"/>
                <a:ea typeface="微软雅黑" panose="020B0503020204020204" charset="-122"/>
                <a:cs typeface="微软雅黑" panose="020B0503020204020204" charset="-122"/>
              </a:rPr>
              <a:t>联络</a:t>
            </a:r>
            <a:r>
              <a:rPr lang="zh-CN" altLang="en-US" sz="1600" b="1" dirty="0" smtClean="0">
                <a:latin typeface="微软雅黑" panose="020B0503020204020204" charset="-122"/>
                <a:ea typeface="微软雅黑" panose="020B0503020204020204" charset="-122"/>
                <a:cs typeface="微软雅黑" panose="020B0503020204020204" charset="-122"/>
              </a:rPr>
              <a:t>组茅红柳组长带队走访</a:t>
            </a:r>
            <a:r>
              <a:rPr lang="zh-CN" altLang="en-US" sz="1600" b="1" dirty="0">
                <a:latin typeface="微软雅黑" panose="020B0503020204020204" charset="-122"/>
                <a:ea typeface="微软雅黑" panose="020B0503020204020204" charset="-122"/>
                <a:cs typeface="微软雅黑" panose="020B0503020204020204" charset="-122"/>
              </a:rPr>
              <a:t>艺术设计学院</a:t>
            </a:r>
            <a:r>
              <a:rPr lang="zh-CN" altLang="en-US" sz="1600" b="1" dirty="0" smtClean="0">
                <a:latin typeface="微软雅黑" panose="020B0503020204020204" charset="-122"/>
                <a:ea typeface="微软雅黑" panose="020B0503020204020204" charset="-122"/>
                <a:cs typeface="微软雅黑" panose="020B0503020204020204" charset="-122"/>
              </a:rPr>
              <a:t>党委指导工作。</a:t>
            </a:r>
            <a:endParaRPr lang="zh-CN" altLang="en-US" sz="1600" b="1"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53601" y="5214778"/>
            <a:ext cx="6071106" cy="1198880"/>
          </a:xfrm>
          <a:prstGeom prst="rect">
            <a:avLst/>
          </a:prstGeom>
          <a:noFill/>
        </p:spPr>
        <p:txBody>
          <a:bodyPr wrap="square" rtlCol="0" anchor="t">
            <a:spAutoFit/>
          </a:bodyPr>
          <a:lstStyle/>
          <a:p>
            <a:pPr indent="0">
              <a:lnSpc>
                <a:spcPct val="150000"/>
              </a:lnSpc>
              <a:buFont typeface="+mj-ea"/>
              <a:buNone/>
            </a:pPr>
            <a:r>
              <a:rPr lang="zh-CN" altLang="en-US" sz="1600" b="1" dirty="0" smtClean="0">
                <a:latin typeface="微软雅黑" panose="020B0503020204020204" charset="-122"/>
                <a:ea typeface="微软雅黑" panose="020B0503020204020204" charset="-122"/>
                <a:cs typeface="微软雅黑" panose="020B0503020204020204" charset="-122"/>
              </a:rPr>
              <a:t>      艺术设计学院党委传达李江书记对于学校“不忘初心主题教育总体要求”；通过</a:t>
            </a:r>
            <a:r>
              <a:rPr lang="zh-CN" altLang="en-US" sz="1600" b="1" dirty="0">
                <a:latin typeface="微软雅黑" panose="020B0503020204020204" charset="-122"/>
                <a:ea typeface="微软雅黑" panose="020B0503020204020204" charset="-122"/>
                <a:cs typeface="微软雅黑" panose="020B0503020204020204" charset="-122"/>
              </a:rPr>
              <a:t>党委会</a:t>
            </a:r>
            <a:r>
              <a:rPr lang="zh-CN" altLang="en-US" sz="1600" b="1" dirty="0" smtClean="0">
                <a:latin typeface="微软雅黑" panose="020B0503020204020204" charset="-122"/>
                <a:ea typeface="微软雅黑" panose="020B0503020204020204" charset="-122"/>
                <a:cs typeface="微软雅黑" panose="020B0503020204020204" charset="-122"/>
              </a:rPr>
              <a:t>讨论研究</a:t>
            </a:r>
            <a:r>
              <a:rPr lang="en-US" altLang="zh-CN" sz="1600" b="1" dirty="0" smtClean="0">
                <a:latin typeface="微软雅黑" panose="020B0503020204020204" charset="-122"/>
                <a:ea typeface="微软雅黑" panose="020B0503020204020204" charset="-122"/>
                <a:cs typeface="微软雅黑" panose="020B0503020204020204" charset="-122"/>
              </a:rPr>
              <a:t>“</a:t>
            </a:r>
            <a:r>
              <a:rPr lang="zh-CN" altLang="en-US" sz="1600" b="1" dirty="0">
                <a:latin typeface="微软雅黑" panose="020B0503020204020204" charset="-122"/>
                <a:ea typeface="微软雅黑" panose="020B0503020204020204" charset="-122"/>
                <a:cs typeface="微软雅黑" panose="020B0503020204020204" charset="-122"/>
              </a:rPr>
              <a:t>不忘初心、牢记使命</a:t>
            </a:r>
            <a:r>
              <a:rPr lang="en-US" altLang="zh-CN" sz="1600" b="1" dirty="0">
                <a:latin typeface="微软雅黑" panose="020B0503020204020204" charset="-122"/>
                <a:ea typeface="微软雅黑" panose="020B0503020204020204" charset="-122"/>
                <a:cs typeface="微软雅黑" panose="020B0503020204020204" charset="-122"/>
              </a:rPr>
              <a:t>”</a:t>
            </a:r>
            <a:r>
              <a:rPr lang="zh-CN" altLang="en-US" sz="1600" b="1" dirty="0">
                <a:latin typeface="微软雅黑" panose="020B0503020204020204" charset="-122"/>
                <a:ea typeface="微软雅黑" panose="020B0503020204020204" charset="-122"/>
                <a:cs typeface="微软雅黑" panose="020B0503020204020204" charset="-122"/>
              </a:rPr>
              <a:t>主题教育实施</a:t>
            </a:r>
            <a:r>
              <a:rPr lang="zh-CN" altLang="en-US" sz="1600" b="1" dirty="0" smtClean="0">
                <a:latin typeface="微软雅黑" panose="020B0503020204020204" charset="-122"/>
                <a:ea typeface="微软雅黑" panose="020B0503020204020204" charset="-122"/>
                <a:cs typeface="微软雅黑" panose="020B0503020204020204" charset="-122"/>
              </a:rPr>
              <a:t>方案，并集体研读</a:t>
            </a:r>
            <a:r>
              <a:rPr lang="en-US" altLang="zh-CN" sz="1600" b="1" dirty="0" smtClean="0">
                <a:latin typeface="微软雅黑" panose="020B0503020204020204" charset="-122"/>
                <a:ea typeface="微软雅黑" panose="020B0503020204020204" charset="-122"/>
                <a:cs typeface="微软雅黑" panose="020B0503020204020204" charset="-122"/>
              </a:rPr>
              <a:t>《</a:t>
            </a:r>
            <a:r>
              <a:rPr lang="zh-CN" altLang="en-US" sz="1600" b="1" dirty="0" smtClean="0">
                <a:latin typeface="微软雅黑" panose="020B0503020204020204" charset="-122"/>
                <a:ea typeface="微软雅黑" panose="020B0503020204020204" charset="-122"/>
                <a:cs typeface="微软雅黑" panose="020B0503020204020204" charset="-122"/>
              </a:rPr>
              <a:t>纲要</a:t>
            </a:r>
            <a:r>
              <a:rPr lang="en-US" altLang="zh-CN" sz="1600" b="1" dirty="0" smtClean="0">
                <a:latin typeface="微软雅黑" panose="020B0503020204020204" charset="-122"/>
                <a:ea typeface="微软雅黑" panose="020B0503020204020204" charset="-122"/>
                <a:cs typeface="微软雅黑" panose="020B0503020204020204" charset="-122"/>
              </a:rPr>
              <a:t>》</a:t>
            </a:r>
            <a:r>
              <a:rPr lang="zh-CN" altLang="en-US" sz="1600" b="1" dirty="0" smtClean="0">
                <a:latin typeface="微软雅黑" panose="020B0503020204020204" charset="-122"/>
                <a:ea typeface="微软雅黑" panose="020B0503020204020204" charset="-122"/>
                <a:cs typeface="微软雅黑" panose="020B0503020204020204" charset="-122"/>
              </a:rPr>
              <a:t>，领会主题教育重要意义。</a:t>
            </a:r>
            <a:endParaRPr lang="zh-CN" altLang="en-US" sz="1600" b="1" dirty="0">
              <a:latin typeface="微软雅黑" panose="020B0503020204020204" charset="-122"/>
              <a:ea typeface="微软雅黑" panose="020B0503020204020204" charset="-122"/>
              <a:cs typeface="微软雅黑" panose="020B0503020204020204" charset="-122"/>
            </a:endParaRPr>
          </a:p>
        </p:txBody>
      </p:sp>
      <p:pic>
        <p:nvPicPr>
          <p:cNvPr id="11" name="图片 10"/>
          <p:cNvPicPr>
            <a:picLocks noChangeAspect="1"/>
          </p:cNvPicPr>
          <p:nvPr/>
        </p:nvPicPr>
        <p:blipFill>
          <a:blip r:embed="rId1"/>
          <a:stretch>
            <a:fillRect/>
          </a:stretch>
        </p:blipFill>
        <p:spPr>
          <a:xfrm>
            <a:off x="667876" y="1857814"/>
            <a:ext cx="4356911" cy="3225256"/>
          </a:xfrm>
          <a:prstGeom prst="rect">
            <a:avLst/>
          </a:prstGeom>
          <a:effectLst>
            <a:outerShdw blurRad="50800" dist="38100" dir="10800000" algn="r" rotWithShape="0">
              <a:prstClr val="black">
                <a:alpha val="40000"/>
              </a:prstClr>
            </a:outerShdw>
          </a:effectLst>
        </p:spPr>
      </p:pic>
      <p:pic>
        <p:nvPicPr>
          <p:cNvPr id="12" name="图片 11" descr="微信图片_20190923162301"/>
          <p:cNvPicPr>
            <a:picLocks noChangeAspect="1"/>
          </p:cNvPicPr>
          <p:nvPr/>
        </p:nvPicPr>
        <p:blipFill>
          <a:blip r:embed="rId2" cstate="print"/>
          <a:stretch>
            <a:fillRect/>
          </a:stretch>
        </p:blipFill>
        <p:spPr>
          <a:xfrm>
            <a:off x="5381911" y="1786389"/>
            <a:ext cx="3683588" cy="2763643"/>
          </a:xfrm>
          <a:prstGeom prst="rect">
            <a:avLst/>
          </a:prstGeom>
          <a:effectLst>
            <a:outerShdw blurRad="50800" dist="38100" dir="10800000" algn="r" rotWithShape="0">
              <a:prstClr val="black">
                <a:alpha val="40000"/>
              </a:prstClr>
            </a:outerShdw>
          </a:effectLst>
        </p:spPr>
      </p:pic>
      <p:pic>
        <p:nvPicPr>
          <p:cNvPr id="13" name="图片 12"/>
          <p:cNvPicPr>
            <a:picLocks noChangeAspect="1"/>
          </p:cNvPicPr>
          <p:nvPr/>
        </p:nvPicPr>
        <p:blipFill>
          <a:blip r:embed="rId3"/>
          <a:stretch>
            <a:fillRect/>
          </a:stretch>
        </p:blipFill>
        <p:spPr>
          <a:xfrm>
            <a:off x="6810406" y="3929132"/>
            <a:ext cx="4928309" cy="2674047"/>
          </a:xfrm>
          <a:prstGeom prst="rect">
            <a:avLst/>
          </a:prstGeom>
          <a:effectLst>
            <a:outerShdw blurRad="50800" dist="38100" dir="10800000" algn="r" rotWithShape="0">
              <a:prstClr val="black">
                <a:alpha val="40000"/>
              </a:prstClr>
            </a:outerShdw>
          </a:effectLst>
        </p:spPr>
      </p:pic>
      <p:sp>
        <p:nvSpPr>
          <p:cNvPr id="14" name="矩形 13"/>
          <p:cNvSpPr/>
          <p:nvPr/>
        </p:nvSpPr>
        <p:spPr>
          <a:xfrm>
            <a:off x="9238848" y="2214938"/>
            <a:ext cx="2571292" cy="1198880"/>
          </a:xfrm>
          <a:prstGeom prst="rect">
            <a:avLst/>
          </a:prstGeom>
        </p:spPr>
        <p:txBody>
          <a:bodyPr wrap="square">
            <a:spAutoFit/>
          </a:bodyPr>
          <a:lstStyle/>
          <a:p>
            <a:pPr>
              <a:lnSpc>
                <a:spcPct val="150000"/>
              </a:lnSpc>
            </a:pPr>
            <a:r>
              <a:rPr lang="en-US" altLang="zh-CN" sz="1600" b="1" dirty="0" smtClean="0">
                <a:solidFill>
                  <a:srgbClr val="000000"/>
                </a:solidFill>
                <a:latin typeface="微软雅黑" panose="020B0503020204020204" charset="-122"/>
                <a:ea typeface="微软雅黑" panose="020B0503020204020204" charset="-122"/>
                <a:cs typeface="微软雅黑" panose="020B0503020204020204" charset="-122"/>
              </a:rPr>
              <a:t>9</a:t>
            </a:r>
            <a:r>
              <a:rPr lang="zh-CN" altLang="en-US" sz="1600" b="1" dirty="0" smtClean="0">
                <a:solidFill>
                  <a:srgbClr val="000000"/>
                </a:solidFill>
                <a:latin typeface="微软雅黑" panose="020B0503020204020204" charset="-122"/>
                <a:ea typeface="微软雅黑" panose="020B0503020204020204" charset="-122"/>
                <a:cs typeface="微软雅黑" panose="020B0503020204020204" charset="-122"/>
              </a:rPr>
              <a:t>月</a:t>
            </a:r>
            <a:r>
              <a:rPr lang="en-US" altLang="zh-CN" sz="1600" b="1" dirty="0" smtClean="0">
                <a:solidFill>
                  <a:srgbClr val="000000"/>
                </a:solidFill>
                <a:latin typeface="微软雅黑" panose="020B0503020204020204" charset="-122"/>
                <a:ea typeface="微软雅黑" panose="020B0503020204020204" charset="-122"/>
                <a:cs typeface="微软雅黑" panose="020B0503020204020204" charset="-122"/>
              </a:rPr>
              <a:t>20</a:t>
            </a:r>
            <a:r>
              <a:rPr lang="zh-CN" altLang="en-US" sz="1600" b="1" dirty="0" smtClean="0">
                <a:solidFill>
                  <a:srgbClr val="000000"/>
                </a:solidFill>
                <a:latin typeface="微软雅黑" panose="020B0503020204020204" charset="-122"/>
                <a:ea typeface="微软雅黑" panose="020B0503020204020204" charset="-122"/>
                <a:cs typeface="微软雅黑" panose="020B0503020204020204" charset="-122"/>
              </a:rPr>
              <a:t>日的全体党员大会从总体布局、全体党员师生动员部署，全覆盖参与</a:t>
            </a:r>
            <a:endParaRPr lang="en-US" altLang="zh-CN" sz="1600" b="1" dirty="0" smtClean="0">
              <a:solidFill>
                <a:srgbClr val="000000"/>
              </a:solidFill>
              <a:latin typeface="微软雅黑" panose="020B0503020204020204" charset="-122"/>
              <a:ea typeface="微软雅黑" panose="020B0503020204020204" charset="-122"/>
              <a:cs typeface="微软雅黑" panose="020B0503020204020204" charset="-122"/>
            </a:endParaRPr>
          </a:p>
        </p:txBody>
      </p:sp>
      <p:sp>
        <p:nvSpPr>
          <p:cNvPr id="16" name="文本占位符 4"/>
          <p:cNvSpPr>
            <a:spLocks noGrp="1"/>
          </p:cNvSpPr>
          <p:nvPr/>
        </p:nvSpPr>
        <p:spPr>
          <a:xfrm>
            <a:off x="1453548" y="572168"/>
            <a:ext cx="5713982" cy="574710"/>
          </a:xfrm>
          <a:prstGeom prst="rect">
            <a:avLst/>
          </a:prstGeom>
        </p:spPr>
        <p:txBody>
          <a:bodyPr vert="horz" lIns="121858" tIns="60928" rIns="121858" bIns="60928" rtlCol="0"/>
          <a:lstStyle>
            <a:lvl1pPr marL="0" indent="0" algn="l" defTabSz="12192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r>
              <a:rPr lang="zh-CN" altLang="en-US" dirty="0" smtClean="0">
                <a:solidFill>
                  <a:schemeClr val="accent1"/>
                </a:solidFill>
              </a:rPr>
              <a:t>总体布局、集体学习，党员师生全覆盖</a:t>
            </a:r>
            <a:endParaRPr lang="zh-CN" altLang="en-US" dirty="0">
              <a:solidFill>
                <a:schemeClr val="accent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doors dir="ver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4"/>
          <p:cNvSpPr>
            <a:spLocks noGrp="1"/>
          </p:cNvSpPr>
          <p:nvPr/>
        </p:nvSpPr>
        <p:spPr>
          <a:xfrm>
            <a:off x="1469929" y="482511"/>
            <a:ext cx="5626176" cy="575838"/>
          </a:xfrm>
          <a:prstGeom prst="rect">
            <a:avLst/>
          </a:prstGeom>
        </p:spPr>
        <p:txBody>
          <a:bodyPr vert="horz" lIns="121858" tIns="60928" rIns="121858" bIns="60928" rtlCol="0"/>
          <a:lstStyle>
            <a:lvl1pPr marL="0" indent="0" algn="l" defTabSz="12192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r>
              <a:rPr lang="zh-CN" altLang="en-US" dirty="0" smtClean="0">
                <a:solidFill>
                  <a:schemeClr val="accent1"/>
                </a:solidFill>
              </a:rPr>
              <a:t>学院党委中心组学习</a:t>
            </a:r>
            <a:r>
              <a:rPr lang="zh-CN" altLang="en-US" dirty="0">
                <a:solidFill>
                  <a:schemeClr val="accent1"/>
                </a:solidFill>
              </a:rPr>
              <a:t>研讨</a:t>
            </a:r>
            <a:r>
              <a:rPr lang="zh-CN" altLang="en-US" dirty="0" smtClean="0">
                <a:solidFill>
                  <a:schemeClr val="accent1"/>
                </a:solidFill>
              </a:rPr>
              <a:t>，</a:t>
            </a:r>
            <a:r>
              <a:rPr lang="zh-CN" altLang="en-US" dirty="0" smtClean="0">
                <a:solidFill>
                  <a:schemeClr val="accent1"/>
                </a:solidFill>
                <a:sym typeface="+mn-ea"/>
              </a:rPr>
              <a:t>理论有收获</a:t>
            </a:r>
            <a:r>
              <a:rPr lang="zh-CN" altLang="en-US" dirty="0" smtClean="0">
                <a:solidFill>
                  <a:schemeClr val="accent1"/>
                </a:solidFill>
              </a:rPr>
              <a:t> </a:t>
            </a:r>
            <a:endParaRPr lang="zh-CN" altLang="en-US" dirty="0">
              <a:solidFill>
                <a:schemeClr val="accent1"/>
              </a:solidFill>
            </a:endParaRPr>
          </a:p>
        </p:txBody>
      </p:sp>
      <p:sp>
        <p:nvSpPr>
          <p:cNvPr id="5" name="文本框 2"/>
          <p:cNvSpPr txBox="1"/>
          <p:nvPr/>
        </p:nvSpPr>
        <p:spPr>
          <a:xfrm>
            <a:off x="525026" y="1857814"/>
            <a:ext cx="3714087" cy="4154170"/>
          </a:xfrm>
          <a:prstGeom prst="rect">
            <a:avLst/>
          </a:prstGeom>
          <a:noFill/>
        </p:spPr>
        <p:txBody>
          <a:bodyPr wrap="square" rtlCol="0" anchor="t">
            <a:spAutoFit/>
          </a:bodyPr>
          <a:lstStyle/>
          <a:p>
            <a:pPr fontAlgn="auto">
              <a:lnSpc>
                <a:spcPct val="150000"/>
              </a:lnSpc>
            </a:pPr>
            <a:r>
              <a:rPr lang="zh-CN" altLang="en-US" sz="2000" b="1" dirty="0">
                <a:latin typeface="微软雅黑" panose="020B0503020204020204" charset="-122"/>
                <a:ea typeface="微软雅黑" panose="020B0503020204020204" charset="-122"/>
                <a:cs typeface="微软雅黑" panose="020B0503020204020204" charset="-122"/>
              </a:rPr>
              <a:t>重点学习</a:t>
            </a:r>
            <a:r>
              <a:rPr lang="en-US" altLang="zh-CN" sz="2000" b="1" dirty="0">
                <a:latin typeface="微软雅黑" panose="020B0503020204020204" charset="-122"/>
                <a:ea typeface="微软雅黑" panose="020B0503020204020204" charset="-122"/>
                <a:cs typeface="微软雅黑" panose="020B0503020204020204" charset="-122"/>
              </a:rPr>
              <a:t>:</a:t>
            </a:r>
            <a:endParaRPr lang="en-US" altLang="zh-CN" sz="2000" b="1" dirty="0">
              <a:latin typeface="微软雅黑" panose="020B0503020204020204" charset="-122"/>
              <a:ea typeface="微软雅黑" panose="020B0503020204020204" charset="-122"/>
              <a:cs typeface="微软雅黑" panose="020B0503020204020204" charset="-122"/>
            </a:endParaRPr>
          </a:p>
          <a:p>
            <a:pPr marL="342900" indent="-342900" fontAlgn="auto">
              <a:lnSpc>
                <a:spcPct val="150000"/>
              </a:lnSpc>
              <a:buFont typeface="+mj-ea"/>
              <a:buAutoNum type="circleNumDbPlain"/>
            </a:pPr>
            <a:r>
              <a:rPr lang="zh-CN" altLang="en-US" sz="2000" b="1" dirty="0">
                <a:latin typeface="微软雅黑" panose="020B0503020204020204" charset="-122"/>
                <a:ea typeface="微软雅黑" panose="020B0503020204020204" charset="-122"/>
                <a:cs typeface="微软雅黑" panose="020B0503020204020204" charset="-122"/>
              </a:rPr>
              <a:t>习近平总书记在“不忘初心、牢记使命”主题教育工作会议上的讲话；</a:t>
            </a:r>
            <a:endParaRPr lang="zh-CN" altLang="en-US" sz="2000" b="1" dirty="0">
              <a:latin typeface="微软雅黑" panose="020B0503020204020204" charset="-122"/>
              <a:ea typeface="微软雅黑" panose="020B0503020204020204" charset="-122"/>
              <a:cs typeface="微软雅黑" panose="020B0503020204020204" charset="-122"/>
            </a:endParaRPr>
          </a:p>
          <a:p>
            <a:pPr marL="342900" indent="-342900" fontAlgn="auto">
              <a:lnSpc>
                <a:spcPct val="150000"/>
              </a:lnSpc>
              <a:buFont typeface="+mj-ea"/>
              <a:buAutoNum type="circleNumDbPlain"/>
            </a:pPr>
            <a:r>
              <a:rPr lang="zh-CN" altLang="en-US" sz="2000" b="1" dirty="0">
                <a:latin typeface="微软雅黑" panose="020B0503020204020204" charset="-122"/>
                <a:ea typeface="微软雅黑" panose="020B0503020204020204" charset="-122"/>
                <a:cs typeface="微软雅黑" panose="020B0503020204020204" charset="-122"/>
                <a:sym typeface="+mn-ea"/>
              </a:rPr>
              <a:t>《习近平新时代中国特色社会主义思想学习纲要》；</a:t>
            </a:r>
            <a:endParaRPr lang="zh-CN" altLang="en-US" sz="2000" b="1" dirty="0">
              <a:latin typeface="微软雅黑" panose="020B0503020204020204" charset="-122"/>
              <a:ea typeface="微软雅黑" panose="020B0503020204020204" charset="-122"/>
              <a:cs typeface="微软雅黑" panose="020B0503020204020204" charset="-122"/>
              <a:sym typeface="+mn-ea"/>
            </a:endParaRPr>
          </a:p>
          <a:p>
            <a:pPr marL="342900" indent="-342900" fontAlgn="auto">
              <a:lnSpc>
                <a:spcPct val="150000"/>
              </a:lnSpc>
              <a:buFont typeface="+mj-ea"/>
              <a:buAutoNum type="circleNumDbPlain"/>
            </a:pPr>
            <a:r>
              <a:rPr lang="zh-CN" altLang="en-US" sz="2000" b="1" dirty="0">
                <a:latin typeface="微软雅黑" panose="020B0503020204020204" charset="-122"/>
                <a:ea typeface="微软雅黑" panose="020B0503020204020204" charset="-122"/>
                <a:cs typeface="微软雅黑" panose="020B0503020204020204" charset="-122"/>
              </a:rPr>
              <a:t>学校“不忘初心、牢记使命”主题教育动员部署会要求。</a:t>
            </a:r>
            <a:endParaRPr lang="zh-CN" altLang="en-US" sz="2000" b="1" dirty="0">
              <a:latin typeface="微软雅黑" panose="020B0503020204020204" charset="-122"/>
              <a:ea typeface="微软雅黑" panose="020B0503020204020204" charset="-122"/>
              <a:cs typeface="微软雅黑" panose="020B0503020204020204" charset="-122"/>
            </a:endParaRPr>
          </a:p>
          <a:p>
            <a:pPr indent="0" fontAlgn="auto">
              <a:lnSpc>
                <a:spcPct val="150000"/>
              </a:lnSpc>
              <a:buFont typeface="+mj-ea"/>
              <a:buNone/>
            </a:pPr>
            <a:endParaRPr lang="zh-CN" altLang="en-US" sz="1600" b="1" dirty="0">
              <a:latin typeface="微软雅黑" panose="020B0503020204020204" charset="-122"/>
              <a:ea typeface="微软雅黑" panose="020B0503020204020204" charset="-122"/>
              <a:cs typeface="微软雅黑" panose="020B0503020204020204" charset="-122"/>
            </a:endParaRPr>
          </a:p>
        </p:txBody>
      </p:sp>
      <p:pic>
        <p:nvPicPr>
          <p:cNvPr id="35842" name="Picture 2"/>
          <p:cNvPicPr>
            <a:picLocks noChangeAspect="1" noChangeArrowheads="1"/>
          </p:cNvPicPr>
          <p:nvPr/>
        </p:nvPicPr>
        <p:blipFill>
          <a:blip r:embed="rId1" cstate="print"/>
          <a:srcRect t="8277"/>
          <a:stretch>
            <a:fillRect/>
          </a:stretch>
        </p:blipFill>
        <p:spPr bwMode="auto">
          <a:xfrm>
            <a:off x="4310539" y="1572115"/>
            <a:ext cx="3071265" cy="5008074"/>
          </a:xfrm>
          <a:prstGeom prst="rect">
            <a:avLst/>
          </a:prstGeom>
          <a:noFill/>
          <a:ln w="9525">
            <a:noFill/>
            <a:miter lim="800000"/>
            <a:headEnd/>
            <a:tailEnd/>
          </a:ln>
          <a:effectLst/>
        </p:spPr>
      </p:pic>
      <p:sp>
        <p:nvSpPr>
          <p:cNvPr id="7" name="矩形 6"/>
          <p:cNvSpPr/>
          <p:nvPr/>
        </p:nvSpPr>
        <p:spPr>
          <a:xfrm>
            <a:off x="7953203" y="2000664"/>
            <a:ext cx="3642663" cy="4061460"/>
          </a:xfrm>
          <a:prstGeom prst="rect">
            <a:avLst/>
          </a:prstGeom>
        </p:spPr>
        <p:txBody>
          <a:bodyPr wrap="square">
            <a:spAutoFit/>
          </a:bodyPr>
          <a:lstStyle/>
          <a:p>
            <a:pPr>
              <a:lnSpc>
                <a:spcPct val="150000"/>
              </a:lnSpc>
            </a:pPr>
            <a:r>
              <a:rPr lang="en-US" altLang="zh-CN" sz="2000" b="1" dirty="0" smtClean="0">
                <a:latin typeface="微软雅黑" panose="020B0503020204020204" charset="-122"/>
                <a:ea typeface="微软雅黑" panose="020B0503020204020204" charset="-122"/>
                <a:cs typeface="微软雅黑" panose="020B0503020204020204" charset="-122"/>
              </a:rPr>
              <a:t>     9</a:t>
            </a:r>
            <a:r>
              <a:rPr lang="zh-CN" altLang="en-US" sz="2000" b="1" dirty="0" smtClean="0">
                <a:latin typeface="微软雅黑" panose="020B0503020204020204" charset="-122"/>
                <a:ea typeface="微软雅黑" panose="020B0503020204020204" charset="-122"/>
                <a:cs typeface="微软雅黑" panose="020B0503020204020204" charset="-122"/>
              </a:rPr>
              <a:t>月</a:t>
            </a:r>
            <a:r>
              <a:rPr lang="en-US" altLang="zh-CN" sz="2000" b="1" dirty="0" smtClean="0">
                <a:latin typeface="微软雅黑" panose="020B0503020204020204" charset="-122"/>
                <a:ea typeface="微软雅黑" panose="020B0503020204020204" charset="-122"/>
                <a:cs typeface="微软雅黑" panose="020B0503020204020204" charset="-122"/>
              </a:rPr>
              <a:t>11</a:t>
            </a:r>
            <a:r>
              <a:rPr lang="zh-CN" altLang="en-US" sz="2000" b="1" dirty="0" smtClean="0">
                <a:latin typeface="微软雅黑" panose="020B0503020204020204" charset="-122"/>
                <a:ea typeface="微软雅黑" panose="020B0503020204020204" charset="-122"/>
                <a:cs typeface="微软雅黑" panose="020B0503020204020204" charset="-122"/>
              </a:rPr>
              <a:t>日下午中心组学习研讨会；班子成员认真学习、积极研讨，表示要以高度的政治自觉、严肃的政治态度、饱满的政治热情投身主题教育，自觉对表对标、及时校准偏差，认真履行好“一岗双责”，推动学院学校事业更大发展。</a:t>
            </a:r>
            <a:endParaRPr lang="zh-CN" altLang="en-US" sz="2000" b="1" dirty="0" smtClean="0">
              <a:latin typeface="微软雅黑" panose="020B0503020204020204" charset="-122"/>
              <a:ea typeface="微软雅黑" panose="020B0503020204020204" charset="-122"/>
              <a:cs typeface="微软雅黑" panose="020B0503020204020204" charset="-122"/>
            </a:endParaRPr>
          </a:p>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4"/>
          <p:cNvSpPr>
            <a:spLocks noGrp="1"/>
          </p:cNvSpPr>
          <p:nvPr/>
        </p:nvSpPr>
        <p:spPr>
          <a:xfrm>
            <a:off x="1469929" y="482511"/>
            <a:ext cx="5626176" cy="575838"/>
          </a:xfrm>
          <a:prstGeom prst="rect">
            <a:avLst/>
          </a:prstGeom>
        </p:spPr>
        <p:txBody>
          <a:bodyPr vert="horz" lIns="121858" tIns="60928" rIns="121858" bIns="60928" rtlCol="0"/>
          <a:lstStyle>
            <a:lvl1pPr marL="0" indent="0" algn="l" defTabSz="12192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r>
              <a:rPr lang="zh-CN" altLang="en-US" dirty="0" smtClean="0">
                <a:solidFill>
                  <a:schemeClr val="accent1"/>
                </a:solidFill>
              </a:rPr>
              <a:t>加强基层党支部建设，理论学习有收获 </a:t>
            </a:r>
            <a:endParaRPr lang="zh-CN" altLang="en-US" dirty="0">
              <a:solidFill>
                <a:schemeClr val="accent1"/>
              </a:solidFill>
            </a:endParaRPr>
          </a:p>
        </p:txBody>
      </p:sp>
      <p:sp>
        <p:nvSpPr>
          <p:cNvPr id="4" name="文本框 2"/>
          <p:cNvSpPr txBox="1"/>
          <p:nvPr/>
        </p:nvSpPr>
        <p:spPr>
          <a:xfrm>
            <a:off x="310752" y="4429106"/>
            <a:ext cx="5071159" cy="1568450"/>
          </a:xfrm>
          <a:prstGeom prst="rect">
            <a:avLst/>
          </a:prstGeom>
          <a:noFill/>
        </p:spPr>
        <p:txBody>
          <a:bodyPr wrap="square" rtlCol="0" anchor="t">
            <a:spAutoFit/>
          </a:bodyPr>
          <a:lstStyle/>
          <a:p>
            <a:pPr marL="342900" indent="-342900">
              <a:lnSpc>
                <a:spcPct val="150000"/>
              </a:lnSpc>
            </a:pPr>
            <a:r>
              <a:rPr lang="en-US" altLang="zh-CN" sz="1600" b="1" dirty="0" smtClean="0">
                <a:latin typeface="微软雅黑" panose="020B0503020204020204" charset="-122"/>
                <a:ea typeface="微软雅黑" panose="020B0503020204020204" charset="-122"/>
                <a:cs typeface="微软雅黑" panose="020B0503020204020204" charset="-122"/>
              </a:rPr>
              <a:t>9</a:t>
            </a:r>
            <a:r>
              <a:rPr lang="zh-CN" altLang="en-US" sz="1600" b="1" dirty="0" smtClean="0">
                <a:latin typeface="微软雅黑" panose="020B0503020204020204" charset="-122"/>
                <a:ea typeface="微软雅黑" panose="020B0503020204020204" charset="-122"/>
                <a:cs typeface="微软雅黑" panose="020B0503020204020204" charset="-122"/>
              </a:rPr>
              <a:t>月</a:t>
            </a:r>
            <a:r>
              <a:rPr lang="en-US" altLang="zh-CN" sz="1600" b="1" dirty="0" smtClean="0">
                <a:latin typeface="微软雅黑" panose="020B0503020204020204" charset="-122"/>
                <a:ea typeface="微软雅黑" panose="020B0503020204020204" charset="-122"/>
                <a:cs typeface="微软雅黑" panose="020B0503020204020204" charset="-122"/>
              </a:rPr>
              <a:t>17</a:t>
            </a:r>
            <a:r>
              <a:rPr lang="zh-CN" altLang="en-US" sz="1600" b="1" dirty="0" smtClean="0">
                <a:latin typeface="微软雅黑" panose="020B0503020204020204" charset="-122"/>
                <a:ea typeface="微软雅黑" panose="020B0503020204020204" charset="-122"/>
                <a:cs typeface="微软雅黑" panose="020B0503020204020204" charset="-122"/>
              </a:rPr>
              <a:t>日党支部书记会议；</a:t>
            </a:r>
            <a:endParaRPr lang="en-US" altLang="zh-CN" sz="1600" b="1" dirty="0" smtClean="0">
              <a:latin typeface="微软雅黑" panose="020B0503020204020204" charset="-122"/>
              <a:ea typeface="微软雅黑" panose="020B0503020204020204" charset="-122"/>
              <a:cs typeface="微软雅黑" panose="020B0503020204020204" charset="-122"/>
            </a:endParaRPr>
          </a:p>
          <a:p>
            <a:pPr marL="342900" indent="-342900">
              <a:lnSpc>
                <a:spcPct val="150000"/>
              </a:lnSpc>
              <a:buFont typeface="+mj-ea"/>
              <a:buAutoNum type="circleNumDbPlain"/>
            </a:pPr>
            <a:r>
              <a:rPr lang="zh-CN" altLang="en-US" sz="1600" b="1" dirty="0" smtClean="0">
                <a:latin typeface="微软雅黑" panose="020B0503020204020204" charset="-122"/>
                <a:ea typeface="微软雅黑" panose="020B0503020204020204" charset="-122"/>
                <a:cs typeface="微软雅黑" panose="020B0503020204020204" charset="-122"/>
              </a:rPr>
              <a:t>传达学校“</a:t>
            </a:r>
            <a:r>
              <a:rPr lang="zh-CN" altLang="en-US" sz="1600" b="1" dirty="0">
                <a:latin typeface="微软雅黑" panose="020B0503020204020204" charset="-122"/>
                <a:ea typeface="微软雅黑" panose="020B0503020204020204" charset="-122"/>
                <a:cs typeface="微软雅黑" panose="020B0503020204020204" charset="-122"/>
              </a:rPr>
              <a:t>不忘初心、牢记使命</a:t>
            </a:r>
            <a:r>
              <a:rPr lang="zh-CN" altLang="en-US" sz="1600" b="1" dirty="0" smtClean="0">
                <a:latin typeface="微软雅黑" panose="020B0503020204020204" charset="-122"/>
                <a:ea typeface="微软雅黑" panose="020B0503020204020204" charset="-122"/>
                <a:cs typeface="微软雅黑" panose="020B0503020204020204" charset="-122"/>
              </a:rPr>
              <a:t>”主题教育要求；</a:t>
            </a:r>
            <a:endParaRPr lang="zh-CN" altLang="en-US" sz="1600" b="1" dirty="0">
              <a:latin typeface="微软雅黑" panose="020B0503020204020204" charset="-122"/>
              <a:ea typeface="微软雅黑" panose="020B0503020204020204" charset="-122"/>
              <a:cs typeface="微软雅黑" panose="020B0503020204020204" charset="-122"/>
            </a:endParaRPr>
          </a:p>
          <a:p>
            <a:pPr marL="342900" indent="-342900" fontAlgn="auto">
              <a:lnSpc>
                <a:spcPct val="150000"/>
              </a:lnSpc>
              <a:buFont typeface="+mj-ea"/>
              <a:buAutoNum type="circleNumDbPlain"/>
            </a:pPr>
            <a:r>
              <a:rPr lang="zh-CN" altLang="en-US" sz="1600" b="1" dirty="0" smtClean="0">
                <a:latin typeface="微软雅黑" panose="020B0503020204020204" charset="-122"/>
                <a:ea typeface="微软雅黑" panose="020B0503020204020204" charset="-122"/>
                <a:cs typeface="微软雅黑" panose="020B0503020204020204" charset="-122"/>
              </a:rPr>
              <a:t>重温</a:t>
            </a:r>
            <a:r>
              <a:rPr lang="zh-CN" altLang="en-US" sz="1600" b="1" dirty="0">
                <a:latin typeface="微软雅黑" panose="020B0503020204020204" charset="-122"/>
                <a:ea typeface="微软雅黑" panose="020B0503020204020204" charset="-122"/>
                <a:cs typeface="微软雅黑" panose="020B0503020204020204" charset="-122"/>
              </a:rPr>
              <a:t>“三会一课”制度，党支部工作</a:t>
            </a:r>
            <a:r>
              <a:rPr lang="zh-CN" altLang="en-US" sz="1600" b="1" dirty="0" smtClean="0">
                <a:latin typeface="微软雅黑" panose="020B0503020204020204" charset="-122"/>
                <a:ea typeface="微软雅黑" panose="020B0503020204020204" charset="-122"/>
                <a:cs typeface="微软雅黑" panose="020B0503020204020204" charset="-122"/>
              </a:rPr>
              <a:t>记录整改；</a:t>
            </a:r>
            <a:endParaRPr lang="en-US" altLang="zh-CN" sz="1600" b="1" dirty="0" smtClean="0">
              <a:latin typeface="微软雅黑" panose="020B0503020204020204" charset="-122"/>
              <a:ea typeface="微软雅黑" panose="020B0503020204020204" charset="-122"/>
              <a:cs typeface="微软雅黑" panose="020B0503020204020204" charset="-122"/>
            </a:endParaRPr>
          </a:p>
          <a:p>
            <a:pPr marL="342900" indent="-342900" fontAlgn="auto">
              <a:lnSpc>
                <a:spcPct val="150000"/>
              </a:lnSpc>
              <a:buFont typeface="+mj-ea"/>
              <a:buAutoNum type="circleNumDbPlain"/>
            </a:pPr>
            <a:r>
              <a:rPr lang="zh-CN" altLang="en-US" sz="1600" b="1" dirty="0" smtClean="0">
                <a:latin typeface="微软雅黑" panose="020B0503020204020204" charset="-122"/>
                <a:ea typeface="微软雅黑" panose="020B0503020204020204" charset="-122"/>
                <a:cs typeface="微软雅黑" panose="020B0503020204020204" charset="-122"/>
              </a:rPr>
              <a:t>党员</a:t>
            </a:r>
            <a:r>
              <a:rPr lang="zh-CN" altLang="en-US" sz="1600" b="1" dirty="0">
                <a:latin typeface="微软雅黑" panose="020B0503020204020204" charset="-122"/>
                <a:ea typeface="微软雅黑" panose="020B0503020204020204" charset="-122"/>
                <a:cs typeface="微软雅黑" panose="020B0503020204020204" charset="-122"/>
              </a:rPr>
              <a:t>发展问题自查自</a:t>
            </a:r>
            <a:r>
              <a:rPr lang="zh-CN" altLang="en-US" sz="1600" b="1" dirty="0" smtClean="0">
                <a:latin typeface="微软雅黑" panose="020B0503020204020204" charset="-122"/>
                <a:ea typeface="微软雅黑" panose="020B0503020204020204" charset="-122"/>
                <a:cs typeface="微软雅黑" panose="020B0503020204020204" charset="-122"/>
              </a:rPr>
              <a:t>纠；</a:t>
            </a:r>
            <a:endParaRPr lang="zh-CN" altLang="en-US" sz="1600" b="1" dirty="0" smtClean="0">
              <a:latin typeface="微软雅黑" panose="020B0503020204020204" charset="-122"/>
              <a:ea typeface="微软雅黑" panose="020B0503020204020204" charset="-122"/>
              <a:cs typeface="微软雅黑" panose="020B0503020204020204" charset="-122"/>
            </a:endParaRPr>
          </a:p>
        </p:txBody>
      </p:sp>
      <p:pic>
        <p:nvPicPr>
          <p:cNvPr id="5" name="图片 4" descr="2"/>
          <p:cNvPicPr>
            <a:picLocks noChangeAspect="1"/>
          </p:cNvPicPr>
          <p:nvPr/>
        </p:nvPicPr>
        <p:blipFill>
          <a:blip r:embed="rId1" cstate="print"/>
          <a:stretch>
            <a:fillRect/>
          </a:stretch>
        </p:blipFill>
        <p:spPr>
          <a:xfrm>
            <a:off x="453601" y="1500690"/>
            <a:ext cx="4142637" cy="2590389"/>
          </a:xfrm>
          <a:prstGeom prst="rect">
            <a:avLst/>
          </a:prstGeom>
          <a:effectLst>
            <a:outerShdw blurRad="50800" dist="38100" dir="10800000" algn="r" rotWithShape="0">
              <a:prstClr val="black">
                <a:alpha val="40000"/>
              </a:prstClr>
            </a:outerShdw>
          </a:effectLst>
        </p:spPr>
      </p:pic>
      <p:pic>
        <p:nvPicPr>
          <p:cNvPr id="6" name="图片 5"/>
          <p:cNvPicPr>
            <a:picLocks noChangeAspect="1"/>
          </p:cNvPicPr>
          <p:nvPr/>
        </p:nvPicPr>
        <p:blipFill>
          <a:blip r:embed="rId2"/>
          <a:stretch>
            <a:fillRect/>
          </a:stretch>
        </p:blipFill>
        <p:spPr>
          <a:xfrm>
            <a:off x="8238902" y="2143513"/>
            <a:ext cx="3792153" cy="2350335"/>
          </a:xfrm>
          <a:prstGeom prst="rect">
            <a:avLst/>
          </a:prstGeom>
          <a:effectLst>
            <a:outerShdw blurRad="50800" dist="38100" dir="10800000" algn="r" rotWithShape="0">
              <a:prstClr val="black">
                <a:alpha val="40000"/>
              </a:prstClr>
            </a:outerShdw>
          </a:effectLst>
        </p:spPr>
      </p:pic>
      <p:sp>
        <p:nvSpPr>
          <p:cNvPr id="7" name="文本框 11"/>
          <p:cNvSpPr txBox="1"/>
          <p:nvPr/>
        </p:nvSpPr>
        <p:spPr>
          <a:xfrm>
            <a:off x="6024734" y="4714805"/>
            <a:ext cx="4928309" cy="1198880"/>
          </a:xfrm>
          <a:prstGeom prst="rect">
            <a:avLst/>
          </a:prstGeom>
          <a:noFill/>
        </p:spPr>
        <p:txBody>
          <a:bodyPr wrap="square" rtlCol="0" anchor="t">
            <a:spAutoFit/>
          </a:bodyPr>
          <a:lstStyle/>
          <a:p>
            <a:pPr>
              <a:lnSpc>
                <a:spcPct val="150000"/>
              </a:lnSpc>
            </a:pPr>
            <a:r>
              <a:rPr lang="en-US" altLang="zh-CN" sz="1600" b="1" dirty="0" smtClean="0">
                <a:latin typeface="微软雅黑" panose="020B0503020204020204" charset="-122"/>
                <a:ea typeface="微软雅黑" panose="020B0503020204020204" charset="-122"/>
                <a:cs typeface="微软雅黑" panose="020B0503020204020204" charset="-122"/>
              </a:rPr>
              <a:t>9</a:t>
            </a:r>
            <a:r>
              <a:rPr lang="zh-CN" altLang="en-US" sz="1600" b="1" dirty="0">
                <a:latin typeface="微软雅黑" panose="020B0503020204020204" charset="-122"/>
                <a:ea typeface="微软雅黑" panose="020B0503020204020204" charset="-122"/>
                <a:cs typeface="微软雅黑" panose="020B0503020204020204" charset="-122"/>
              </a:rPr>
              <a:t>月</a:t>
            </a:r>
            <a:r>
              <a:rPr lang="en-US" altLang="zh-CN" sz="1600" b="1" dirty="0">
                <a:latin typeface="微软雅黑" panose="020B0503020204020204" charset="-122"/>
                <a:ea typeface="微软雅黑" panose="020B0503020204020204" charset="-122"/>
                <a:cs typeface="微软雅黑" panose="020B0503020204020204" charset="-122"/>
              </a:rPr>
              <a:t>20</a:t>
            </a:r>
            <a:r>
              <a:rPr lang="zh-CN" altLang="en-US" sz="1600" b="1" dirty="0" smtClean="0">
                <a:latin typeface="微软雅黑" panose="020B0503020204020204" charset="-122"/>
                <a:ea typeface="微软雅黑" panose="020B0503020204020204" charset="-122"/>
                <a:cs typeface="微软雅黑" panose="020B0503020204020204" charset="-122"/>
              </a:rPr>
              <a:t>日关</a:t>
            </a:r>
            <a:r>
              <a:rPr lang="zh-CN" altLang="en-US" sz="1600" b="1" dirty="0">
                <a:latin typeface="微软雅黑" panose="020B0503020204020204" charset="-122"/>
                <a:ea typeface="微软雅黑" panose="020B0503020204020204" charset="-122"/>
                <a:cs typeface="微软雅黑" panose="020B0503020204020204" charset="-122"/>
              </a:rPr>
              <a:t>工委老同志检查党支部</a:t>
            </a:r>
            <a:r>
              <a:rPr lang="en-US" altLang="zh-CN" sz="1600" b="1" dirty="0">
                <a:latin typeface="微软雅黑" panose="020B0503020204020204" charset="-122"/>
                <a:ea typeface="微软雅黑" panose="020B0503020204020204" charset="-122"/>
                <a:cs typeface="微软雅黑" panose="020B0503020204020204" charset="-122"/>
              </a:rPr>
              <a:t>“</a:t>
            </a:r>
            <a:r>
              <a:rPr lang="zh-CN" altLang="en-US" sz="1600" b="1" dirty="0">
                <a:latin typeface="微软雅黑" panose="020B0503020204020204" charset="-122"/>
                <a:ea typeface="微软雅黑" panose="020B0503020204020204" charset="-122"/>
                <a:cs typeface="微软雅黑" panose="020B0503020204020204" charset="-122"/>
              </a:rPr>
              <a:t>三会一课</a:t>
            </a:r>
            <a:r>
              <a:rPr lang="en-US" altLang="zh-CN" sz="1600" b="1" dirty="0">
                <a:latin typeface="微软雅黑" panose="020B0503020204020204" charset="-122"/>
                <a:ea typeface="微软雅黑" panose="020B0503020204020204" charset="-122"/>
                <a:cs typeface="微软雅黑" panose="020B0503020204020204" charset="-122"/>
              </a:rPr>
              <a:t>”</a:t>
            </a:r>
            <a:r>
              <a:rPr lang="zh-CN" altLang="en-US" sz="1600" b="1" dirty="0">
                <a:latin typeface="微软雅黑" panose="020B0503020204020204" charset="-122"/>
                <a:ea typeface="微软雅黑" panose="020B0503020204020204" charset="-122"/>
                <a:cs typeface="微软雅黑" panose="020B0503020204020204" charset="-122"/>
              </a:rPr>
              <a:t>、发展党员工作</a:t>
            </a:r>
            <a:r>
              <a:rPr lang="zh-CN" altLang="en-US" sz="1600" b="1" dirty="0" smtClean="0">
                <a:latin typeface="微软雅黑" panose="020B0503020204020204" charset="-122"/>
                <a:ea typeface="微软雅黑" panose="020B0503020204020204" charset="-122"/>
                <a:cs typeface="微软雅黑" panose="020B0503020204020204" charset="-122"/>
              </a:rPr>
              <a:t>；为全体党员上</a:t>
            </a:r>
            <a:r>
              <a:rPr lang="en-US" altLang="zh-CN" sz="1600" b="1" dirty="0" smtClean="0">
                <a:latin typeface="微软雅黑" panose="020B0503020204020204" charset="-122"/>
                <a:ea typeface="微软雅黑" panose="020B0503020204020204" charset="-122"/>
                <a:cs typeface="微软雅黑" panose="020B0503020204020204" charset="-122"/>
              </a:rPr>
              <a:t>“</a:t>
            </a:r>
            <a:r>
              <a:rPr lang="zh-CN" altLang="en-US" sz="1600" b="1" dirty="0" smtClean="0">
                <a:latin typeface="微软雅黑" panose="020B0503020204020204" charset="-122"/>
                <a:ea typeface="微软雅黑" panose="020B0503020204020204" charset="-122"/>
                <a:cs typeface="微软雅黑" panose="020B0503020204020204" charset="-122"/>
              </a:rPr>
              <a:t>三会一课</a:t>
            </a:r>
            <a:r>
              <a:rPr lang="en-US" altLang="zh-CN" sz="1600" b="1" dirty="0" smtClean="0">
                <a:latin typeface="微软雅黑" panose="020B0503020204020204" charset="-122"/>
                <a:ea typeface="微软雅黑" panose="020B0503020204020204" charset="-122"/>
                <a:cs typeface="微软雅黑" panose="020B0503020204020204" charset="-122"/>
              </a:rPr>
              <a:t>”</a:t>
            </a:r>
            <a:r>
              <a:rPr lang="zh-CN" altLang="en-US" sz="1600" b="1" dirty="0" smtClean="0">
                <a:latin typeface="微软雅黑" panose="020B0503020204020204" charset="-122"/>
                <a:ea typeface="微软雅黑" panose="020B0503020204020204" charset="-122"/>
                <a:cs typeface="微软雅黑" panose="020B0503020204020204" charset="-122"/>
              </a:rPr>
              <a:t>党课。</a:t>
            </a:r>
            <a:endParaRPr lang="zh-CN" altLang="en-US" sz="1600" b="1" dirty="0" smtClean="0">
              <a:latin typeface="微软雅黑" panose="020B0503020204020204" charset="-122"/>
              <a:ea typeface="微软雅黑" panose="020B0503020204020204" charset="-122"/>
              <a:cs typeface="微软雅黑" panose="020B0503020204020204" charset="-122"/>
            </a:endParaRPr>
          </a:p>
          <a:p>
            <a:pPr indent="0">
              <a:lnSpc>
                <a:spcPct val="150000"/>
              </a:lnSpc>
              <a:buFont typeface="+mj-ea"/>
              <a:buNone/>
            </a:pPr>
            <a:r>
              <a:rPr lang="en-US" altLang="zh-CN" sz="1600" b="1" dirty="0" smtClean="0">
                <a:latin typeface="微软雅黑" panose="020B0503020204020204" charset="-122"/>
                <a:ea typeface="微软雅黑" panose="020B0503020204020204" charset="-122"/>
                <a:cs typeface="微软雅黑" panose="020B0503020204020204" charset="-122"/>
              </a:rPr>
              <a:t>9</a:t>
            </a:r>
            <a:r>
              <a:rPr lang="zh-CN" altLang="en-US" sz="1600" b="1" dirty="0" smtClean="0">
                <a:latin typeface="微软雅黑" panose="020B0503020204020204" charset="-122"/>
                <a:ea typeface="微软雅黑" panose="020B0503020204020204" charset="-122"/>
                <a:cs typeface="微软雅黑" panose="020B0503020204020204" charset="-122"/>
              </a:rPr>
              <a:t>月</a:t>
            </a:r>
            <a:r>
              <a:rPr lang="en-US" altLang="zh-CN" sz="1600" b="1" dirty="0" smtClean="0">
                <a:latin typeface="微软雅黑" panose="020B0503020204020204" charset="-122"/>
                <a:ea typeface="微软雅黑" panose="020B0503020204020204" charset="-122"/>
                <a:cs typeface="微软雅黑" panose="020B0503020204020204" charset="-122"/>
              </a:rPr>
              <a:t>20</a:t>
            </a:r>
            <a:r>
              <a:rPr lang="zh-CN" altLang="en-US" sz="1600" b="1" dirty="0" smtClean="0">
                <a:latin typeface="微软雅黑" panose="020B0503020204020204" charset="-122"/>
                <a:ea typeface="微软雅黑" panose="020B0503020204020204" charset="-122"/>
                <a:cs typeface="微软雅黑" panose="020B0503020204020204" charset="-122"/>
              </a:rPr>
              <a:t>日党支部</a:t>
            </a:r>
            <a:r>
              <a:rPr lang="zh-CN" altLang="en-US" sz="1600" b="1" dirty="0">
                <a:latin typeface="微软雅黑" panose="020B0503020204020204" charset="-122"/>
                <a:ea typeface="微软雅黑" panose="020B0503020204020204" charset="-122"/>
                <a:cs typeface="微软雅黑" panose="020B0503020204020204" charset="-122"/>
              </a:rPr>
              <a:t>之间互查支部活动记录本。</a:t>
            </a:r>
            <a:endParaRPr lang="zh-CN" altLang="en-US" sz="1600" b="1" dirty="0">
              <a:latin typeface="微软雅黑" panose="020B0503020204020204" charset="-122"/>
              <a:ea typeface="微软雅黑" panose="020B0503020204020204" charset="-122"/>
              <a:cs typeface="微软雅黑" panose="020B0503020204020204" charset="-122"/>
            </a:endParaRPr>
          </a:p>
        </p:txBody>
      </p:sp>
      <p:pic>
        <p:nvPicPr>
          <p:cNvPr id="8" name="图片 7"/>
          <p:cNvPicPr>
            <a:picLocks noChangeAspect="1"/>
          </p:cNvPicPr>
          <p:nvPr/>
        </p:nvPicPr>
        <p:blipFill>
          <a:blip r:embed="rId3" cstate="print"/>
          <a:stretch>
            <a:fillRect/>
          </a:stretch>
        </p:blipFill>
        <p:spPr>
          <a:xfrm>
            <a:off x="5167636" y="1429265"/>
            <a:ext cx="2876017" cy="2983313"/>
          </a:xfrm>
          <a:prstGeom prst="rect">
            <a:avLst/>
          </a:prstGeom>
          <a:effectLst>
            <a:outerShdw blurRad="50800" dist="38100" dir="10800000" algn="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4"/>
          <p:cNvSpPr>
            <a:spLocks noGrp="1"/>
          </p:cNvSpPr>
          <p:nvPr>
            <p:ph type="body" sz="quarter" idx="10"/>
          </p:nvPr>
        </p:nvSpPr>
        <p:spPr>
          <a:xfrm>
            <a:off x="1310699" y="500743"/>
            <a:ext cx="6242016" cy="575838"/>
          </a:xfrm>
        </p:spPr>
        <p:txBody>
          <a:bodyPr>
            <a:noAutofit/>
          </a:bodyPr>
          <a:lstStyle/>
          <a:p>
            <a:r>
              <a:rPr lang="zh-CN" altLang="en-US" sz="2400" b="1" dirty="0" smtClean="0">
                <a:solidFill>
                  <a:schemeClr val="accent1"/>
                </a:solidFill>
                <a:latin typeface="+mn-lt"/>
                <a:ea typeface="+mn-ea"/>
              </a:rPr>
              <a:t>参观</a:t>
            </a:r>
            <a:r>
              <a:rPr lang="zh-CN" altLang="en-US" sz="2400" b="1" dirty="0">
                <a:solidFill>
                  <a:schemeClr val="accent1"/>
                </a:solidFill>
                <a:latin typeface="+mn-lt"/>
                <a:ea typeface="+mn-ea"/>
              </a:rPr>
              <a:t>遵义会议纪念馆主题</a:t>
            </a:r>
            <a:r>
              <a:rPr lang="zh-CN" altLang="en-US" sz="2400" b="1" dirty="0" smtClean="0">
                <a:solidFill>
                  <a:schemeClr val="accent1"/>
                </a:solidFill>
                <a:latin typeface="+mn-lt"/>
                <a:ea typeface="+mn-ea"/>
              </a:rPr>
              <a:t>展，思想受洗礼</a:t>
            </a:r>
            <a:endParaRPr lang="zh-CN" altLang="en-US" sz="2400" b="1" dirty="0" smtClean="0">
              <a:solidFill>
                <a:schemeClr val="accent1"/>
              </a:solidFill>
              <a:latin typeface="+mn-lt"/>
              <a:ea typeface="+mn-ea"/>
            </a:endParaRPr>
          </a:p>
        </p:txBody>
      </p:sp>
      <p:sp>
        <p:nvSpPr>
          <p:cNvPr id="4" name="文本框 20"/>
          <p:cNvSpPr txBox="1"/>
          <p:nvPr/>
        </p:nvSpPr>
        <p:spPr>
          <a:xfrm>
            <a:off x="167902" y="1500690"/>
            <a:ext cx="2963631" cy="4831080"/>
          </a:xfrm>
          <a:prstGeom prst="rect">
            <a:avLst/>
          </a:prstGeom>
          <a:noFill/>
          <a:ln>
            <a:solidFill>
              <a:schemeClr val="tx1">
                <a:lumMod val="50000"/>
                <a:lumOff val="50000"/>
              </a:schemeClr>
            </a:solidFill>
          </a:ln>
        </p:spPr>
        <p:txBody>
          <a:bodyPr wrap="square" rtlCol="0">
            <a:spAutoFit/>
          </a:bodyPr>
          <a:lstStyle/>
          <a:p>
            <a:pPr algn="ctr"/>
            <a:r>
              <a:rPr lang="zh-CN" altLang="en-US" sz="1400" dirty="0"/>
              <a:t>遵义会议纪念馆主题展观后感</a:t>
            </a:r>
            <a:endParaRPr lang="zh-CN" altLang="en-US" sz="1400" dirty="0"/>
          </a:p>
          <a:p>
            <a:pPr algn="ctr"/>
            <a:r>
              <a:rPr lang="zh-CN" altLang="en-US" sz="1400" dirty="0"/>
              <a:t>学生第一党支部党员 胡笛</a:t>
            </a:r>
            <a:endParaRPr lang="zh-CN" altLang="en-US" sz="1400" dirty="0"/>
          </a:p>
          <a:p>
            <a:r>
              <a:rPr lang="zh-CN" altLang="en-US" sz="1400" dirty="0"/>
              <a:t>印象最深的是读到“这次会议是中国共产党第一次独立自主地运用马克思列宁主义基本原理解决问题的路线、方针政策的会议”这段话，让我想到了自己在学习生涯中遇到的种种困难。我是艺术设计学院广告学专业的大四学生，大四意味着毕业，意味着工作，但是回想起自己在工程大走过的点点滴滴，却感慨万千。在学习中总是会遇到许许多多的问题，有句话叫</a:t>
            </a:r>
            <a:r>
              <a:rPr lang="zh-CN" altLang="en-US" sz="1400" dirty="0">
                <a:solidFill>
                  <a:srgbClr val="FF0000"/>
                </a:solidFill>
              </a:rPr>
              <a:t>“低头赶路，也不要忘了抬头看路”，正如我在此次遵义馆展览看见的那样，“低头赶路，也不要忘了抬头看路”，我们伟大的中国共产党抬头看见了正确的道路，也做出了正确的选择，带领我们走向了最终的胜利。</a:t>
            </a:r>
            <a:r>
              <a:rPr lang="zh-CN" altLang="en-US" sz="1400" dirty="0"/>
              <a:t>学习也是如此，方向不对，谈何成功？今后，我也会铭记此次观展得到的体会，不忘初心，砥砺前行。</a:t>
            </a:r>
            <a:endParaRPr lang="zh-CN" altLang="en-US" sz="1400" dirty="0"/>
          </a:p>
        </p:txBody>
      </p:sp>
      <p:pic>
        <p:nvPicPr>
          <p:cNvPr id="5" name="图片 4" descr="1"/>
          <p:cNvPicPr>
            <a:picLocks noChangeAspect="1"/>
          </p:cNvPicPr>
          <p:nvPr/>
        </p:nvPicPr>
        <p:blipFill>
          <a:blip r:embed="rId1"/>
          <a:stretch>
            <a:fillRect/>
          </a:stretch>
        </p:blipFill>
        <p:spPr>
          <a:xfrm>
            <a:off x="3310592" y="1572115"/>
            <a:ext cx="5651282" cy="4239602"/>
          </a:xfrm>
          <a:prstGeom prst="rect">
            <a:avLst/>
          </a:prstGeom>
          <a:effectLst>
            <a:outerShdw blurRad="50800" dist="38100" dir="10800000" algn="r" rotWithShape="0">
              <a:prstClr val="black">
                <a:alpha val="40000"/>
              </a:prstClr>
            </a:outerShdw>
          </a:effectLst>
        </p:spPr>
      </p:pic>
      <p:pic>
        <p:nvPicPr>
          <p:cNvPr id="6" name="图片 5"/>
          <p:cNvPicPr>
            <a:picLocks noChangeAspect="1"/>
          </p:cNvPicPr>
          <p:nvPr/>
        </p:nvPicPr>
        <p:blipFill>
          <a:blip r:embed="rId2" cstate="print"/>
          <a:stretch>
            <a:fillRect/>
          </a:stretch>
        </p:blipFill>
        <p:spPr>
          <a:xfrm>
            <a:off x="9167424" y="1357841"/>
            <a:ext cx="2540799" cy="5289840"/>
          </a:xfrm>
          <a:prstGeom prst="rect">
            <a:avLst/>
          </a:prstGeom>
          <a:effectLst>
            <a:outerShdw blurRad="50800" dist="38100" dir="10800000" algn="r" rotWithShape="0">
              <a:prstClr val="black">
                <a:alpha val="40000"/>
              </a:prstClr>
            </a:outerShdw>
          </a:effectLst>
        </p:spPr>
      </p:pic>
      <p:sp>
        <p:nvSpPr>
          <p:cNvPr id="7" name="文本框 12"/>
          <p:cNvSpPr txBox="1"/>
          <p:nvPr/>
        </p:nvSpPr>
        <p:spPr>
          <a:xfrm>
            <a:off x="3167743" y="5929026"/>
            <a:ext cx="6295494" cy="460375"/>
          </a:xfrm>
          <a:prstGeom prst="rect">
            <a:avLst/>
          </a:prstGeom>
          <a:noFill/>
        </p:spPr>
        <p:txBody>
          <a:bodyPr wrap="square" rtlCol="0" anchor="t">
            <a:spAutoFit/>
          </a:bodyPr>
          <a:lstStyle/>
          <a:p>
            <a:pPr indent="0">
              <a:lnSpc>
                <a:spcPct val="150000"/>
              </a:lnSpc>
              <a:buFont typeface="+mj-ea"/>
              <a:buNone/>
            </a:pPr>
            <a:r>
              <a:rPr lang="zh-CN" altLang="en-US" sz="1600" b="1" dirty="0">
                <a:solidFill>
                  <a:srgbClr val="FF0000"/>
                </a:solidFill>
                <a:latin typeface="微软雅黑" panose="020B0503020204020204" charset="-122"/>
                <a:ea typeface="微软雅黑" panose="020B0503020204020204" charset="-122"/>
                <a:cs typeface="微软雅黑" panose="020B0503020204020204" charset="-122"/>
              </a:rPr>
              <a:t>解放日报</a:t>
            </a:r>
            <a:r>
              <a:rPr lang="zh-CN" altLang="en-US" sz="1600" b="1" dirty="0">
                <a:latin typeface="微软雅黑" panose="020B0503020204020204" charset="-122"/>
                <a:ea typeface="微软雅黑" panose="020B0503020204020204" charset="-122"/>
                <a:cs typeface="微软雅黑" panose="020B0503020204020204" charset="-122"/>
              </a:rPr>
              <a:t>报道学院党委学生党员胡笛参观遵义会议图片展的感想。</a:t>
            </a:r>
            <a:endParaRPr lang="zh-CN" altLang="en-US" sz="1600" b="1"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6"/>
          <p:cNvSpPr>
            <a:spLocks noChangeArrowheads="1"/>
          </p:cNvSpPr>
          <p:nvPr/>
        </p:nvSpPr>
        <p:spPr bwMode="auto">
          <a:xfrm>
            <a:off x="-48683" y="1604797"/>
            <a:ext cx="12266083" cy="2443163"/>
          </a:xfrm>
          <a:prstGeom prst="rect">
            <a:avLst/>
          </a:prstGeom>
          <a:solidFill>
            <a:srgbClr val="C00000"/>
          </a:solidFill>
          <a:ln>
            <a:noFill/>
          </a:ln>
        </p:spPr>
        <p:txBody>
          <a:bodyPr lIns="91416" tIns="45708" rIns="91416" bIns="45708"/>
          <a:lstStyle/>
          <a:p>
            <a:pPr>
              <a:buFontTx/>
              <a:buNone/>
            </a:pPr>
            <a:endParaRPr lang="zh-CN" altLang="en-US" sz="2400"/>
          </a:p>
        </p:txBody>
      </p:sp>
      <p:sp>
        <p:nvSpPr>
          <p:cNvPr id="25" name="TextBox 26"/>
          <p:cNvSpPr txBox="1">
            <a:spLocks noChangeArrowheads="1"/>
          </p:cNvSpPr>
          <p:nvPr/>
        </p:nvSpPr>
        <p:spPr bwMode="auto">
          <a:xfrm>
            <a:off x="0" y="1965973"/>
            <a:ext cx="12192000" cy="152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5000"/>
              </a:lnSpc>
              <a:buFontTx/>
              <a:buNone/>
            </a:pPr>
            <a:r>
              <a:rPr lang="zh-CN" altLang="en-US" sz="3735" b="1" dirty="0" smtClean="0">
                <a:solidFill>
                  <a:srgbClr val="FFFFFF"/>
                </a:solidFill>
                <a:latin typeface="微软雅黑" panose="020B0503020204020204" charset="-122"/>
                <a:ea typeface="微软雅黑" panose="020B0503020204020204" charset="-122"/>
              </a:rPr>
              <a:t>上海工程技术大学“</a:t>
            </a:r>
            <a:r>
              <a:rPr lang="zh-CN" altLang="en-US" sz="3735" b="1" dirty="0">
                <a:solidFill>
                  <a:srgbClr val="FFFFFF"/>
                </a:solidFill>
                <a:latin typeface="微软雅黑" panose="020B0503020204020204" charset="-122"/>
                <a:ea typeface="微软雅黑" panose="020B0503020204020204" charset="-122"/>
              </a:rPr>
              <a:t>不忘初心、牢记使命”主题</a:t>
            </a:r>
            <a:r>
              <a:rPr lang="zh-CN" altLang="en-US" sz="3735" b="1" dirty="0" smtClean="0">
                <a:solidFill>
                  <a:srgbClr val="FFFFFF"/>
                </a:solidFill>
                <a:latin typeface="微软雅黑" panose="020B0503020204020204" charset="-122"/>
                <a:ea typeface="微软雅黑" panose="020B0503020204020204" charset="-122"/>
              </a:rPr>
              <a:t>教育</a:t>
            </a:r>
            <a:endParaRPr lang="en-US" altLang="zh-CN" sz="3735" b="1" dirty="0">
              <a:solidFill>
                <a:srgbClr val="FFFFFF"/>
              </a:solidFill>
              <a:latin typeface="微软雅黑" panose="020B0503020204020204" charset="-122"/>
              <a:ea typeface="微软雅黑" panose="020B0503020204020204" charset="-122"/>
            </a:endParaRPr>
          </a:p>
          <a:p>
            <a:pPr algn="ctr" eaLnBrk="1" hangingPunct="1">
              <a:lnSpc>
                <a:spcPct val="125000"/>
              </a:lnSpc>
              <a:buFontTx/>
              <a:buNone/>
            </a:pPr>
            <a:r>
              <a:rPr lang="zh-CN" altLang="en-US" sz="3735" b="1" dirty="0" smtClean="0">
                <a:solidFill>
                  <a:srgbClr val="FFFFFF"/>
                </a:solidFill>
                <a:latin typeface="微软雅黑" panose="020B0503020204020204" charset="-122"/>
                <a:ea typeface="微软雅黑" panose="020B0503020204020204" charset="-122"/>
              </a:rPr>
              <a:t>方  案  解  读</a:t>
            </a:r>
            <a:endParaRPr lang="zh-CN" altLang="en-US" sz="3735" b="1" dirty="0" smtClean="0">
              <a:solidFill>
                <a:srgbClr val="FFFFFF"/>
              </a:solidFill>
              <a:latin typeface="微软雅黑" panose="020B0503020204020204" charset="-122"/>
              <a:ea typeface="微软雅黑" panose="020B0503020204020204" charset="-122"/>
            </a:endParaRPr>
          </a:p>
        </p:txBody>
      </p:sp>
      <p:pic>
        <p:nvPicPr>
          <p:cNvPr id="17" name="Picture 5"/>
          <p:cNvPicPr>
            <a:picLocks noChangeAspect="1"/>
          </p:cNvPicPr>
          <p:nvPr/>
        </p:nvPicPr>
        <p:blipFill>
          <a:blip r:embed="rId1">
            <a:grayscl/>
            <a:lum bright="40000" contrast="-30000"/>
          </a:blip>
          <a:stretch>
            <a:fillRect/>
          </a:stretch>
        </p:blipFill>
        <p:spPr>
          <a:xfrm>
            <a:off x="112395" y="5076825"/>
            <a:ext cx="12218670" cy="178943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4"/>
          <p:cNvSpPr>
            <a:spLocks noGrp="1"/>
          </p:cNvSpPr>
          <p:nvPr>
            <p:ph type="body" sz="quarter" idx="10"/>
          </p:nvPr>
        </p:nvSpPr>
        <p:spPr>
          <a:xfrm>
            <a:off x="1810672" y="429318"/>
            <a:ext cx="4642610" cy="575838"/>
          </a:xfrm>
        </p:spPr>
        <p:txBody>
          <a:bodyPr>
            <a:noAutofit/>
          </a:bodyPr>
          <a:lstStyle/>
          <a:p>
            <a:r>
              <a:rPr lang="zh-CN" altLang="en-US" sz="2400" b="1" dirty="0" smtClean="0">
                <a:solidFill>
                  <a:schemeClr val="accent1"/>
                </a:solidFill>
                <a:latin typeface="+mn-lt"/>
                <a:ea typeface="+mn-ea"/>
              </a:rPr>
              <a:t>师生党员深入调研</a:t>
            </a:r>
            <a:endParaRPr lang="en-US" altLang="zh-CN" sz="2400" b="1" dirty="0" smtClean="0">
              <a:solidFill>
                <a:schemeClr val="accent1"/>
              </a:solidFill>
              <a:latin typeface="+mn-lt"/>
              <a:ea typeface="+mn-ea"/>
            </a:endParaRPr>
          </a:p>
          <a:p>
            <a:r>
              <a:rPr lang="zh-CN" altLang="en-US" sz="2400" b="1" dirty="0" smtClean="0">
                <a:solidFill>
                  <a:schemeClr val="accent1"/>
                </a:solidFill>
                <a:latin typeface="+mn-lt"/>
                <a:ea typeface="+mn-ea"/>
              </a:rPr>
              <a:t>增强政治责任感和历史使命感</a:t>
            </a:r>
            <a:endParaRPr lang="zh-CN" altLang="en-US" sz="2400" b="1" dirty="0" smtClean="0">
              <a:solidFill>
                <a:schemeClr val="accent1"/>
              </a:solidFill>
              <a:latin typeface="+mn-lt"/>
              <a:ea typeface="+mn-ea"/>
            </a:endParaRPr>
          </a:p>
        </p:txBody>
      </p:sp>
      <p:pic>
        <p:nvPicPr>
          <p:cNvPr id="4" name="图片 3" descr="微信图片_20190923183405"/>
          <p:cNvPicPr>
            <a:picLocks noChangeAspect="1"/>
          </p:cNvPicPr>
          <p:nvPr/>
        </p:nvPicPr>
        <p:blipFill>
          <a:blip r:embed="rId1" cstate="print"/>
          <a:stretch>
            <a:fillRect/>
          </a:stretch>
        </p:blipFill>
        <p:spPr>
          <a:xfrm>
            <a:off x="242701" y="1450071"/>
            <a:ext cx="4886690" cy="3775646"/>
          </a:xfrm>
          <a:prstGeom prst="rect">
            <a:avLst/>
          </a:prstGeom>
          <a:effectLst>
            <a:outerShdw blurRad="50800" dist="38100" dir="10800000" algn="r" rotWithShape="0">
              <a:prstClr val="black">
                <a:alpha val="40000"/>
              </a:prstClr>
            </a:outerShdw>
          </a:effectLst>
        </p:spPr>
      </p:pic>
      <p:pic>
        <p:nvPicPr>
          <p:cNvPr id="5" name="图片 4"/>
          <p:cNvPicPr>
            <a:picLocks noChangeAspect="1"/>
          </p:cNvPicPr>
          <p:nvPr/>
        </p:nvPicPr>
        <p:blipFill>
          <a:blip r:embed="rId2" cstate="print"/>
          <a:stretch>
            <a:fillRect/>
          </a:stretch>
        </p:blipFill>
        <p:spPr>
          <a:xfrm>
            <a:off x="5129392" y="4713367"/>
            <a:ext cx="2058289" cy="2024640"/>
          </a:xfrm>
          <a:prstGeom prst="rect">
            <a:avLst/>
          </a:prstGeom>
          <a:effectLst>
            <a:outerShdw blurRad="50800" dist="38100" dir="10800000" algn="r" rotWithShape="0">
              <a:prstClr val="black">
                <a:alpha val="40000"/>
              </a:prstClr>
            </a:outerShdw>
          </a:effectLst>
        </p:spPr>
      </p:pic>
      <p:sp>
        <p:nvSpPr>
          <p:cNvPr id="6" name="文本框 2"/>
          <p:cNvSpPr txBox="1"/>
          <p:nvPr/>
        </p:nvSpPr>
        <p:spPr>
          <a:xfrm>
            <a:off x="623631" y="5338726"/>
            <a:ext cx="3714697" cy="1198880"/>
          </a:xfrm>
          <a:prstGeom prst="rect">
            <a:avLst/>
          </a:prstGeom>
          <a:noFill/>
        </p:spPr>
        <p:txBody>
          <a:bodyPr wrap="square" rtlCol="0" anchor="t">
            <a:spAutoFit/>
          </a:bodyPr>
          <a:lstStyle/>
          <a:p>
            <a:pPr indent="0">
              <a:lnSpc>
                <a:spcPct val="150000"/>
              </a:lnSpc>
              <a:buFont typeface="+mj-ea"/>
              <a:buNone/>
            </a:pPr>
            <a:r>
              <a:rPr lang="en-US" altLang="zh-CN" sz="1600" b="1" dirty="0" smtClean="0">
                <a:latin typeface="微软雅黑" panose="020B0503020204020204" charset="-122"/>
                <a:ea typeface="微软雅黑" panose="020B0503020204020204" charset="-122"/>
                <a:cs typeface="微软雅黑" panose="020B0503020204020204" charset="-122"/>
              </a:rPr>
              <a:t>       9</a:t>
            </a:r>
            <a:r>
              <a:rPr lang="zh-CN" altLang="en-US" sz="1600" b="1" dirty="0" smtClean="0">
                <a:latin typeface="微软雅黑" panose="020B0503020204020204" charset="-122"/>
                <a:ea typeface="微软雅黑" panose="020B0503020204020204" charset="-122"/>
                <a:cs typeface="微软雅黑" panose="020B0503020204020204" charset="-122"/>
              </a:rPr>
              <a:t>月</a:t>
            </a:r>
            <a:r>
              <a:rPr lang="en-US" altLang="zh-CN" sz="1600" b="1" dirty="0" smtClean="0">
                <a:latin typeface="微软雅黑" panose="020B0503020204020204" charset="-122"/>
                <a:ea typeface="微软雅黑" panose="020B0503020204020204" charset="-122"/>
                <a:cs typeface="微软雅黑" panose="020B0503020204020204" charset="-122"/>
              </a:rPr>
              <a:t>21</a:t>
            </a:r>
            <a:r>
              <a:rPr lang="zh-CN" altLang="en-US" sz="1600" b="1" dirty="0" smtClean="0">
                <a:latin typeface="微软雅黑" panose="020B0503020204020204" charset="-122"/>
                <a:ea typeface="微软雅黑" panose="020B0503020204020204" charset="-122"/>
                <a:cs typeface="微软雅黑" panose="020B0503020204020204" charset="-122"/>
              </a:rPr>
              <a:t>日艺术</a:t>
            </a:r>
            <a:r>
              <a:rPr lang="zh-CN" altLang="en-US" sz="1600" b="1" dirty="0">
                <a:latin typeface="微软雅黑" panose="020B0503020204020204" charset="-122"/>
                <a:ea typeface="微软雅黑" panose="020B0503020204020204" charset="-122"/>
                <a:cs typeface="微软雅黑" panose="020B0503020204020204" charset="-122"/>
              </a:rPr>
              <a:t>设计学院党委师生党员在主题教育期间参加上海市精准扶贫专题辅导报告会暨理论与实践</a:t>
            </a:r>
            <a:r>
              <a:rPr lang="zh-CN" altLang="en-US" sz="1600" b="1" dirty="0" smtClean="0">
                <a:latin typeface="微软雅黑" panose="020B0503020204020204" charset="-122"/>
                <a:ea typeface="微软雅黑" panose="020B0503020204020204" charset="-122"/>
                <a:cs typeface="微软雅黑" panose="020B0503020204020204" charset="-122"/>
              </a:rPr>
              <a:t>研讨会。</a:t>
            </a:r>
            <a:endParaRPr lang="zh-CN" altLang="en-US" sz="1600" b="1" dirty="0">
              <a:latin typeface="微软雅黑" panose="020B0503020204020204" charset="-122"/>
              <a:ea typeface="微软雅黑" panose="020B0503020204020204" charset="-122"/>
              <a:cs typeface="微软雅黑" panose="020B0503020204020204" charset="-122"/>
            </a:endParaRPr>
          </a:p>
        </p:txBody>
      </p:sp>
      <p:pic>
        <p:nvPicPr>
          <p:cNvPr id="7" name="图片 6"/>
          <p:cNvPicPr>
            <a:picLocks noChangeAspect="1"/>
          </p:cNvPicPr>
          <p:nvPr/>
        </p:nvPicPr>
        <p:blipFill>
          <a:blip r:embed="rId3" cstate="print"/>
          <a:stretch>
            <a:fillRect/>
          </a:stretch>
        </p:blipFill>
        <p:spPr>
          <a:xfrm>
            <a:off x="7187680" y="4712732"/>
            <a:ext cx="2677934" cy="2025275"/>
          </a:xfrm>
          <a:prstGeom prst="rect">
            <a:avLst/>
          </a:prstGeom>
          <a:effectLst>
            <a:outerShdw blurRad="50800" dist="38100" dir="10800000" algn="r" rotWithShape="0">
              <a:prstClr val="black">
                <a:alpha val="40000"/>
              </a:prstClr>
            </a:outerShdw>
          </a:effectLst>
        </p:spPr>
      </p:pic>
      <p:sp>
        <p:nvSpPr>
          <p:cNvPr id="8" name="文本框 9"/>
          <p:cNvSpPr txBox="1"/>
          <p:nvPr/>
        </p:nvSpPr>
        <p:spPr>
          <a:xfrm>
            <a:off x="10024521" y="5000504"/>
            <a:ext cx="1961152" cy="1198880"/>
          </a:xfrm>
          <a:prstGeom prst="rect">
            <a:avLst/>
          </a:prstGeom>
          <a:noFill/>
        </p:spPr>
        <p:txBody>
          <a:bodyPr wrap="square" rtlCol="0" anchor="t">
            <a:spAutoFit/>
          </a:bodyPr>
          <a:lstStyle/>
          <a:p>
            <a:pPr indent="0">
              <a:lnSpc>
                <a:spcPct val="150000"/>
              </a:lnSpc>
              <a:buFont typeface="+mj-ea"/>
              <a:buNone/>
            </a:pPr>
            <a:r>
              <a:rPr lang="zh-CN" altLang="en-US" sz="1600" b="1" dirty="0" smtClean="0">
                <a:latin typeface="微软雅黑" panose="020B0503020204020204" charset="-122"/>
                <a:ea typeface="微软雅黑" panose="020B0503020204020204" charset="-122"/>
                <a:cs typeface="微软雅黑" panose="020B0503020204020204" charset="-122"/>
              </a:rPr>
              <a:t>   艺术</a:t>
            </a:r>
            <a:r>
              <a:rPr lang="zh-CN" altLang="en-US" sz="1600" b="1" dirty="0">
                <a:latin typeface="微软雅黑" panose="020B0503020204020204" charset="-122"/>
                <a:ea typeface="微软雅黑" panose="020B0503020204020204" charset="-122"/>
                <a:cs typeface="微软雅黑" panose="020B0503020204020204" charset="-122"/>
              </a:rPr>
              <a:t>设计学院党委为全体</a:t>
            </a:r>
            <a:r>
              <a:rPr lang="zh-CN" altLang="en-US" sz="1600" b="1" dirty="0" smtClean="0">
                <a:latin typeface="微软雅黑" panose="020B0503020204020204" charset="-122"/>
                <a:ea typeface="微软雅黑" panose="020B0503020204020204" charset="-122"/>
                <a:cs typeface="微软雅黑" panose="020B0503020204020204" charset="-122"/>
              </a:rPr>
              <a:t>党员师生准备了学习笔记本。</a:t>
            </a:r>
            <a:endParaRPr lang="zh-CN" altLang="en-US" sz="1600" b="1" dirty="0">
              <a:latin typeface="微软雅黑" panose="020B0503020204020204" charset="-122"/>
              <a:ea typeface="微软雅黑" panose="020B0503020204020204" charset="-122"/>
              <a:cs typeface="微软雅黑" panose="020B0503020204020204" charset="-122"/>
            </a:endParaRPr>
          </a:p>
        </p:txBody>
      </p:sp>
      <p:pic>
        <p:nvPicPr>
          <p:cNvPr id="9" name="图片 8" descr="微信图片_20190923183414"/>
          <p:cNvPicPr>
            <a:picLocks noChangeAspect="1"/>
          </p:cNvPicPr>
          <p:nvPr/>
        </p:nvPicPr>
        <p:blipFill>
          <a:blip r:embed="rId4" cstate="print"/>
          <a:stretch>
            <a:fillRect/>
          </a:stretch>
        </p:blipFill>
        <p:spPr>
          <a:xfrm>
            <a:off x="5129392" y="1450071"/>
            <a:ext cx="7051004" cy="3262661"/>
          </a:xfrm>
          <a:prstGeom prst="rect">
            <a:avLst/>
          </a:prstGeom>
          <a:effectLst>
            <a:outerShdw blurRad="50800" dist="38100" dir="10800000" algn="r"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MH_Other_1"/>
          <p:cNvSpPr/>
          <p:nvPr>
            <p:custDataLst>
              <p:tags r:id="rId1"/>
            </p:custDataLst>
          </p:nvPr>
        </p:nvSpPr>
        <p:spPr>
          <a:xfrm>
            <a:off x="3775187" y="1723071"/>
            <a:ext cx="1170088" cy="1226593"/>
          </a:xfrm>
          <a:prstGeom prst="ellipse">
            <a:avLst/>
          </a:prstGeom>
          <a:solidFill>
            <a:srgbClr val="C00000"/>
          </a:solidFill>
          <a:ln w="3175"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smtClean="0">
                <a:solidFill>
                  <a:srgbClr val="FFFAF0"/>
                </a:solidFill>
                <a:latin typeface="微软雅黑" panose="020B0503020204020204" charset="-122"/>
                <a:ea typeface="微软雅黑" panose="020B0503020204020204" charset="-122"/>
              </a:rPr>
              <a:t>原原本本学</a:t>
            </a:r>
            <a:endParaRPr lang="zh-CN" altLang="zh-CN" b="1" dirty="0">
              <a:solidFill>
                <a:srgbClr val="FFFAF0"/>
              </a:solidFill>
              <a:latin typeface="微软雅黑" panose="020B0503020204020204" charset="-122"/>
              <a:ea typeface="微软雅黑" panose="020B0503020204020204" charset="-122"/>
            </a:endParaRPr>
          </a:p>
        </p:txBody>
      </p:sp>
      <p:sp>
        <p:nvSpPr>
          <p:cNvPr id="39" name="MH_Other_4"/>
          <p:cNvSpPr/>
          <p:nvPr>
            <p:custDataLst>
              <p:tags r:id="rId2"/>
            </p:custDataLst>
          </p:nvPr>
        </p:nvSpPr>
        <p:spPr>
          <a:xfrm>
            <a:off x="2714723" y="2426368"/>
            <a:ext cx="392040" cy="392039"/>
          </a:xfrm>
          <a:prstGeom prst="ellipse">
            <a:avLst/>
          </a:prstGeom>
          <a:noFill/>
          <a:ln w="38100" cmpd="sng">
            <a:solidFill>
              <a:srgbClr val="C00000">
                <a:alpha val="25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0" name="MH_Other_5"/>
          <p:cNvSpPr/>
          <p:nvPr>
            <p:custDataLst>
              <p:tags r:id="rId3"/>
            </p:custDataLst>
          </p:nvPr>
        </p:nvSpPr>
        <p:spPr>
          <a:xfrm>
            <a:off x="3050892" y="3778667"/>
            <a:ext cx="279348" cy="279348"/>
          </a:xfrm>
          <a:prstGeom prst="ellipse">
            <a:avLst/>
          </a:prstGeom>
          <a:noFill/>
          <a:ln w="38100" cmpd="sng">
            <a:solidFill>
              <a:srgbClr val="C00000">
                <a:alpha val="75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1" name="MH_Other_6"/>
          <p:cNvSpPr/>
          <p:nvPr>
            <p:custDataLst>
              <p:tags r:id="rId4"/>
            </p:custDataLst>
          </p:nvPr>
        </p:nvSpPr>
        <p:spPr>
          <a:xfrm>
            <a:off x="2147138" y="4971612"/>
            <a:ext cx="250779" cy="250779"/>
          </a:xfrm>
          <a:prstGeom prst="ellipse">
            <a:avLst/>
          </a:prstGeom>
          <a:noFill/>
          <a:ln w="38100" cmpd="sng">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42" name="组合 41"/>
          <p:cNvGrpSpPr/>
          <p:nvPr/>
        </p:nvGrpSpPr>
        <p:grpSpPr>
          <a:xfrm>
            <a:off x="1451518" y="2693806"/>
            <a:ext cx="1516099" cy="1495783"/>
            <a:chOff x="1618087" y="2033753"/>
            <a:chExt cx="2478087" cy="2478087"/>
          </a:xfrm>
        </p:grpSpPr>
        <p:sp>
          <p:nvSpPr>
            <p:cNvPr id="43" name="MH_Other_7"/>
            <p:cNvSpPr/>
            <p:nvPr>
              <p:custDataLst>
                <p:tags r:id="rId5"/>
              </p:custDataLst>
            </p:nvPr>
          </p:nvSpPr>
          <p:spPr>
            <a:xfrm>
              <a:off x="1618087" y="2033753"/>
              <a:ext cx="2478087" cy="2478087"/>
            </a:xfrm>
            <a:prstGeom prst="ellipse">
              <a:avLst/>
            </a:prstGeom>
            <a:solidFill>
              <a:srgbClr val="C00000"/>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p>
          </p:txBody>
        </p:sp>
        <p:sp>
          <p:nvSpPr>
            <p:cNvPr id="44" name="MH_Title_1"/>
            <p:cNvSpPr/>
            <p:nvPr>
              <p:custDataLst>
                <p:tags r:id="rId6"/>
              </p:custDataLst>
            </p:nvPr>
          </p:nvSpPr>
          <p:spPr>
            <a:xfrm>
              <a:off x="1855942" y="2271111"/>
              <a:ext cx="2002604" cy="2002604"/>
            </a:xfrm>
            <a:prstGeom prst="ellipse">
              <a:avLst/>
            </a:prstGeom>
            <a:solidFill>
              <a:srgbClr val="FFFAF0"/>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30000"/>
                </a:lnSpc>
                <a:defRPr/>
              </a:pPr>
              <a:r>
                <a:rPr lang="en-US" altLang="zh-CN" sz="2000" dirty="0" smtClean="0">
                  <a:solidFill>
                    <a:schemeClr val="accent1"/>
                  </a:solidFill>
                  <a:sym typeface="+mn-ea"/>
                </a:rPr>
                <a:t>“3.3.4”</a:t>
              </a:r>
              <a:endParaRPr lang="zh-CN" altLang="en-US" sz="1600" b="1" dirty="0">
                <a:solidFill>
                  <a:srgbClr val="C00000"/>
                </a:solidFill>
                <a:latin typeface="微软雅黑" panose="020B0503020204020204" charset="-122"/>
                <a:ea typeface="微软雅黑" panose="020B0503020204020204" charset="-122"/>
              </a:endParaRPr>
            </a:p>
          </p:txBody>
        </p:sp>
      </p:grpSp>
      <p:sp>
        <p:nvSpPr>
          <p:cNvPr id="45" name="MH_Other_8"/>
          <p:cNvSpPr/>
          <p:nvPr>
            <p:custDataLst>
              <p:tags r:id="rId7"/>
            </p:custDataLst>
          </p:nvPr>
        </p:nvSpPr>
        <p:spPr>
          <a:xfrm>
            <a:off x="1842077" y="4456405"/>
            <a:ext cx="250779" cy="250779"/>
          </a:xfrm>
          <a:prstGeom prst="ellipse">
            <a:avLst/>
          </a:prstGeom>
          <a:noFill/>
          <a:ln w="38100" cmpd="sng">
            <a:solidFill>
              <a:srgbClr val="C00000">
                <a:alpha val="5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6" name="MH_Other_9"/>
          <p:cNvSpPr/>
          <p:nvPr>
            <p:custDataLst>
              <p:tags r:id="rId8"/>
            </p:custDataLst>
          </p:nvPr>
        </p:nvSpPr>
        <p:spPr>
          <a:xfrm>
            <a:off x="1111328" y="3849775"/>
            <a:ext cx="339662" cy="339662"/>
          </a:xfrm>
          <a:prstGeom prst="ellipse">
            <a:avLst/>
          </a:prstGeom>
          <a:noFill/>
          <a:ln w="38100" cmpd="sng">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7" name="MH_Other_10"/>
          <p:cNvSpPr/>
          <p:nvPr>
            <p:custDataLst>
              <p:tags r:id="rId9"/>
            </p:custDataLst>
          </p:nvPr>
        </p:nvSpPr>
        <p:spPr>
          <a:xfrm>
            <a:off x="3386427" y="3200606"/>
            <a:ext cx="280936" cy="280936"/>
          </a:xfrm>
          <a:prstGeom prst="ellipse">
            <a:avLst/>
          </a:prstGeom>
          <a:noFill/>
          <a:ln w="38100" cmpd="sng">
            <a:solidFill>
              <a:srgbClr val="C00000">
                <a:alpha val="63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8" name="MH_Other_11"/>
          <p:cNvSpPr/>
          <p:nvPr>
            <p:custDataLst>
              <p:tags r:id="rId10"/>
            </p:custDataLst>
          </p:nvPr>
        </p:nvSpPr>
        <p:spPr>
          <a:xfrm>
            <a:off x="2092856" y="2303201"/>
            <a:ext cx="261889" cy="261889"/>
          </a:xfrm>
          <a:prstGeom prst="ellipse">
            <a:avLst/>
          </a:prstGeom>
          <a:noFill/>
          <a:ln w="38100" cmpd="sng">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9" name="MH_Other_1"/>
          <p:cNvSpPr/>
          <p:nvPr>
            <p:custDataLst>
              <p:tags r:id="rId11"/>
            </p:custDataLst>
          </p:nvPr>
        </p:nvSpPr>
        <p:spPr>
          <a:xfrm>
            <a:off x="3639304" y="3190592"/>
            <a:ext cx="1170088" cy="1226593"/>
          </a:xfrm>
          <a:prstGeom prst="ellipse">
            <a:avLst/>
          </a:prstGeom>
          <a:solidFill>
            <a:srgbClr val="C00000"/>
          </a:solidFill>
          <a:ln w="3175"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smtClean="0">
                <a:solidFill>
                  <a:srgbClr val="FFFAF0"/>
                </a:solidFill>
                <a:latin typeface="微软雅黑" panose="020B0503020204020204" charset="-122"/>
                <a:ea typeface="微软雅黑" panose="020B0503020204020204" charset="-122"/>
              </a:rPr>
              <a:t>联系实际</a:t>
            </a:r>
            <a:endParaRPr lang="en-US" altLang="zh-CN" b="1" dirty="0" smtClean="0">
              <a:solidFill>
                <a:srgbClr val="FFFAF0"/>
              </a:solidFill>
              <a:latin typeface="微软雅黑" panose="020B0503020204020204" charset="-122"/>
              <a:ea typeface="微软雅黑" panose="020B0503020204020204" charset="-122"/>
            </a:endParaRPr>
          </a:p>
          <a:p>
            <a:pPr algn="ctr">
              <a:defRPr/>
            </a:pPr>
            <a:r>
              <a:rPr lang="zh-CN" altLang="en-US" b="1" dirty="0" smtClean="0">
                <a:solidFill>
                  <a:srgbClr val="FFFAF0"/>
                </a:solidFill>
                <a:latin typeface="微软雅黑" panose="020B0503020204020204" charset="-122"/>
                <a:ea typeface="微软雅黑" panose="020B0503020204020204" charset="-122"/>
              </a:rPr>
              <a:t>做</a:t>
            </a:r>
            <a:endParaRPr lang="zh-CN" altLang="zh-CN" b="1" dirty="0">
              <a:solidFill>
                <a:srgbClr val="FFFAF0"/>
              </a:solidFill>
              <a:latin typeface="微软雅黑" panose="020B0503020204020204" charset="-122"/>
              <a:ea typeface="微软雅黑" panose="020B0503020204020204" charset="-122"/>
            </a:endParaRPr>
          </a:p>
        </p:txBody>
      </p:sp>
      <p:sp>
        <p:nvSpPr>
          <p:cNvPr id="50" name="MH_Other_1"/>
          <p:cNvSpPr/>
          <p:nvPr>
            <p:custDataLst>
              <p:tags r:id="rId12"/>
            </p:custDataLst>
          </p:nvPr>
        </p:nvSpPr>
        <p:spPr>
          <a:xfrm>
            <a:off x="2605099" y="4707018"/>
            <a:ext cx="1170088" cy="1226593"/>
          </a:xfrm>
          <a:prstGeom prst="ellipse">
            <a:avLst/>
          </a:prstGeom>
          <a:solidFill>
            <a:srgbClr val="C00000"/>
          </a:solidFill>
          <a:ln w="3175"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zh-CN" b="1" dirty="0"/>
              <a:t>深入</a:t>
            </a:r>
            <a:r>
              <a:rPr lang="zh-CN" altLang="zh-CN" b="1" dirty="0" smtClean="0"/>
              <a:t>思考</a:t>
            </a:r>
            <a:endParaRPr lang="en-US" altLang="zh-CN" b="1" dirty="0" smtClean="0"/>
          </a:p>
          <a:p>
            <a:pPr algn="ctr">
              <a:defRPr/>
            </a:pPr>
            <a:r>
              <a:rPr lang="zh-CN" altLang="en-US" b="1" dirty="0" smtClean="0">
                <a:solidFill>
                  <a:srgbClr val="FFFAF0"/>
                </a:solidFill>
                <a:latin typeface="微软雅黑" panose="020B0503020204020204" charset="-122"/>
                <a:ea typeface="微软雅黑" panose="020B0503020204020204" charset="-122"/>
              </a:rPr>
              <a:t>改</a:t>
            </a:r>
            <a:endParaRPr lang="zh-CN" altLang="zh-CN" b="1" dirty="0">
              <a:solidFill>
                <a:srgbClr val="FFFAF0"/>
              </a:solidFill>
              <a:latin typeface="微软雅黑" panose="020B0503020204020204" charset="-122"/>
              <a:ea typeface="微软雅黑" panose="020B0503020204020204" charset="-122"/>
            </a:endParaRPr>
          </a:p>
        </p:txBody>
      </p:sp>
      <p:sp>
        <p:nvSpPr>
          <p:cNvPr id="51" name="文本框 50"/>
          <p:cNvSpPr txBox="1"/>
          <p:nvPr/>
        </p:nvSpPr>
        <p:spPr>
          <a:xfrm>
            <a:off x="5207717" y="1622399"/>
            <a:ext cx="6602422" cy="1198880"/>
          </a:xfrm>
          <a:prstGeom prst="rect">
            <a:avLst/>
          </a:prstGeom>
          <a:noFill/>
        </p:spPr>
        <p:txBody>
          <a:bodyPr wrap="square" rtlCol="0">
            <a:spAutoFit/>
          </a:bodyPr>
          <a:lstStyle/>
          <a:p>
            <a:r>
              <a:rPr lang="en-US" altLang="zh-CN" sz="1100" dirty="0"/>
              <a:t>1</a:t>
            </a:r>
            <a:r>
              <a:rPr lang="zh-CN" altLang="zh-CN" sz="1200" dirty="0"/>
              <a:t>、</a:t>
            </a:r>
            <a:r>
              <a:rPr lang="zh-CN" altLang="zh-CN" sz="1200" b="1" dirty="0"/>
              <a:t>开好一次专题动员会。</a:t>
            </a:r>
            <a:r>
              <a:rPr lang="zh-CN" altLang="zh-CN" sz="1200" dirty="0"/>
              <a:t>重点传达学习习近平新时代中国特色社会主义思想和学校党委对开展主题教育的部署要求，并重点向全体党员解读主题教育方案，明确具体措施和目标任务。</a:t>
            </a:r>
            <a:endParaRPr lang="zh-CN" altLang="zh-CN" sz="1200" dirty="0"/>
          </a:p>
          <a:p>
            <a:r>
              <a:rPr lang="en-US" altLang="zh-CN" sz="1200" b="1" dirty="0"/>
              <a:t>2</a:t>
            </a:r>
            <a:r>
              <a:rPr lang="zh-CN" altLang="zh-CN" sz="1200" b="1" dirty="0"/>
              <a:t>、用好一个学习平台。</a:t>
            </a:r>
            <a:r>
              <a:rPr lang="zh-CN" altLang="zh-CN" sz="1200" dirty="0"/>
              <a:t>原原本本学习习近平新时代中国特色社会主义思想，坚持以自学为主，在学生党员中形成学理论、学精神的良好氛围，定期开展“晒晒学习积分活动”。 </a:t>
            </a:r>
            <a:endParaRPr lang="zh-CN" altLang="zh-CN" sz="1200" dirty="0"/>
          </a:p>
          <a:p>
            <a:r>
              <a:rPr lang="en-US" altLang="zh-CN" sz="1200" b="1" dirty="0"/>
              <a:t>3</a:t>
            </a:r>
            <a:r>
              <a:rPr lang="zh-CN" altLang="zh-CN" sz="1200" b="1" dirty="0"/>
              <a:t>、举办一场知识竞赛。</a:t>
            </a:r>
            <a:r>
              <a:rPr lang="zh-CN" altLang="zh-CN" sz="1200" dirty="0"/>
              <a:t>及时向党员送发《习近平新时代中国特色社会主义思想纲要》《习近平关于“不忘初心、牢记使命”论述摘编》等，学生党支部联合开展一场“初心·使命”知识竞赛。</a:t>
            </a:r>
            <a:endParaRPr lang="zh-CN" altLang="zh-CN" sz="1200" dirty="0"/>
          </a:p>
        </p:txBody>
      </p:sp>
      <p:sp>
        <p:nvSpPr>
          <p:cNvPr id="53" name="文本框 52"/>
          <p:cNvSpPr txBox="1"/>
          <p:nvPr/>
        </p:nvSpPr>
        <p:spPr>
          <a:xfrm>
            <a:off x="4809367" y="3200606"/>
            <a:ext cx="6929349" cy="1383665"/>
          </a:xfrm>
          <a:prstGeom prst="rect">
            <a:avLst/>
          </a:prstGeom>
          <a:noFill/>
        </p:spPr>
        <p:txBody>
          <a:bodyPr wrap="square" rtlCol="0">
            <a:spAutoFit/>
          </a:bodyPr>
          <a:lstStyle/>
          <a:p>
            <a:r>
              <a:rPr lang="en-US" altLang="zh-CN" sz="1200" b="1" dirty="0"/>
              <a:t>1</a:t>
            </a:r>
            <a:r>
              <a:rPr lang="zh-CN" altLang="zh-CN" sz="1200" b="1" dirty="0"/>
              <a:t>、创建一批党员示范寝室。</a:t>
            </a:r>
            <a:r>
              <a:rPr lang="zh-CN" altLang="zh-CN" sz="1200" dirty="0"/>
              <a:t>由学院党支部发起，学生党员参与，根据寝室整体学风、卫生文明、成员精神风貌等多方面多维度评选，选出一批党员示范寝室。</a:t>
            </a:r>
            <a:endParaRPr lang="zh-CN" altLang="zh-CN" sz="1200" dirty="0"/>
          </a:p>
          <a:p>
            <a:r>
              <a:rPr lang="en-US" altLang="zh-CN" sz="1200" b="1" dirty="0"/>
              <a:t>2</a:t>
            </a:r>
            <a:r>
              <a:rPr lang="zh-CN" altLang="zh-CN" sz="1200" b="1" dirty="0"/>
              <a:t>、成立一支帮扶队伍。</a:t>
            </a:r>
            <a:r>
              <a:rPr lang="zh-CN" altLang="zh-CN" sz="1200" dirty="0"/>
              <a:t>学院成立一支学生党员考研帮扶队，成员由已经成功考取研究生的学生党员组成，针对学院大四准备考研的同学，对他们的考研课程学习、心理调适、计划安排等方面进行专业帮扶指导。</a:t>
            </a:r>
            <a:endParaRPr lang="zh-CN" altLang="zh-CN" sz="1200" dirty="0"/>
          </a:p>
          <a:p>
            <a:r>
              <a:rPr lang="en-US" altLang="zh-CN" sz="1200" b="1" dirty="0"/>
              <a:t>3</a:t>
            </a:r>
            <a:r>
              <a:rPr lang="zh-CN" altLang="zh-CN" sz="1200" b="1" dirty="0"/>
              <a:t>、组织一次红色参观。</a:t>
            </a:r>
            <a:r>
              <a:rPr lang="zh-CN" altLang="zh-CN" sz="1200" dirty="0"/>
              <a:t>学生支部书记带领学生党员到革命传统教育基地接受党性洗礼，开展现场体验教育，红色教育基地包括一大会址、陈云纪念馆等地，开展现场浸润式体验学习。</a:t>
            </a:r>
            <a:endParaRPr lang="zh-CN" altLang="zh-CN" sz="1200" dirty="0"/>
          </a:p>
        </p:txBody>
      </p:sp>
      <p:sp>
        <p:nvSpPr>
          <p:cNvPr id="54" name="文本框 53"/>
          <p:cNvSpPr txBox="1"/>
          <p:nvPr/>
        </p:nvSpPr>
        <p:spPr>
          <a:xfrm>
            <a:off x="3953415" y="4714805"/>
            <a:ext cx="7856725" cy="1938020"/>
          </a:xfrm>
          <a:prstGeom prst="rect">
            <a:avLst/>
          </a:prstGeom>
          <a:noFill/>
        </p:spPr>
        <p:txBody>
          <a:bodyPr wrap="square" rtlCol="0">
            <a:spAutoFit/>
          </a:bodyPr>
          <a:lstStyle/>
          <a:p>
            <a:r>
              <a:rPr lang="en-US" altLang="zh-CN" sz="1200" dirty="0"/>
              <a:t>1</a:t>
            </a:r>
            <a:r>
              <a:rPr lang="zh-CN" altLang="zh-CN" sz="1200" dirty="0"/>
              <a:t>、</a:t>
            </a:r>
            <a:r>
              <a:rPr lang="zh-CN" altLang="zh-CN" sz="1200" b="1" dirty="0"/>
              <a:t>举办一堂学生党员理论宣讲课。</a:t>
            </a:r>
            <a:r>
              <a:rPr lang="zh-CN" altLang="zh-CN" sz="1200" dirty="0"/>
              <a:t>以青年的视角，讲好中国故事，传播中国声音。从学生支部中，选拔优秀的学生党员或入党积极分子，选取习近平新时代中国特色的社会主义思想、党的十九大精神和新中国成立</a:t>
            </a:r>
            <a:r>
              <a:rPr lang="en-US" altLang="zh-CN" sz="1200" dirty="0"/>
              <a:t>70</a:t>
            </a:r>
            <a:r>
              <a:rPr lang="zh-CN" altLang="zh-CN" sz="1200" dirty="0"/>
              <a:t>周年等主题，用青年的视角，为广大学生党员上一堂理论宣讲课。</a:t>
            </a:r>
            <a:endParaRPr lang="zh-CN" altLang="zh-CN" sz="1200" dirty="0"/>
          </a:p>
          <a:p>
            <a:r>
              <a:rPr lang="en-US" altLang="zh-CN" sz="1200" b="1" dirty="0"/>
              <a:t>2</a:t>
            </a:r>
            <a:r>
              <a:rPr lang="zh-CN" altLang="zh-CN" sz="1200" b="1" dirty="0"/>
              <a:t>、体验一次初心朗读会。</a:t>
            </a:r>
            <a:r>
              <a:rPr lang="zh-CN" altLang="zh-CN" sz="1200" dirty="0"/>
              <a:t>根据自身实际情况，将个人学习与集中学习相结合，在有条件的情况下，开展每位学生党员“进朗读亭谈初心感悟”活动，或组织初心朗读会，鼓励学生党员围绕主题上台交流，争当“初心宣讲员”，加强研讨式、互动式学习。</a:t>
            </a:r>
            <a:endParaRPr lang="zh-CN" altLang="zh-CN" sz="1200" dirty="0"/>
          </a:p>
          <a:p>
            <a:r>
              <a:rPr lang="en-US" altLang="zh-CN" sz="1200" b="1" dirty="0"/>
              <a:t>3</a:t>
            </a:r>
            <a:r>
              <a:rPr lang="zh-CN" altLang="zh-CN" sz="1200" b="1" dirty="0"/>
              <a:t>、举办一场榜样分享会。</a:t>
            </a:r>
            <a:r>
              <a:rPr lang="zh-CN" altLang="zh-CN" sz="1200" dirty="0"/>
              <a:t>学生党支部邀请优秀的学生党员、党员校友、党员青年教师为支部学生讲述“初心故事”。让学生党员学习榜样的力量。同时，每位学生党员分享个人的心得体会，在交流互动中提升自己，升华自己。</a:t>
            </a:r>
            <a:endParaRPr lang="zh-CN" altLang="zh-CN" sz="1200" dirty="0"/>
          </a:p>
          <a:p>
            <a:r>
              <a:rPr lang="en-US" altLang="zh-CN" sz="1200" b="1" dirty="0"/>
              <a:t>4</a:t>
            </a:r>
            <a:r>
              <a:rPr lang="zh-CN" altLang="zh-CN" sz="1200" b="1" dirty="0"/>
              <a:t>、写好一份学习体会。</a:t>
            </a:r>
            <a:r>
              <a:rPr lang="zh-CN" altLang="zh-CN" sz="1200" dirty="0"/>
              <a:t>在主题教育过程中，学生党员做好学习笔记，结合个人情况，记录学习心得，最后形成书面学习体会。</a:t>
            </a:r>
            <a:endParaRPr lang="zh-CN" altLang="en-US" sz="1200" dirty="0"/>
          </a:p>
        </p:txBody>
      </p:sp>
      <p:sp>
        <p:nvSpPr>
          <p:cNvPr id="3" name="文本占位符 4"/>
          <p:cNvSpPr>
            <a:spLocks noGrp="1"/>
          </p:cNvSpPr>
          <p:nvPr/>
        </p:nvSpPr>
        <p:spPr>
          <a:xfrm>
            <a:off x="1451518" y="172053"/>
            <a:ext cx="5872028" cy="989147"/>
          </a:xfrm>
          <a:prstGeom prst="rect">
            <a:avLst/>
          </a:prstGeom>
        </p:spPr>
        <p:txBody>
          <a:bodyPr vert="horz" lIns="121858" tIns="60928" rIns="121858" bIns="60928" rtlCol="0">
            <a:normAutofit fontScale="97500" lnSpcReduction="20000"/>
          </a:bodyPr>
          <a:lstStyle>
            <a:lvl1pPr marL="0" indent="0" algn="l" defTabSz="12192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365"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5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1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65"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7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33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r>
              <a:rPr lang="en-US" altLang="zh-CN" sz="2800" dirty="0">
                <a:solidFill>
                  <a:schemeClr val="accent1"/>
                </a:solidFill>
              </a:rPr>
              <a:t>“</a:t>
            </a:r>
            <a:r>
              <a:rPr lang="zh-CN" altLang="en-US" sz="2800" dirty="0">
                <a:solidFill>
                  <a:schemeClr val="accent1"/>
                </a:solidFill>
              </a:rPr>
              <a:t>不忘初心、牢记使命</a:t>
            </a:r>
            <a:r>
              <a:rPr lang="en-US" altLang="zh-CN" sz="2800" dirty="0">
                <a:solidFill>
                  <a:schemeClr val="accent1"/>
                </a:solidFill>
              </a:rPr>
              <a:t>”</a:t>
            </a:r>
            <a:endParaRPr lang="en-US" altLang="zh-CN" sz="2800" dirty="0">
              <a:solidFill>
                <a:schemeClr val="accent1"/>
              </a:solidFill>
            </a:endParaRPr>
          </a:p>
          <a:p>
            <a:r>
              <a:rPr lang="zh-CN" altLang="en-US" sz="2800" dirty="0" smtClean="0">
                <a:solidFill>
                  <a:schemeClr val="accent1"/>
                </a:solidFill>
              </a:rPr>
              <a:t>“</a:t>
            </a:r>
            <a:r>
              <a:rPr lang="en-US" altLang="zh-CN" sz="2800" dirty="0" smtClean="0">
                <a:solidFill>
                  <a:schemeClr val="accent1"/>
                </a:solidFill>
              </a:rPr>
              <a:t>3</a:t>
            </a:r>
            <a:r>
              <a:rPr lang="zh-CN" altLang="en-US" sz="2800" dirty="0" smtClean="0">
                <a:solidFill>
                  <a:schemeClr val="accent1"/>
                </a:solidFill>
              </a:rPr>
              <a:t>、</a:t>
            </a:r>
            <a:r>
              <a:rPr lang="en-US" altLang="zh-CN" sz="2800" dirty="0" smtClean="0">
                <a:solidFill>
                  <a:schemeClr val="accent1"/>
                </a:solidFill>
              </a:rPr>
              <a:t>3</a:t>
            </a:r>
            <a:r>
              <a:rPr lang="zh-CN" altLang="en-US" sz="2800" dirty="0" smtClean="0">
                <a:solidFill>
                  <a:schemeClr val="accent1"/>
                </a:solidFill>
              </a:rPr>
              <a:t>、</a:t>
            </a:r>
            <a:r>
              <a:rPr lang="en-US" altLang="zh-CN" sz="2800" dirty="0" smtClean="0">
                <a:solidFill>
                  <a:schemeClr val="accent1"/>
                </a:solidFill>
              </a:rPr>
              <a:t>4</a:t>
            </a:r>
            <a:r>
              <a:rPr lang="zh-CN" altLang="en-US" sz="2800" dirty="0" smtClean="0">
                <a:solidFill>
                  <a:schemeClr val="accent1"/>
                </a:solidFill>
              </a:rPr>
              <a:t>”</a:t>
            </a:r>
            <a:r>
              <a:rPr lang="en-US" altLang="zh-CN" sz="2800" dirty="0" smtClean="0">
                <a:solidFill>
                  <a:schemeClr val="accent1"/>
                </a:solidFill>
              </a:rPr>
              <a:t> </a:t>
            </a:r>
            <a:r>
              <a:rPr lang="zh-CN" altLang="en-US" sz="2800" dirty="0" smtClean="0">
                <a:solidFill>
                  <a:schemeClr val="accent1"/>
                </a:solidFill>
              </a:rPr>
              <a:t>教育工程</a:t>
            </a:r>
            <a:endParaRPr lang="zh-CN" altLang="en-US" sz="2800" dirty="0">
              <a:solidFill>
                <a:schemeClr val="accent1"/>
              </a:solidFill>
            </a:endParaRPr>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1600">
        <p14:doors dir="vert"/>
      </p:transition>
    </mc:Choice>
    <mc:Fallback>
      <p:transition spd="slow">
        <p:fade/>
      </p:transition>
    </mc:Fallback>
  </mc:AlternateContent>
  <p:timing>
    <p:tnLst>
      <p:par>
        <p:cTn id="1" dur="indefinite" restart="never" nodeType="tmRoot"/>
      </p:par>
    </p:tnLst>
    <p:bldLst>
      <p:bldP spid="36" grpId="0" bldLvl="0" animBg="1"/>
      <p:bldP spid="36" grpId="1" bldLvl="0" animBg="1"/>
      <p:bldP spid="39" grpId="0" bldLvl="0" animBg="1"/>
      <p:bldP spid="40" grpId="0" bldLvl="0" animBg="1"/>
      <p:bldP spid="41" grpId="0" bldLvl="0" animBg="1"/>
      <p:bldP spid="45" grpId="0" bldLvl="0" animBg="1"/>
      <p:bldP spid="46" grpId="0" bldLvl="0" animBg="1"/>
      <p:bldP spid="47" grpId="0" bldLvl="0" animBg="1"/>
      <p:bldP spid="48" grpId="0" bldLvl="0" animBg="1"/>
      <p:bldP spid="49" grpId="0" bldLvl="0" animBg="1"/>
      <p:bldP spid="49" grpId="1" bldLvl="0" animBg="1"/>
      <p:bldP spid="50" grpId="0" bldLvl="0" animBg="1"/>
      <p:bldP spid="50" grpId="1"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093023" y="2231612"/>
            <a:ext cx="2966806" cy="4454335"/>
          </a:xfrm>
          <a:prstGeom prst="rect">
            <a:avLst/>
          </a:prstGeom>
        </p:spPr>
      </p:pic>
      <p:sp>
        <p:nvSpPr>
          <p:cNvPr id="5" name="文本占位符 4"/>
          <p:cNvSpPr>
            <a:spLocks noGrp="1"/>
          </p:cNvSpPr>
          <p:nvPr>
            <p:ph type="body" sz="quarter" idx="10"/>
          </p:nvPr>
        </p:nvSpPr>
        <p:spPr>
          <a:xfrm>
            <a:off x="1453548" y="357894"/>
            <a:ext cx="5872028" cy="654070"/>
          </a:xfrm>
        </p:spPr>
        <p:txBody>
          <a:bodyPr>
            <a:normAutofit/>
          </a:bodyPr>
          <a:lstStyle/>
          <a:p>
            <a:r>
              <a:rPr lang="zh-CN" altLang="en-US" sz="2800" dirty="0" smtClean="0">
                <a:solidFill>
                  <a:schemeClr val="accent1"/>
                </a:solidFill>
              </a:rPr>
              <a:t>学习教育抓落实</a:t>
            </a:r>
            <a:endParaRPr lang="en-US" altLang="zh-CN" sz="2800" dirty="0">
              <a:solidFill>
                <a:schemeClr val="accent1"/>
              </a:solidFill>
            </a:endParaRPr>
          </a:p>
        </p:txBody>
      </p:sp>
      <p:sp>
        <p:nvSpPr>
          <p:cNvPr id="36" name="MH_Other_1"/>
          <p:cNvSpPr/>
          <p:nvPr>
            <p:custDataLst>
              <p:tags r:id="rId2"/>
            </p:custDataLst>
          </p:nvPr>
        </p:nvSpPr>
        <p:spPr>
          <a:xfrm>
            <a:off x="1578632" y="1749277"/>
            <a:ext cx="1170088" cy="1226593"/>
          </a:xfrm>
          <a:prstGeom prst="ellipse">
            <a:avLst/>
          </a:prstGeom>
          <a:solidFill>
            <a:srgbClr val="C00000"/>
          </a:solidFill>
          <a:ln w="3175"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zh-CN" b="1" dirty="0">
                <a:solidFill>
                  <a:srgbClr val="FFFAF0"/>
                </a:solidFill>
                <a:latin typeface="微软雅黑" panose="020B0503020204020204" charset="-122"/>
                <a:ea typeface="微软雅黑" panose="020B0503020204020204" charset="-122"/>
              </a:rPr>
              <a:t>学理论</a:t>
            </a:r>
            <a:endParaRPr lang="zh-CN" altLang="zh-CN" b="1" dirty="0">
              <a:solidFill>
                <a:srgbClr val="FFFAF0"/>
              </a:solidFill>
              <a:latin typeface="微软雅黑" panose="020B0503020204020204" charset="-122"/>
              <a:ea typeface="微软雅黑" panose="020B0503020204020204" charset="-122"/>
            </a:endParaRPr>
          </a:p>
        </p:txBody>
      </p:sp>
      <p:sp>
        <p:nvSpPr>
          <p:cNvPr id="39" name="MH_Other_4"/>
          <p:cNvSpPr/>
          <p:nvPr>
            <p:custDataLst>
              <p:tags r:id="rId3"/>
            </p:custDataLst>
          </p:nvPr>
        </p:nvSpPr>
        <p:spPr>
          <a:xfrm>
            <a:off x="1325738" y="2708431"/>
            <a:ext cx="392040" cy="392039"/>
          </a:xfrm>
          <a:prstGeom prst="ellipse">
            <a:avLst/>
          </a:prstGeom>
          <a:noFill/>
          <a:ln w="38100" cmpd="sng">
            <a:solidFill>
              <a:srgbClr val="C00000">
                <a:alpha val="25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0" name="MH_Other_5"/>
          <p:cNvSpPr/>
          <p:nvPr>
            <p:custDataLst>
              <p:tags r:id="rId4"/>
            </p:custDataLst>
          </p:nvPr>
        </p:nvSpPr>
        <p:spPr>
          <a:xfrm>
            <a:off x="1718412" y="4458802"/>
            <a:ext cx="279348" cy="279348"/>
          </a:xfrm>
          <a:prstGeom prst="ellipse">
            <a:avLst/>
          </a:prstGeom>
          <a:noFill/>
          <a:ln w="38100" cmpd="sng">
            <a:solidFill>
              <a:srgbClr val="C00000">
                <a:alpha val="75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1" name="MH_Other_6"/>
          <p:cNvSpPr/>
          <p:nvPr>
            <p:custDataLst>
              <p:tags r:id="rId5"/>
            </p:custDataLst>
          </p:nvPr>
        </p:nvSpPr>
        <p:spPr>
          <a:xfrm>
            <a:off x="758153" y="5253676"/>
            <a:ext cx="250779" cy="250779"/>
          </a:xfrm>
          <a:prstGeom prst="ellipse">
            <a:avLst/>
          </a:prstGeom>
          <a:noFill/>
          <a:ln w="38100" cmpd="sng">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42" name="组合 41"/>
          <p:cNvGrpSpPr/>
          <p:nvPr/>
        </p:nvGrpSpPr>
        <p:grpSpPr>
          <a:xfrm>
            <a:off x="285177" y="2568743"/>
            <a:ext cx="1516099" cy="2142743"/>
            <a:chOff x="1618087" y="2033753"/>
            <a:chExt cx="2478087" cy="2478087"/>
          </a:xfrm>
        </p:grpSpPr>
        <p:sp>
          <p:nvSpPr>
            <p:cNvPr id="43" name="MH_Other_7"/>
            <p:cNvSpPr/>
            <p:nvPr>
              <p:custDataLst>
                <p:tags r:id="rId6"/>
              </p:custDataLst>
            </p:nvPr>
          </p:nvSpPr>
          <p:spPr>
            <a:xfrm>
              <a:off x="1618087" y="2033753"/>
              <a:ext cx="2478087" cy="2478087"/>
            </a:xfrm>
            <a:prstGeom prst="ellipse">
              <a:avLst/>
            </a:prstGeom>
            <a:solidFill>
              <a:srgbClr val="C00000"/>
            </a:solidFill>
            <a:ln w="3175" cmpd="sng">
              <a:noFill/>
            </a:ln>
            <a:effectLst>
              <a:outerShdw blurRad="177800" dist="88900" dir="9000000" algn="tr" rotWithShape="0">
                <a:schemeClr val="bg1">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p>
          </p:txBody>
        </p:sp>
        <p:sp>
          <p:nvSpPr>
            <p:cNvPr id="44" name="MH_Title_1"/>
            <p:cNvSpPr/>
            <p:nvPr>
              <p:custDataLst>
                <p:tags r:id="rId7"/>
              </p:custDataLst>
            </p:nvPr>
          </p:nvSpPr>
          <p:spPr>
            <a:xfrm>
              <a:off x="1855942" y="2271111"/>
              <a:ext cx="2002604" cy="2002604"/>
            </a:xfrm>
            <a:prstGeom prst="ellipse">
              <a:avLst/>
            </a:prstGeom>
            <a:solidFill>
              <a:srgbClr val="FFFAF0"/>
            </a:solidFill>
            <a:ln w="12700" cmpd="sng">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30000"/>
                </a:lnSpc>
                <a:defRPr/>
              </a:pPr>
              <a:r>
                <a:rPr lang="zh-CN" altLang="en-US" sz="2000" b="1" dirty="0" smtClean="0">
                  <a:solidFill>
                    <a:schemeClr val="accent1"/>
                  </a:solidFill>
                  <a:latin typeface="微软雅黑" panose="020B0503020204020204" charset="-122"/>
                  <a:ea typeface="微软雅黑" panose="020B0503020204020204" charset="-122"/>
                  <a:sym typeface="+mn-ea"/>
                </a:rPr>
                <a:t>守初心</a:t>
              </a:r>
              <a:endParaRPr lang="en-US" altLang="zh-CN" sz="2000" b="1" dirty="0" smtClean="0">
                <a:solidFill>
                  <a:schemeClr val="accent1"/>
                </a:solidFill>
                <a:latin typeface="微软雅黑" panose="020B0503020204020204" charset="-122"/>
                <a:ea typeface="微软雅黑" panose="020B0503020204020204" charset="-122"/>
                <a:sym typeface="+mn-ea"/>
              </a:endParaRPr>
            </a:p>
            <a:p>
              <a:pPr algn="ctr">
                <a:lnSpc>
                  <a:spcPct val="130000"/>
                </a:lnSpc>
                <a:defRPr/>
              </a:pPr>
              <a:r>
                <a:rPr lang="zh-CN" altLang="en-US" sz="2000" b="1" dirty="0" smtClean="0">
                  <a:solidFill>
                    <a:schemeClr val="accent1"/>
                  </a:solidFill>
                  <a:latin typeface="微软雅黑" panose="020B0503020204020204" charset="-122"/>
                  <a:ea typeface="微软雅黑" panose="020B0503020204020204" charset="-122"/>
                  <a:sym typeface="+mn-ea"/>
                </a:rPr>
                <a:t>担使命</a:t>
              </a:r>
              <a:endParaRPr lang="en-US" altLang="zh-CN" sz="2000" b="1" dirty="0" smtClean="0">
                <a:solidFill>
                  <a:schemeClr val="accent1"/>
                </a:solidFill>
                <a:latin typeface="微软雅黑" panose="020B0503020204020204" charset="-122"/>
                <a:ea typeface="微软雅黑" panose="020B0503020204020204" charset="-122"/>
                <a:sym typeface="+mn-ea"/>
              </a:endParaRPr>
            </a:p>
            <a:p>
              <a:pPr algn="ctr">
                <a:lnSpc>
                  <a:spcPct val="130000"/>
                </a:lnSpc>
                <a:defRPr/>
              </a:pPr>
              <a:r>
                <a:rPr lang="zh-CN" altLang="en-US" sz="2000" b="1" dirty="0" smtClean="0">
                  <a:solidFill>
                    <a:schemeClr val="accent1"/>
                  </a:solidFill>
                  <a:latin typeface="微软雅黑" panose="020B0503020204020204" charset="-122"/>
                  <a:ea typeface="微软雅黑" panose="020B0503020204020204" charset="-122"/>
                  <a:sym typeface="+mn-ea"/>
                </a:rPr>
                <a:t>找差距</a:t>
              </a:r>
              <a:endParaRPr lang="en-US" altLang="zh-CN" sz="2000" b="1" dirty="0" smtClean="0">
                <a:solidFill>
                  <a:schemeClr val="accent1"/>
                </a:solidFill>
                <a:latin typeface="微软雅黑" panose="020B0503020204020204" charset="-122"/>
                <a:ea typeface="微软雅黑" panose="020B0503020204020204" charset="-122"/>
                <a:sym typeface="+mn-ea"/>
              </a:endParaRPr>
            </a:p>
            <a:p>
              <a:pPr algn="ctr">
                <a:lnSpc>
                  <a:spcPct val="130000"/>
                </a:lnSpc>
                <a:defRPr/>
              </a:pPr>
              <a:r>
                <a:rPr lang="zh-CN" altLang="en-US" sz="2000" b="1" dirty="0" smtClean="0">
                  <a:solidFill>
                    <a:schemeClr val="accent1"/>
                  </a:solidFill>
                  <a:latin typeface="微软雅黑" panose="020B0503020204020204" charset="-122"/>
                  <a:ea typeface="微软雅黑" panose="020B0503020204020204" charset="-122"/>
                  <a:sym typeface="+mn-ea"/>
                </a:rPr>
                <a:t>抓落实</a:t>
              </a:r>
              <a:endParaRPr lang="zh-CN" altLang="en-US" sz="1600" b="1" dirty="0">
                <a:solidFill>
                  <a:srgbClr val="C00000"/>
                </a:solidFill>
                <a:latin typeface="微软雅黑" panose="020B0503020204020204" charset="-122"/>
                <a:ea typeface="微软雅黑" panose="020B0503020204020204" charset="-122"/>
              </a:endParaRPr>
            </a:p>
          </p:txBody>
        </p:sp>
      </p:grpSp>
      <p:sp>
        <p:nvSpPr>
          <p:cNvPr id="45" name="MH_Other_8"/>
          <p:cNvSpPr/>
          <p:nvPr>
            <p:custDataLst>
              <p:tags r:id="rId8"/>
            </p:custDataLst>
          </p:nvPr>
        </p:nvSpPr>
        <p:spPr>
          <a:xfrm>
            <a:off x="965443" y="4738469"/>
            <a:ext cx="250779" cy="250779"/>
          </a:xfrm>
          <a:prstGeom prst="ellipse">
            <a:avLst/>
          </a:prstGeom>
          <a:noFill/>
          <a:ln w="38100" cmpd="sng">
            <a:solidFill>
              <a:srgbClr val="C00000">
                <a:alpha val="50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6" name="MH_Other_9"/>
          <p:cNvSpPr/>
          <p:nvPr>
            <p:custDataLst>
              <p:tags r:id="rId9"/>
            </p:custDataLst>
          </p:nvPr>
        </p:nvSpPr>
        <p:spPr>
          <a:xfrm>
            <a:off x="81051" y="4490547"/>
            <a:ext cx="339662" cy="339662"/>
          </a:xfrm>
          <a:prstGeom prst="ellipse">
            <a:avLst/>
          </a:prstGeom>
          <a:noFill/>
          <a:ln w="38100" cmpd="sng">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7" name="MH_Other_10"/>
          <p:cNvSpPr/>
          <p:nvPr>
            <p:custDataLst>
              <p:tags r:id="rId10"/>
            </p:custDataLst>
          </p:nvPr>
        </p:nvSpPr>
        <p:spPr>
          <a:xfrm>
            <a:off x="1997442" y="3482670"/>
            <a:ext cx="280936" cy="280936"/>
          </a:xfrm>
          <a:prstGeom prst="ellipse">
            <a:avLst/>
          </a:prstGeom>
          <a:noFill/>
          <a:ln w="38100" cmpd="sng">
            <a:solidFill>
              <a:srgbClr val="C00000">
                <a:alpha val="63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8" name="MH_Other_11"/>
          <p:cNvSpPr/>
          <p:nvPr>
            <p:custDataLst>
              <p:tags r:id="rId11"/>
            </p:custDataLst>
          </p:nvPr>
        </p:nvSpPr>
        <p:spPr>
          <a:xfrm>
            <a:off x="703871" y="2585265"/>
            <a:ext cx="261889" cy="261889"/>
          </a:xfrm>
          <a:prstGeom prst="ellipse">
            <a:avLst/>
          </a:prstGeom>
          <a:noFill/>
          <a:ln w="38100" cmpd="sng">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9" name="MH_Other_1"/>
          <p:cNvSpPr/>
          <p:nvPr>
            <p:custDataLst>
              <p:tags r:id="rId12"/>
            </p:custDataLst>
          </p:nvPr>
        </p:nvSpPr>
        <p:spPr>
          <a:xfrm>
            <a:off x="1997654" y="3110465"/>
            <a:ext cx="1170088" cy="1226593"/>
          </a:xfrm>
          <a:prstGeom prst="ellipse">
            <a:avLst/>
          </a:prstGeom>
          <a:solidFill>
            <a:srgbClr val="C00000"/>
          </a:solidFill>
          <a:ln w="3175"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zh-CN" b="1" dirty="0">
                <a:solidFill>
                  <a:srgbClr val="FFFAF0"/>
                </a:solidFill>
                <a:latin typeface="微软雅黑" panose="020B0503020204020204" charset="-122"/>
                <a:ea typeface="微软雅黑" panose="020B0503020204020204" charset="-122"/>
              </a:rPr>
              <a:t>践初心</a:t>
            </a:r>
            <a:endParaRPr lang="zh-CN" altLang="zh-CN" b="1" dirty="0">
              <a:solidFill>
                <a:srgbClr val="FFFAF0"/>
              </a:solidFill>
              <a:latin typeface="微软雅黑" panose="020B0503020204020204" charset="-122"/>
              <a:ea typeface="微软雅黑" panose="020B0503020204020204" charset="-122"/>
            </a:endParaRPr>
          </a:p>
        </p:txBody>
      </p:sp>
      <p:sp>
        <p:nvSpPr>
          <p:cNvPr id="50" name="MH_Other_1"/>
          <p:cNvSpPr/>
          <p:nvPr>
            <p:custDataLst>
              <p:tags r:id="rId13"/>
            </p:custDataLst>
          </p:nvPr>
        </p:nvSpPr>
        <p:spPr>
          <a:xfrm>
            <a:off x="1433244" y="4631008"/>
            <a:ext cx="1170088" cy="1226593"/>
          </a:xfrm>
          <a:prstGeom prst="ellipse">
            <a:avLst/>
          </a:prstGeom>
          <a:solidFill>
            <a:srgbClr val="C00000"/>
          </a:solidFill>
          <a:ln w="3175" cmpd="sng">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zh-CN" b="1" dirty="0" smtClean="0">
                <a:solidFill>
                  <a:srgbClr val="FFFAF0"/>
                </a:solidFill>
                <a:latin typeface="微软雅黑" panose="020B0503020204020204" charset="-122"/>
                <a:ea typeface="微软雅黑" panose="020B0503020204020204" charset="-122"/>
              </a:rPr>
              <a:t>促</a:t>
            </a:r>
            <a:r>
              <a:rPr lang="zh-CN" altLang="en-US" b="1" dirty="0" smtClean="0">
                <a:solidFill>
                  <a:srgbClr val="FFFAF0"/>
                </a:solidFill>
                <a:latin typeface="微软雅黑" panose="020B0503020204020204" charset="-122"/>
                <a:ea typeface="微软雅黑" panose="020B0503020204020204" charset="-122"/>
              </a:rPr>
              <a:t>发展</a:t>
            </a:r>
            <a:endParaRPr lang="zh-CN" altLang="zh-CN" b="1" dirty="0">
              <a:solidFill>
                <a:srgbClr val="FFFAF0"/>
              </a:solidFill>
              <a:latin typeface="微软雅黑" panose="020B0503020204020204" charset="-122"/>
              <a:ea typeface="微软雅黑" panose="020B0503020204020204" charset="-122"/>
            </a:endParaRPr>
          </a:p>
        </p:txBody>
      </p:sp>
      <p:sp>
        <p:nvSpPr>
          <p:cNvPr id="51" name="文本框 50"/>
          <p:cNvSpPr txBox="1"/>
          <p:nvPr/>
        </p:nvSpPr>
        <p:spPr>
          <a:xfrm>
            <a:off x="2902859" y="1625299"/>
            <a:ext cx="3731839" cy="368300"/>
          </a:xfrm>
          <a:prstGeom prst="rect">
            <a:avLst/>
          </a:prstGeom>
          <a:noFill/>
        </p:spPr>
        <p:txBody>
          <a:bodyPr wrap="square" rtlCol="0">
            <a:spAutoFit/>
          </a:bodyPr>
          <a:lstStyle/>
          <a:p>
            <a:r>
              <a:rPr lang="en-US" dirty="0">
                <a:solidFill>
                  <a:srgbClr val="C00000"/>
                </a:solidFill>
              </a:rPr>
              <a:t>1</a:t>
            </a:r>
            <a:r>
              <a:rPr lang="zh-CN" altLang="en-US" dirty="0">
                <a:solidFill>
                  <a:srgbClr val="C00000"/>
                </a:solidFill>
              </a:rPr>
              <a:t>、</a:t>
            </a:r>
            <a:r>
              <a:rPr dirty="0" smtClean="0">
                <a:solidFill>
                  <a:srgbClr val="C00000"/>
                </a:solidFill>
              </a:rPr>
              <a:t>开办学院</a:t>
            </a:r>
            <a:r>
              <a:rPr lang="zh-CN" altLang="en-US" dirty="0" smtClean="0">
                <a:solidFill>
                  <a:srgbClr val="C00000"/>
                </a:solidFill>
              </a:rPr>
              <a:t>党委</a:t>
            </a:r>
            <a:r>
              <a:rPr dirty="0" smtClean="0">
                <a:solidFill>
                  <a:srgbClr val="C00000"/>
                </a:solidFill>
              </a:rPr>
              <a:t>青年干部培训班</a:t>
            </a:r>
            <a:endParaRPr dirty="0">
              <a:solidFill>
                <a:srgbClr val="C00000"/>
              </a:solidFill>
            </a:endParaRPr>
          </a:p>
        </p:txBody>
      </p:sp>
      <p:sp>
        <p:nvSpPr>
          <p:cNvPr id="53" name="文本框 52"/>
          <p:cNvSpPr txBox="1"/>
          <p:nvPr/>
        </p:nvSpPr>
        <p:spPr>
          <a:xfrm>
            <a:off x="3121893" y="2090033"/>
            <a:ext cx="3857546" cy="922020"/>
          </a:xfrm>
          <a:prstGeom prst="rect">
            <a:avLst/>
          </a:prstGeom>
          <a:noFill/>
        </p:spPr>
        <p:txBody>
          <a:bodyPr wrap="square" rtlCol="0">
            <a:spAutoFit/>
          </a:bodyPr>
          <a:lstStyle/>
          <a:p>
            <a:r>
              <a:rPr lang="en-US" dirty="0">
                <a:solidFill>
                  <a:srgbClr val="C00000"/>
                </a:solidFill>
              </a:rPr>
              <a:t>2</a:t>
            </a:r>
            <a:r>
              <a:rPr lang="zh-CN" altLang="en-US" dirty="0">
                <a:solidFill>
                  <a:srgbClr val="C00000"/>
                </a:solidFill>
              </a:rPr>
              <a:t>、</a:t>
            </a:r>
            <a:r>
              <a:rPr dirty="0">
                <a:solidFill>
                  <a:srgbClr val="C00000"/>
                </a:solidFill>
              </a:rPr>
              <a:t>党委书记、支部书记上党课，并利用互联网打造“微党课”</a:t>
            </a:r>
            <a:endParaRPr dirty="0">
              <a:solidFill>
                <a:srgbClr val="C00000"/>
              </a:solidFill>
            </a:endParaRPr>
          </a:p>
          <a:p>
            <a:r>
              <a:rPr lang="en-US" dirty="0">
                <a:solidFill>
                  <a:srgbClr val="C00000"/>
                </a:solidFill>
              </a:rPr>
              <a:t>9</a:t>
            </a:r>
            <a:r>
              <a:rPr lang="zh-CN" altLang="en-US" dirty="0">
                <a:solidFill>
                  <a:srgbClr val="C00000"/>
                </a:solidFill>
              </a:rPr>
              <a:t>月</a:t>
            </a:r>
            <a:r>
              <a:rPr lang="en-US" altLang="zh-CN" dirty="0">
                <a:solidFill>
                  <a:srgbClr val="C00000"/>
                </a:solidFill>
              </a:rPr>
              <a:t>26</a:t>
            </a:r>
            <a:r>
              <a:rPr lang="zh-CN" altLang="en-US" dirty="0">
                <a:solidFill>
                  <a:srgbClr val="C00000"/>
                </a:solidFill>
              </a:rPr>
              <a:t>日正式启动。</a:t>
            </a:r>
            <a:endParaRPr lang="zh-CN" altLang="en-US" dirty="0">
              <a:solidFill>
                <a:srgbClr val="C00000"/>
              </a:solidFill>
            </a:endParaRPr>
          </a:p>
        </p:txBody>
      </p:sp>
      <p:pic>
        <p:nvPicPr>
          <p:cNvPr id="2" name="图片 1"/>
          <p:cNvPicPr>
            <a:picLocks noChangeAspect="1"/>
          </p:cNvPicPr>
          <p:nvPr/>
        </p:nvPicPr>
        <p:blipFill>
          <a:blip r:embed="rId14"/>
          <a:stretch>
            <a:fillRect/>
          </a:stretch>
        </p:blipFill>
        <p:spPr>
          <a:xfrm>
            <a:off x="9069472" y="1625299"/>
            <a:ext cx="2948394" cy="4186415"/>
          </a:xfrm>
          <a:prstGeom prst="rect">
            <a:avLst/>
          </a:prstGeom>
          <a:effectLst>
            <a:outerShdw blurRad="50800" dist="38100" dir="10800000" algn="r" rotWithShape="0">
              <a:prstClr val="black">
                <a:alpha val="40000"/>
              </a:prstClr>
            </a:outerShdw>
          </a:effectLst>
        </p:spPr>
      </p:pic>
      <p:sp>
        <p:nvSpPr>
          <p:cNvPr id="4" name="文本框 3"/>
          <p:cNvSpPr txBox="1"/>
          <p:nvPr/>
        </p:nvSpPr>
        <p:spPr>
          <a:xfrm>
            <a:off x="3310592" y="3857708"/>
            <a:ext cx="4971129" cy="645160"/>
          </a:xfrm>
          <a:prstGeom prst="rect">
            <a:avLst/>
          </a:prstGeom>
          <a:noFill/>
        </p:spPr>
        <p:txBody>
          <a:bodyPr wrap="square" rtlCol="0">
            <a:spAutoFit/>
          </a:bodyPr>
          <a:lstStyle/>
          <a:p>
            <a:r>
              <a:rPr lang="en-US" dirty="0">
                <a:solidFill>
                  <a:srgbClr val="C00000"/>
                </a:solidFill>
              </a:rPr>
              <a:t>4</a:t>
            </a:r>
            <a:r>
              <a:rPr lang="zh-CN" altLang="en-US" dirty="0">
                <a:solidFill>
                  <a:srgbClr val="C00000"/>
                </a:solidFill>
              </a:rPr>
              <a:t>、</a:t>
            </a:r>
            <a:r>
              <a:rPr dirty="0">
                <a:solidFill>
                  <a:srgbClr val="C00000"/>
                </a:solidFill>
              </a:rPr>
              <a:t>全体党委委员、中层干部中心组学习参观中共二大，全体党员参观遵义会议图片展</a:t>
            </a:r>
            <a:endParaRPr dirty="0">
              <a:solidFill>
                <a:srgbClr val="C00000"/>
              </a:solidFill>
            </a:endParaRPr>
          </a:p>
        </p:txBody>
      </p:sp>
      <p:sp>
        <p:nvSpPr>
          <p:cNvPr id="54" name="文本框 53"/>
          <p:cNvSpPr txBox="1"/>
          <p:nvPr/>
        </p:nvSpPr>
        <p:spPr>
          <a:xfrm>
            <a:off x="3302834" y="3047436"/>
            <a:ext cx="4650369" cy="645160"/>
          </a:xfrm>
          <a:prstGeom prst="rect">
            <a:avLst/>
          </a:prstGeom>
          <a:noFill/>
        </p:spPr>
        <p:txBody>
          <a:bodyPr wrap="square" rtlCol="0">
            <a:spAutoFit/>
          </a:bodyPr>
          <a:lstStyle/>
          <a:p>
            <a:r>
              <a:rPr lang="en-US" dirty="0">
                <a:solidFill>
                  <a:srgbClr val="C00000"/>
                </a:solidFill>
              </a:rPr>
              <a:t>3</a:t>
            </a:r>
            <a:r>
              <a:rPr lang="zh-CN" altLang="en-US" dirty="0">
                <a:solidFill>
                  <a:srgbClr val="C00000"/>
                </a:solidFill>
              </a:rPr>
              <a:t>、</a:t>
            </a:r>
            <a:r>
              <a:rPr lang="en-US" altLang="zh-CN" dirty="0">
                <a:solidFill>
                  <a:srgbClr val="C00000"/>
                </a:solidFill>
              </a:rPr>
              <a:t>9</a:t>
            </a:r>
            <a:r>
              <a:rPr lang="zh-CN" altLang="en-US" dirty="0">
                <a:solidFill>
                  <a:srgbClr val="C00000"/>
                </a:solidFill>
              </a:rPr>
              <a:t>月</a:t>
            </a:r>
            <a:r>
              <a:rPr lang="en-US" altLang="zh-CN" dirty="0">
                <a:solidFill>
                  <a:srgbClr val="C00000"/>
                </a:solidFill>
              </a:rPr>
              <a:t>28</a:t>
            </a:r>
            <a:r>
              <a:rPr lang="zh-CN" altLang="en-US" dirty="0">
                <a:solidFill>
                  <a:srgbClr val="C00000"/>
                </a:solidFill>
              </a:rPr>
              <a:t>日</a:t>
            </a:r>
            <a:r>
              <a:rPr dirty="0">
                <a:solidFill>
                  <a:srgbClr val="C00000"/>
                </a:solidFill>
              </a:rPr>
              <a:t>迎接建国70周年，全国25所高校共同参与的思政育人的新中装设计总决赛</a:t>
            </a:r>
            <a:endParaRPr dirty="0">
              <a:solidFill>
                <a:srgbClr val="C00000"/>
              </a:solidFill>
            </a:endParaRPr>
          </a:p>
        </p:txBody>
      </p:sp>
      <p:sp>
        <p:nvSpPr>
          <p:cNvPr id="6" name="文本框 5"/>
          <p:cNvSpPr txBox="1"/>
          <p:nvPr/>
        </p:nvSpPr>
        <p:spPr>
          <a:xfrm>
            <a:off x="3121893" y="4635277"/>
            <a:ext cx="7350669" cy="368300"/>
          </a:xfrm>
          <a:prstGeom prst="rect">
            <a:avLst/>
          </a:prstGeom>
          <a:noFill/>
        </p:spPr>
        <p:txBody>
          <a:bodyPr wrap="square" rtlCol="0">
            <a:spAutoFit/>
          </a:bodyPr>
          <a:lstStyle/>
          <a:p>
            <a:r>
              <a:rPr lang="en-US" dirty="0">
                <a:solidFill>
                  <a:srgbClr val="C00000"/>
                </a:solidFill>
              </a:rPr>
              <a:t>5</a:t>
            </a:r>
            <a:r>
              <a:rPr lang="zh-CN" altLang="en-US" dirty="0">
                <a:solidFill>
                  <a:srgbClr val="C00000"/>
                </a:solidFill>
              </a:rPr>
              <a:t>、</a:t>
            </a:r>
            <a:r>
              <a:rPr dirty="0">
                <a:solidFill>
                  <a:srgbClr val="C00000"/>
                </a:solidFill>
              </a:rPr>
              <a:t>关工委老同志做一场基层党建工作的讲座</a:t>
            </a:r>
            <a:endParaRPr dirty="0">
              <a:solidFill>
                <a:srgbClr val="C00000"/>
              </a:solidFill>
            </a:endParaRPr>
          </a:p>
        </p:txBody>
      </p:sp>
      <p:sp>
        <p:nvSpPr>
          <p:cNvPr id="7" name="文本框 6"/>
          <p:cNvSpPr txBox="1"/>
          <p:nvPr/>
        </p:nvSpPr>
        <p:spPr>
          <a:xfrm>
            <a:off x="2882044" y="5071929"/>
            <a:ext cx="7350669" cy="368300"/>
          </a:xfrm>
          <a:prstGeom prst="rect">
            <a:avLst/>
          </a:prstGeom>
          <a:noFill/>
        </p:spPr>
        <p:txBody>
          <a:bodyPr wrap="square" rtlCol="0">
            <a:spAutoFit/>
          </a:bodyPr>
          <a:lstStyle/>
          <a:p>
            <a:r>
              <a:rPr lang="en-US" dirty="0">
                <a:solidFill>
                  <a:srgbClr val="C00000"/>
                </a:solidFill>
              </a:rPr>
              <a:t>6</a:t>
            </a:r>
            <a:r>
              <a:rPr lang="zh-CN" altLang="en-US" dirty="0">
                <a:solidFill>
                  <a:srgbClr val="C00000"/>
                </a:solidFill>
              </a:rPr>
              <a:t>、</a:t>
            </a:r>
            <a:r>
              <a:rPr dirty="0">
                <a:solidFill>
                  <a:srgbClr val="C00000"/>
                </a:solidFill>
              </a:rPr>
              <a:t>党员过一次组织生活会</a:t>
            </a:r>
            <a:endParaRPr dirty="0">
              <a:solidFill>
                <a:srgbClr val="C00000"/>
              </a:solidFill>
            </a:endParaRPr>
          </a:p>
        </p:txBody>
      </p:sp>
      <p:sp>
        <p:nvSpPr>
          <p:cNvPr id="8" name="文本框 7"/>
          <p:cNvSpPr txBox="1"/>
          <p:nvPr/>
        </p:nvSpPr>
        <p:spPr>
          <a:xfrm>
            <a:off x="2557483" y="5503796"/>
            <a:ext cx="7350669" cy="368300"/>
          </a:xfrm>
          <a:prstGeom prst="rect">
            <a:avLst/>
          </a:prstGeom>
          <a:noFill/>
        </p:spPr>
        <p:txBody>
          <a:bodyPr wrap="square" rtlCol="0">
            <a:spAutoFit/>
          </a:bodyPr>
          <a:lstStyle/>
          <a:p>
            <a:r>
              <a:rPr lang="en-US" dirty="0">
                <a:solidFill>
                  <a:srgbClr val="C00000"/>
                </a:solidFill>
              </a:rPr>
              <a:t>7</a:t>
            </a:r>
            <a:r>
              <a:rPr lang="zh-CN" altLang="en-US" dirty="0">
                <a:solidFill>
                  <a:srgbClr val="C00000"/>
                </a:solidFill>
              </a:rPr>
              <a:t>、</a:t>
            </a:r>
            <a:r>
              <a:rPr dirty="0">
                <a:solidFill>
                  <a:srgbClr val="C00000"/>
                </a:solidFill>
              </a:rPr>
              <a:t>每个党员为师生做好一件实事。</a:t>
            </a:r>
            <a:endParaRPr dirty="0">
              <a:solidFill>
                <a:srgbClr val="C00000"/>
              </a:solidFill>
            </a:endParaRPr>
          </a:p>
        </p:txBody>
      </p:sp>
      <p:sp>
        <p:nvSpPr>
          <p:cNvPr id="9" name="文本框 8"/>
          <p:cNvSpPr txBox="1"/>
          <p:nvPr/>
        </p:nvSpPr>
        <p:spPr>
          <a:xfrm>
            <a:off x="1951805" y="6031383"/>
            <a:ext cx="7350669" cy="368300"/>
          </a:xfrm>
          <a:prstGeom prst="rect">
            <a:avLst/>
          </a:prstGeom>
          <a:noFill/>
        </p:spPr>
        <p:txBody>
          <a:bodyPr wrap="square" rtlCol="0">
            <a:spAutoFit/>
          </a:bodyPr>
          <a:lstStyle/>
          <a:p>
            <a:r>
              <a:rPr lang="en-US" dirty="0">
                <a:solidFill>
                  <a:srgbClr val="C00000"/>
                </a:solidFill>
              </a:rPr>
              <a:t>+1    </a:t>
            </a:r>
            <a:r>
              <a:rPr dirty="0">
                <a:solidFill>
                  <a:srgbClr val="C00000"/>
                </a:solidFill>
              </a:rPr>
              <a:t>最后做好总结工作，包括民主生活会以及教育成果的发表。</a:t>
            </a:r>
            <a:endParaRPr dirty="0">
              <a:solidFill>
                <a:srgbClr val="C00000"/>
              </a:solidFill>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spd="slow" p14:dur="1600">
        <p14:doors dir="vert"/>
      </p:transition>
    </mc:Choice>
    <mc:Fallback>
      <p:transition spd="slow">
        <p:fade/>
      </p:transition>
    </mc:Fallback>
  </mc:AlternateContent>
  <p:timing>
    <p:tnLst>
      <p:par>
        <p:cTn id="1" dur="indefinite" restart="never" nodeType="tmRoot"/>
      </p:par>
    </p:tnLst>
    <p:bldLst>
      <p:bldP spid="36" grpId="0" bldLvl="0" animBg="1"/>
      <p:bldP spid="36" grpId="1" bldLvl="0" animBg="1"/>
      <p:bldP spid="39" grpId="0" bldLvl="0" animBg="1"/>
      <p:bldP spid="40" grpId="0" bldLvl="0" animBg="1"/>
      <p:bldP spid="41" grpId="0" bldLvl="0" animBg="1"/>
      <p:bldP spid="45" grpId="0" bldLvl="0" animBg="1"/>
      <p:bldP spid="46" grpId="0" bldLvl="0" animBg="1"/>
      <p:bldP spid="47" grpId="0" bldLvl="0" animBg="1"/>
      <p:bldP spid="48" grpId="0" bldLvl="0" animBg="1"/>
      <p:bldP spid="49" grpId="0" bldLvl="0" animBg="1"/>
      <p:bldP spid="49" grpId="1" bldLvl="0" animBg="1"/>
      <p:bldP spid="50" grpId="0" bldLvl="0" animBg="1"/>
      <p:bldP spid="50" grpId="1"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C:\Users\Administrator\Desktop\党政机关\素材\长城\矢量长城\线稿长111城2.pn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974027" y="388190"/>
            <a:ext cx="10722163" cy="258414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Administrator\Desktop\党政机关\素材\党徽\Nipic_5916570_20120618220329321399.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 contrast="-37000"/>
                    </a14:imgEffect>
                  </a14:imgLayer>
                </a14:imgProps>
              </a:ext>
              <a:ext uri="{28A0092B-C50C-407E-A947-70E740481C1C}">
                <a14:useLocalDpi xmlns:a14="http://schemas.microsoft.com/office/drawing/2010/main" val="0"/>
              </a:ext>
            </a:extLst>
          </a:blip>
          <a:srcRect/>
          <a:stretch>
            <a:fillRect/>
          </a:stretch>
        </p:blipFill>
        <p:spPr bwMode="auto">
          <a:xfrm>
            <a:off x="5334260" y="1435113"/>
            <a:ext cx="1329013" cy="120647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组合 7"/>
          <p:cNvGrpSpPr/>
          <p:nvPr/>
        </p:nvGrpSpPr>
        <p:grpSpPr>
          <a:xfrm>
            <a:off x="1587208" y="-1660288"/>
            <a:ext cx="1486634" cy="1206320"/>
            <a:chOff x="2268540" y="555526"/>
            <a:chExt cx="1115327" cy="904698"/>
          </a:xfrm>
        </p:grpSpPr>
        <p:sp>
          <p:nvSpPr>
            <p:cNvPr id="7" name="五角星 6"/>
            <p:cNvSpPr/>
            <p:nvPr/>
          </p:nvSpPr>
          <p:spPr>
            <a:xfrm>
              <a:off x="3047868" y="555526"/>
              <a:ext cx="335999" cy="353541"/>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1" name="五角星 40"/>
            <p:cNvSpPr/>
            <p:nvPr/>
          </p:nvSpPr>
          <p:spPr>
            <a:xfrm>
              <a:off x="2411760" y="905276"/>
              <a:ext cx="189193" cy="199071"/>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3" name="五角星 42"/>
            <p:cNvSpPr/>
            <p:nvPr/>
          </p:nvSpPr>
          <p:spPr>
            <a:xfrm>
              <a:off x="2303749" y="1115879"/>
              <a:ext cx="144016" cy="151535"/>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4" name="五角星 43"/>
            <p:cNvSpPr/>
            <p:nvPr/>
          </p:nvSpPr>
          <p:spPr>
            <a:xfrm>
              <a:off x="2268540" y="1384457"/>
              <a:ext cx="72008" cy="75767"/>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45" name="五角星 44"/>
            <p:cNvSpPr/>
            <p:nvPr/>
          </p:nvSpPr>
          <p:spPr>
            <a:xfrm>
              <a:off x="2695549" y="719609"/>
              <a:ext cx="249277" cy="262292"/>
            </a:xfrm>
            <a:prstGeom prst="star5">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grpSp>
      <p:grpSp>
        <p:nvGrpSpPr>
          <p:cNvPr id="19" name="组合 18"/>
          <p:cNvGrpSpPr/>
          <p:nvPr/>
        </p:nvGrpSpPr>
        <p:grpSpPr>
          <a:xfrm>
            <a:off x="-21880" y="224606"/>
            <a:ext cx="12236658" cy="6668633"/>
            <a:chOff x="124" y="142257"/>
            <a:chExt cx="9180388" cy="5001243"/>
          </a:xfrm>
        </p:grpSpPr>
        <p:pic>
          <p:nvPicPr>
            <p:cNvPr id="1029" name="Picture 5" descr="C:\Users\Administrator\Desktop\党政机关\素材\长城\矢量长城\线稿长城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840"/>
            <a:stretch>
              <a:fillRect/>
            </a:stretch>
          </p:blipFill>
          <p:spPr bwMode="auto">
            <a:xfrm>
              <a:off x="124" y="142257"/>
              <a:ext cx="9180388" cy="4805757"/>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124" y="4948014"/>
              <a:ext cx="9180388" cy="195486"/>
            </a:xfrm>
            <a:prstGeom prst="rect">
              <a:avLst/>
            </a:prstGeom>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8700601" y="3393675"/>
            <a:ext cx="1595463" cy="1064676"/>
            <a:chOff x="6935916" y="343637"/>
            <a:chExt cx="1713877" cy="1135367"/>
          </a:xfrm>
        </p:grpSpPr>
        <p:pic>
          <p:nvPicPr>
            <p:cNvPr id="32" name="Picture 4" descr="C:\Users\Administrator\Desktop\线稿长城1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5916" y="343637"/>
              <a:ext cx="1300628" cy="113536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istrator\Desktop\线稿长城1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900000">
              <a:off x="7896192" y="541316"/>
              <a:ext cx="753601" cy="657847"/>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文本框 8"/>
          <p:cNvSpPr txBox="1"/>
          <p:nvPr/>
        </p:nvSpPr>
        <p:spPr>
          <a:xfrm>
            <a:off x="2781906" y="2640989"/>
            <a:ext cx="6824629" cy="1136015"/>
          </a:xfrm>
          <a:prstGeom prst="rect">
            <a:avLst/>
          </a:prstGeom>
          <a:noFill/>
        </p:spPr>
        <p:txBody>
          <a:bodyPr wrap="square" lIns="121868" tIns="60933" rIns="121868" bIns="60933" rtlCol="0">
            <a:spAutoFit/>
          </a:bodyPr>
          <a:lstStyle/>
          <a:p>
            <a:pPr algn="ctr"/>
            <a:r>
              <a:rPr lang="zh-CN" altLang="en-US" sz="6600" dirty="0">
                <a:solidFill>
                  <a:srgbClr val="C00000"/>
                </a:solidFill>
                <a:latin typeface="华康俪金黑W8(P)" pitchFamily="34" charset="-122"/>
                <a:ea typeface="华康俪金黑W8(P)" pitchFamily="34" charset="-122"/>
              </a:rPr>
              <a:t>谢谢！</a:t>
            </a:r>
            <a:endParaRPr lang="zh-CN" altLang="en-US" sz="6600" dirty="0">
              <a:solidFill>
                <a:srgbClr val="C00000"/>
              </a:solidFill>
              <a:latin typeface="华康俪金黑W8(P)" pitchFamily="34" charset="-122"/>
              <a:ea typeface="华康俪金黑W8(P)"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bldLst>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
          <p:cNvSpPr>
            <a:spLocks noChangeArrowheads="1"/>
          </p:cNvSpPr>
          <p:nvPr/>
        </p:nvSpPr>
        <p:spPr bwMode="auto">
          <a:xfrm>
            <a:off x="1402416" y="3842933"/>
            <a:ext cx="997080" cy="1196697"/>
          </a:xfrm>
          <a:prstGeom prst="roundRect">
            <a:avLst/>
          </a:prstGeom>
          <a:solidFill>
            <a:srgbClr val="C00000"/>
          </a:solidFill>
          <a:ln>
            <a:noFill/>
          </a:ln>
        </p:spPr>
        <p:txBody>
          <a:bodyPr lIns="91428" tIns="45713" rIns="91428" bIns="45713"/>
          <a:lstStyle/>
          <a:p>
            <a:endParaRPr lang="zh-CN" altLang="en-US" sz="2400" kern="0">
              <a:solidFill>
                <a:sysClr val="windowText" lastClr="000000"/>
              </a:solidFill>
              <a:cs typeface="+mn-ea"/>
              <a:sym typeface="+mn-lt"/>
            </a:endParaRPr>
          </a:p>
        </p:txBody>
      </p:sp>
      <p:sp>
        <p:nvSpPr>
          <p:cNvPr id="58" name="Freeform 6"/>
          <p:cNvSpPr/>
          <p:nvPr/>
        </p:nvSpPr>
        <p:spPr bwMode="auto">
          <a:xfrm>
            <a:off x="1542135" y="3950196"/>
            <a:ext cx="762099" cy="958628"/>
          </a:xfrm>
          <a:custGeom>
            <a:avLst/>
            <a:gdLst>
              <a:gd name="T0" fmla="*/ 734716 w 1173"/>
              <a:gd name="T1" fmla="*/ 348495 h 1472"/>
              <a:gd name="T2" fmla="*/ 711330 w 1173"/>
              <a:gd name="T3" fmla="*/ 30615 h 1472"/>
              <a:gd name="T4" fmla="*/ 693141 w 1173"/>
              <a:gd name="T5" fmla="*/ 35175 h 1472"/>
              <a:gd name="T6" fmla="*/ 651565 w 1173"/>
              <a:gd name="T7" fmla="*/ 44295 h 1472"/>
              <a:gd name="T8" fmla="*/ 596997 w 1173"/>
              <a:gd name="T9" fmla="*/ 35175 h 1472"/>
              <a:gd name="T10" fmla="*/ 408609 w 1173"/>
              <a:gd name="T11" fmla="*/ 3257 h 1472"/>
              <a:gd name="T12" fmla="*/ 0 w 1173"/>
              <a:gd name="T13" fmla="*/ 500270 h 1472"/>
              <a:gd name="T14" fmla="*/ 417703 w 1173"/>
              <a:gd name="T15" fmla="*/ 955593 h 1472"/>
              <a:gd name="T16" fmla="*/ 762000 w 1173"/>
              <a:gd name="T17" fmla="*/ 707412 h 1472"/>
              <a:gd name="T18" fmla="*/ 706783 w 1173"/>
              <a:gd name="T19" fmla="*/ 674843 h 1472"/>
              <a:gd name="T20" fmla="*/ 449535 w 1173"/>
              <a:gd name="T21" fmla="*/ 891757 h 1472"/>
              <a:gd name="T22" fmla="*/ 188389 w 1173"/>
              <a:gd name="T23" fmla="*/ 472260 h 1472"/>
              <a:gd name="T24" fmla="*/ 417703 w 1173"/>
              <a:gd name="T25" fmla="*/ 67745 h 1472"/>
              <a:gd name="T26" fmla="*/ 679499 w 1173"/>
              <a:gd name="T27" fmla="*/ 371294 h 1472"/>
              <a:gd name="T28" fmla="*/ 734716 w 1173"/>
              <a:gd name="T29" fmla="*/ 348495 h 14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73" h="1472">
                <a:moveTo>
                  <a:pt x="1131" y="535"/>
                </a:moveTo>
                <a:lnTo>
                  <a:pt x="1095" y="47"/>
                </a:lnTo>
                <a:cubicBezTo>
                  <a:pt x="1090" y="47"/>
                  <a:pt x="1081" y="49"/>
                  <a:pt x="1067" y="54"/>
                </a:cubicBezTo>
                <a:cubicBezTo>
                  <a:pt x="1043" y="64"/>
                  <a:pt x="1022" y="68"/>
                  <a:pt x="1003" y="68"/>
                </a:cubicBezTo>
                <a:cubicBezTo>
                  <a:pt x="975" y="68"/>
                  <a:pt x="947" y="64"/>
                  <a:pt x="919" y="54"/>
                </a:cubicBezTo>
                <a:cubicBezTo>
                  <a:pt x="810" y="17"/>
                  <a:pt x="714" y="0"/>
                  <a:pt x="629" y="5"/>
                </a:cubicBezTo>
                <a:cubicBezTo>
                  <a:pt x="214" y="24"/>
                  <a:pt x="5" y="278"/>
                  <a:pt x="0" y="768"/>
                </a:cubicBezTo>
                <a:cubicBezTo>
                  <a:pt x="5" y="1225"/>
                  <a:pt x="219" y="1458"/>
                  <a:pt x="643" y="1467"/>
                </a:cubicBezTo>
                <a:cubicBezTo>
                  <a:pt x="912" y="1472"/>
                  <a:pt x="1088" y="1345"/>
                  <a:pt x="1173" y="1086"/>
                </a:cubicBezTo>
                <a:lnTo>
                  <a:pt x="1088" y="1036"/>
                </a:lnTo>
                <a:cubicBezTo>
                  <a:pt x="999" y="1258"/>
                  <a:pt x="867" y="1369"/>
                  <a:pt x="692" y="1369"/>
                </a:cubicBezTo>
                <a:cubicBezTo>
                  <a:pt x="424" y="1359"/>
                  <a:pt x="290" y="1145"/>
                  <a:pt x="290" y="725"/>
                </a:cubicBezTo>
                <a:cubicBezTo>
                  <a:pt x="290" y="316"/>
                  <a:pt x="408" y="108"/>
                  <a:pt x="643" y="104"/>
                </a:cubicBezTo>
                <a:cubicBezTo>
                  <a:pt x="827" y="94"/>
                  <a:pt x="961" y="250"/>
                  <a:pt x="1046" y="570"/>
                </a:cubicBezTo>
                <a:lnTo>
                  <a:pt x="1131" y="5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28" tIns="45713" rIns="91428" bIns="45713"/>
          <a:lstStyle/>
          <a:p>
            <a:endParaRPr lang="zh-CN" altLang="en-US" sz="2400" kern="0">
              <a:solidFill>
                <a:sysClr val="windowText" lastClr="000000"/>
              </a:solidFill>
              <a:cs typeface="+mn-ea"/>
              <a:sym typeface="+mn-lt"/>
            </a:endParaRPr>
          </a:p>
        </p:txBody>
      </p:sp>
      <p:sp>
        <p:nvSpPr>
          <p:cNvPr id="59" name="Freeform 7"/>
          <p:cNvSpPr>
            <a:spLocks noEditPoints="1"/>
          </p:cNvSpPr>
          <p:nvPr/>
        </p:nvSpPr>
        <p:spPr bwMode="auto">
          <a:xfrm>
            <a:off x="2491583" y="4663480"/>
            <a:ext cx="1424172" cy="290445"/>
          </a:xfrm>
          <a:custGeom>
            <a:avLst/>
            <a:gdLst>
              <a:gd name="T0" fmla="*/ 31788 w 2195"/>
              <a:gd name="T1" fmla="*/ 181488 h 445"/>
              <a:gd name="T2" fmla="*/ 163483 w 2195"/>
              <a:gd name="T3" fmla="*/ 180183 h 445"/>
              <a:gd name="T4" fmla="*/ 98609 w 2195"/>
              <a:gd name="T5" fmla="*/ 289206 h 445"/>
              <a:gd name="T6" fmla="*/ 101204 w 2195"/>
              <a:gd name="T7" fmla="*/ 68548 h 445"/>
              <a:gd name="T8" fmla="*/ 98609 w 2195"/>
              <a:gd name="T9" fmla="*/ 289206 h 445"/>
              <a:gd name="T10" fmla="*/ 431413 w 2195"/>
              <a:gd name="T11" fmla="*/ 283331 h 445"/>
              <a:gd name="T12" fmla="*/ 400922 w 2195"/>
              <a:gd name="T13" fmla="*/ 152764 h 445"/>
              <a:gd name="T14" fmla="*/ 289339 w 2195"/>
              <a:gd name="T15" fmla="*/ 154069 h 445"/>
              <a:gd name="T16" fmla="*/ 259496 w 2195"/>
              <a:gd name="T17" fmla="*/ 284636 h 445"/>
              <a:gd name="T18" fmla="*/ 289339 w 2195"/>
              <a:gd name="T19" fmla="*/ 72465 h 445"/>
              <a:gd name="T20" fmla="*/ 358754 w 2195"/>
              <a:gd name="T21" fmla="*/ 66589 h 445"/>
              <a:gd name="T22" fmla="*/ 581921 w 2195"/>
              <a:gd name="T23" fmla="*/ 265704 h 445"/>
              <a:gd name="T24" fmla="*/ 555971 w 2195"/>
              <a:gd name="T25" fmla="*/ 287901 h 445"/>
              <a:gd name="T26" fmla="*/ 512506 w 2195"/>
              <a:gd name="T27" fmla="*/ 98578 h 445"/>
              <a:gd name="T28" fmla="*/ 483312 w 2195"/>
              <a:gd name="T29" fmla="*/ 72465 h 445"/>
              <a:gd name="T30" fmla="*/ 512506 w 2195"/>
              <a:gd name="T31" fmla="*/ 15668 h 445"/>
              <a:gd name="T32" fmla="*/ 542996 w 2195"/>
              <a:gd name="T33" fmla="*/ 72465 h 445"/>
              <a:gd name="T34" fmla="*/ 581921 w 2195"/>
              <a:gd name="T35" fmla="*/ 98578 h 445"/>
              <a:gd name="T36" fmla="*/ 542996 w 2195"/>
              <a:gd name="T37" fmla="*/ 241549 h 445"/>
              <a:gd name="T38" fmla="*/ 581921 w 2195"/>
              <a:gd name="T39" fmla="*/ 265704 h 445"/>
              <a:gd name="T40" fmla="*/ 787572 w 2195"/>
              <a:gd name="T41" fmla="*/ 162556 h 445"/>
              <a:gd name="T42" fmla="*/ 661716 w 2195"/>
              <a:gd name="T43" fmla="*/ 162556 h 445"/>
              <a:gd name="T44" fmla="*/ 819360 w 2195"/>
              <a:gd name="T45" fmla="*/ 226534 h 445"/>
              <a:gd name="T46" fmla="*/ 626684 w 2195"/>
              <a:gd name="T47" fmla="*/ 181488 h 445"/>
              <a:gd name="T48" fmla="*/ 820658 w 2195"/>
              <a:gd name="T49" fmla="*/ 181488 h 445"/>
              <a:gd name="T50" fmla="*/ 660419 w 2195"/>
              <a:gd name="T51" fmla="*/ 188670 h 445"/>
              <a:gd name="T52" fmla="*/ 787572 w 2195"/>
              <a:gd name="T53" fmla="*/ 218047 h 445"/>
              <a:gd name="T54" fmla="*/ 1054853 w 2195"/>
              <a:gd name="T55" fmla="*/ 283331 h 445"/>
              <a:gd name="T56" fmla="*/ 1025011 w 2195"/>
              <a:gd name="T57" fmla="*/ 152764 h 445"/>
              <a:gd name="T58" fmla="*/ 913428 w 2195"/>
              <a:gd name="T59" fmla="*/ 154069 h 445"/>
              <a:gd name="T60" fmla="*/ 882937 w 2195"/>
              <a:gd name="T61" fmla="*/ 284636 h 445"/>
              <a:gd name="T62" fmla="*/ 913428 w 2195"/>
              <a:gd name="T63" fmla="*/ 72465 h 445"/>
              <a:gd name="T64" fmla="*/ 982843 w 2195"/>
              <a:gd name="T65" fmla="*/ 66589 h 445"/>
              <a:gd name="T66" fmla="*/ 1206010 w 2195"/>
              <a:gd name="T67" fmla="*/ 265704 h 445"/>
              <a:gd name="T68" fmla="*/ 1179412 w 2195"/>
              <a:gd name="T69" fmla="*/ 287901 h 445"/>
              <a:gd name="T70" fmla="*/ 1136595 w 2195"/>
              <a:gd name="T71" fmla="*/ 98578 h 445"/>
              <a:gd name="T72" fmla="*/ 1107401 w 2195"/>
              <a:gd name="T73" fmla="*/ 72465 h 445"/>
              <a:gd name="T74" fmla="*/ 1136595 w 2195"/>
              <a:gd name="T75" fmla="*/ 15668 h 445"/>
              <a:gd name="T76" fmla="*/ 1166437 w 2195"/>
              <a:gd name="T77" fmla="*/ 72465 h 445"/>
              <a:gd name="T78" fmla="*/ 1206010 w 2195"/>
              <a:gd name="T79" fmla="*/ 98578 h 445"/>
              <a:gd name="T80" fmla="*/ 1166437 w 2195"/>
              <a:gd name="T81" fmla="*/ 241549 h 445"/>
              <a:gd name="T82" fmla="*/ 1206010 w 2195"/>
              <a:gd name="T83" fmla="*/ 265704 h 445"/>
              <a:gd name="T84" fmla="*/ 1414256 w 2195"/>
              <a:gd name="T85" fmla="*/ 123386 h 445"/>
              <a:gd name="T86" fmla="*/ 1256612 w 2195"/>
              <a:gd name="T87" fmla="*/ 126650 h 445"/>
              <a:gd name="T88" fmla="*/ 1390901 w 2195"/>
              <a:gd name="T89" fmla="*/ 229798 h 445"/>
              <a:gd name="T90" fmla="*/ 1278020 w 2195"/>
              <a:gd name="T91" fmla="*/ 218047 h 445"/>
              <a:gd name="T92" fmla="*/ 1337704 w 2195"/>
              <a:gd name="T93" fmla="*/ 289206 h 445"/>
              <a:gd name="T94" fmla="*/ 1346138 w 2195"/>
              <a:gd name="T95" fmla="*/ 164515 h 445"/>
              <a:gd name="T96" fmla="*/ 1334461 w 2195"/>
              <a:gd name="T97" fmla="*/ 94661 h 4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195" h="445">
                <a:moveTo>
                  <a:pt x="154" y="142"/>
                </a:moveTo>
                <a:cubicBezTo>
                  <a:pt x="86" y="144"/>
                  <a:pt x="51" y="189"/>
                  <a:pt x="49" y="278"/>
                </a:cubicBezTo>
                <a:cubicBezTo>
                  <a:pt x="51" y="361"/>
                  <a:pt x="86" y="405"/>
                  <a:pt x="154" y="407"/>
                </a:cubicBezTo>
                <a:cubicBezTo>
                  <a:pt x="218" y="405"/>
                  <a:pt x="251" y="361"/>
                  <a:pt x="252" y="276"/>
                </a:cubicBezTo>
                <a:cubicBezTo>
                  <a:pt x="248" y="193"/>
                  <a:pt x="215" y="148"/>
                  <a:pt x="154" y="142"/>
                </a:cubicBezTo>
                <a:close/>
                <a:moveTo>
                  <a:pt x="152" y="443"/>
                </a:moveTo>
                <a:cubicBezTo>
                  <a:pt x="55" y="437"/>
                  <a:pt x="5" y="383"/>
                  <a:pt x="0" y="280"/>
                </a:cubicBezTo>
                <a:cubicBezTo>
                  <a:pt x="3" y="166"/>
                  <a:pt x="55" y="107"/>
                  <a:pt x="156" y="105"/>
                </a:cubicBezTo>
                <a:cubicBezTo>
                  <a:pt x="250" y="109"/>
                  <a:pt x="299" y="165"/>
                  <a:pt x="303" y="274"/>
                </a:cubicBezTo>
                <a:cubicBezTo>
                  <a:pt x="302" y="385"/>
                  <a:pt x="251" y="442"/>
                  <a:pt x="152" y="443"/>
                </a:cubicBezTo>
                <a:close/>
                <a:moveTo>
                  <a:pt x="665" y="227"/>
                </a:moveTo>
                <a:lnTo>
                  <a:pt x="665" y="434"/>
                </a:lnTo>
                <a:lnTo>
                  <a:pt x="618" y="434"/>
                </a:lnTo>
                <a:lnTo>
                  <a:pt x="618" y="234"/>
                </a:lnTo>
                <a:cubicBezTo>
                  <a:pt x="616" y="174"/>
                  <a:pt x="591" y="144"/>
                  <a:pt x="542" y="142"/>
                </a:cubicBezTo>
                <a:cubicBezTo>
                  <a:pt x="484" y="150"/>
                  <a:pt x="452" y="181"/>
                  <a:pt x="446" y="236"/>
                </a:cubicBezTo>
                <a:lnTo>
                  <a:pt x="446" y="434"/>
                </a:lnTo>
                <a:lnTo>
                  <a:pt x="400" y="436"/>
                </a:lnTo>
                <a:lnTo>
                  <a:pt x="400" y="111"/>
                </a:lnTo>
                <a:lnTo>
                  <a:pt x="446" y="111"/>
                </a:lnTo>
                <a:lnTo>
                  <a:pt x="446" y="160"/>
                </a:lnTo>
                <a:cubicBezTo>
                  <a:pt x="472" y="123"/>
                  <a:pt x="507" y="104"/>
                  <a:pt x="553" y="102"/>
                </a:cubicBezTo>
                <a:cubicBezTo>
                  <a:pt x="628" y="102"/>
                  <a:pt x="665" y="144"/>
                  <a:pt x="665" y="227"/>
                </a:cubicBezTo>
                <a:close/>
                <a:moveTo>
                  <a:pt x="897" y="407"/>
                </a:moveTo>
                <a:lnTo>
                  <a:pt x="906" y="432"/>
                </a:lnTo>
                <a:cubicBezTo>
                  <a:pt x="891" y="438"/>
                  <a:pt x="875" y="441"/>
                  <a:pt x="857" y="441"/>
                </a:cubicBezTo>
                <a:cubicBezTo>
                  <a:pt x="811" y="442"/>
                  <a:pt x="788" y="419"/>
                  <a:pt x="790" y="370"/>
                </a:cubicBezTo>
                <a:lnTo>
                  <a:pt x="790" y="151"/>
                </a:lnTo>
                <a:lnTo>
                  <a:pt x="745" y="151"/>
                </a:lnTo>
                <a:lnTo>
                  <a:pt x="745" y="111"/>
                </a:lnTo>
                <a:lnTo>
                  <a:pt x="790" y="111"/>
                </a:lnTo>
                <a:lnTo>
                  <a:pt x="790" y="24"/>
                </a:lnTo>
                <a:lnTo>
                  <a:pt x="837" y="0"/>
                </a:lnTo>
                <a:lnTo>
                  <a:pt x="837" y="111"/>
                </a:lnTo>
                <a:lnTo>
                  <a:pt x="897" y="111"/>
                </a:lnTo>
                <a:lnTo>
                  <a:pt x="897" y="151"/>
                </a:lnTo>
                <a:lnTo>
                  <a:pt x="837" y="151"/>
                </a:lnTo>
                <a:lnTo>
                  <a:pt x="837" y="370"/>
                </a:lnTo>
                <a:cubicBezTo>
                  <a:pt x="835" y="398"/>
                  <a:pt x="847" y="411"/>
                  <a:pt x="872" y="410"/>
                </a:cubicBezTo>
                <a:cubicBezTo>
                  <a:pt x="881" y="410"/>
                  <a:pt x="890" y="409"/>
                  <a:pt x="897" y="407"/>
                </a:cubicBezTo>
                <a:close/>
                <a:moveTo>
                  <a:pt x="1020" y="249"/>
                </a:moveTo>
                <a:lnTo>
                  <a:pt x="1214" y="249"/>
                </a:lnTo>
                <a:cubicBezTo>
                  <a:pt x="1211" y="184"/>
                  <a:pt x="1179" y="150"/>
                  <a:pt x="1118" y="147"/>
                </a:cubicBezTo>
                <a:cubicBezTo>
                  <a:pt x="1057" y="153"/>
                  <a:pt x="1024" y="187"/>
                  <a:pt x="1020" y="249"/>
                </a:cubicBezTo>
                <a:close/>
                <a:moveTo>
                  <a:pt x="1214" y="334"/>
                </a:moveTo>
                <a:lnTo>
                  <a:pt x="1263" y="347"/>
                </a:lnTo>
                <a:cubicBezTo>
                  <a:pt x="1245" y="413"/>
                  <a:pt x="1198" y="445"/>
                  <a:pt x="1120" y="443"/>
                </a:cubicBezTo>
                <a:cubicBezTo>
                  <a:pt x="1021" y="439"/>
                  <a:pt x="969" y="384"/>
                  <a:pt x="966" y="278"/>
                </a:cubicBezTo>
                <a:cubicBezTo>
                  <a:pt x="971" y="167"/>
                  <a:pt x="1021" y="109"/>
                  <a:pt x="1118" y="105"/>
                </a:cubicBezTo>
                <a:cubicBezTo>
                  <a:pt x="1213" y="107"/>
                  <a:pt x="1262" y="165"/>
                  <a:pt x="1265" y="278"/>
                </a:cubicBezTo>
                <a:cubicBezTo>
                  <a:pt x="1265" y="284"/>
                  <a:pt x="1265" y="288"/>
                  <a:pt x="1265" y="289"/>
                </a:cubicBezTo>
                <a:lnTo>
                  <a:pt x="1018" y="289"/>
                </a:lnTo>
                <a:cubicBezTo>
                  <a:pt x="1021" y="362"/>
                  <a:pt x="1054" y="401"/>
                  <a:pt x="1118" y="405"/>
                </a:cubicBezTo>
                <a:cubicBezTo>
                  <a:pt x="1169" y="405"/>
                  <a:pt x="1200" y="382"/>
                  <a:pt x="1214" y="334"/>
                </a:cubicBezTo>
                <a:close/>
                <a:moveTo>
                  <a:pt x="1626" y="227"/>
                </a:moveTo>
                <a:lnTo>
                  <a:pt x="1626" y="434"/>
                </a:lnTo>
                <a:lnTo>
                  <a:pt x="1580" y="434"/>
                </a:lnTo>
                <a:lnTo>
                  <a:pt x="1580" y="234"/>
                </a:lnTo>
                <a:cubicBezTo>
                  <a:pt x="1578" y="174"/>
                  <a:pt x="1553" y="144"/>
                  <a:pt x="1504" y="142"/>
                </a:cubicBezTo>
                <a:cubicBezTo>
                  <a:pt x="1446" y="150"/>
                  <a:pt x="1414" y="181"/>
                  <a:pt x="1408" y="236"/>
                </a:cubicBezTo>
                <a:lnTo>
                  <a:pt x="1408" y="434"/>
                </a:lnTo>
                <a:lnTo>
                  <a:pt x="1361" y="436"/>
                </a:lnTo>
                <a:lnTo>
                  <a:pt x="1361" y="111"/>
                </a:lnTo>
                <a:lnTo>
                  <a:pt x="1408" y="111"/>
                </a:lnTo>
                <a:lnTo>
                  <a:pt x="1408" y="160"/>
                </a:lnTo>
                <a:cubicBezTo>
                  <a:pt x="1433" y="123"/>
                  <a:pt x="1469" y="104"/>
                  <a:pt x="1515" y="102"/>
                </a:cubicBezTo>
                <a:cubicBezTo>
                  <a:pt x="1589" y="102"/>
                  <a:pt x="1626" y="144"/>
                  <a:pt x="1626" y="227"/>
                </a:cubicBezTo>
                <a:close/>
                <a:moveTo>
                  <a:pt x="1859" y="407"/>
                </a:moveTo>
                <a:lnTo>
                  <a:pt x="1868" y="432"/>
                </a:lnTo>
                <a:cubicBezTo>
                  <a:pt x="1853" y="438"/>
                  <a:pt x="1836" y="441"/>
                  <a:pt x="1818" y="441"/>
                </a:cubicBezTo>
                <a:cubicBezTo>
                  <a:pt x="1772" y="442"/>
                  <a:pt x="1750" y="419"/>
                  <a:pt x="1752" y="370"/>
                </a:cubicBezTo>
                <a:lnTo>
                  <a:pt x="1752" y="151"/>
                </a:lnTo>
                <a:lnTo>
                  <a:pt x="1707" y="151"/>
                </a:lnTo>
                <a:lnTo>
                  <a:pt x="1707" y="111"/>
                </a:lnTo>
                <a:lnTo>
                  <a:pt x="1752" y="111"/>
                </a:lnTo>
                <a:lnTo>
                  <a:pt x="1752" y="24"/>
                </a:lnTo>
                <a:lnTo>
                  <a:pt x="1798" y="0"/>
                </a:lnTo>
                <a:lnTo>
                  <a:pt x="1798" y="111"/>
                </a:lnTo>
                <a:lnTo>
                  <a:pt x="1859" y="111"/>
                </a:lnTo>
                <a:lnTo>
                  <a:pt x="1859" y="151"/>
                </a:lnTo>
                <a:lnTo>
                  <a:pt x="1798" y="151"/>
                </a:lnTo>
                <a:lnTo>
                  <a:pt x="1798" y="370"/>
                </a:lnTo>
                <a:cubicBezTo>
                  <a:pt x="1797" y="398"/>
                  <a:pt x="1809" y="411"/>
                  <a:pt x="1834" y="410"/>
                </a:cubicBezTo>
                <a:cubicBezTo>
                  <a:pt x="1843" y="410"/>
                  <a:pt x="1851" y="409"/>
                  <a:pt x="1859" y="407"/>
                </a:cubicBezTo>
                <a:close/>
                <a:moveTo>
                  <a:pt x="2131" y="203"/>
                </a:moveTo>
                <a:lnTo>
                  <a:pt x="2180" y="189"/>
                </a:lnTo>
                <a:cubicBezTo>
                  <a:pt x="2167" y="133"/>
                  <a:pt x="2125" y="104"/>
                  <a:pt x="2055" y="102"/>
                </a:cubicBezTo>
                <a:cubicBezTo>
                  <a:pt x="1982" y="105"/>
                  <a:pt x="1943" y="136"/>
                  <a:pt x="1937" y="194"/>
                </a:cubicBezTo>
                <a:cubicBezTo>
                  <a:pt x="1934" y="249"/>
                  <a:pt x="1976" y="281"/>
                  <a:pt x="2062" y="292"/>
                </a:cubicBezTo>
                <a:cubicBezTo>
                  <a:pt x="2118" y="302"/>
                  <a:pt x="2146" y="322"/>
                  <a:pt x="2144" y="352"/>
                </a:cubicBezTo>
                <a:cubicBezTo>
                  <a:pt x="2143" y="387"/>
                  <a:pt x="2115" y="406"/>
                  <a:pt x="2062" y="407"/>
                </a:cubicBezTo>
                <a:cubicBezTo>
                  <a:pt x="2013" y="409"/>
                  <a:pt x="1982" y="384"/>
                  <a:pt x="1970" y="334"/>
                </a:cubicBezTo>
                <a:lnTo>
                  <a:pt x="1924" y="347"/>
                </a:lnTo>
                <a:cubicBezTo>
                  <a:pt x="1941" y="413"/>
                  <a:pt x="1988" y="445"/>
                  <a:pt x="2062" y="443"/>
                </a:cubicBezTo>
                <a:cubicBezTo>
                  <a:pt x="2148" y="442"/>
                  <a:pt x="2192" y="410"/>
                  <a:pt x="2193" y="350"/>
                </a:cubicBezTo>
                <a:cubicBezTo>
                  <a:pt x="2195" y="298"/>
                  <a:pt x="2155" y="265"/>
                  <a:pt x="2075" y="252"/>
                </a:cubicBezTo>
                <a:cubicBezTo>
                  <a:pt x="2014" y="241"/>
                  <a:pt x="1985" y="222"/>
                  <a:pt x="1986" y="194"/>
                </a:cubicBezTo>
                <a:cubicBezTo>
                  <a:pt x="1990" y="162"/>
                  <a:pt x="2014" y="146"/>
                  <a:pt x="2057" y="145"/>
                </a:cubicBezTo>
                <a:cubicBezTo>
                  <a:pt x="2097" y="145"/>
                  <a:pt x="2122" y="164"/>
                  <a:pt x="2131" y="203"/>
                </a:cubicBez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lIns="91428" tIns="45713" rIns="91428" bIns="45713"/>
          <a:lstStyle/>
          <a:p>
            <a:endParaRPr lang="zh-CN" altLang="en-US" sz="2400" kern="0">
              <a:solidFill>
                <a:sysClr val="windowText" lastClr="000000"/>
              </a:solidFill>
              <a:cs typeface="+mn-ea"/>
              <a:sym typeface="+mn-lt"/>
            </a:endParaRPr>
          </a:p>
        </p:txBody>
      </p:sp>
      <p:sp>
        <p:nvSpPr>
          <p:cNvPr id="60" name="Freeform 8"/>
          <p:cNvSpPr>
            <a:spLocks noEditPoints="1"/>
          </p:cNvSpPr>
          <p:nvPr/>
        </p:nvSpPr>
        <p:spPr bwMode="auto">
          <a:xfrm>
            <a:off x="2577319" y="3930225"/>
            <a:ext cx="1368603" cy="642788"/>
          </a:xfrm>
          <a:custGeom>
            <a:avLst/>
            <a:gdLst>
              <a:gd name="T0" fmla="*/ 495722 w 2109"/>
              <a:gd name="T1" fmla="*/ 0 h 986"/>
              <a:gd name="T2" fmla="*/ 438623 w 2109"/>
              <a:gd name="T3" fmla="*/ 642937 h 986"/>
              <a:gd name="T4" fmla="*/ 54503 w 2109"/>
              <a:gd name="T5" fmla="*/ 588163 h 986"/>
              <a:gd name="T6" fmla="*/ 0 w 2109"/>
              <a:gd name="T7" fmla="*/ 642937 h 986"/>
              <a:gd name="T8" fmla="*/ 54503 w 2109"/>
              <a:gd name="T9" fmla="*/ 52165 h 986"/>
              <a:gd name="T10" fmla="*/ 438623 w 2109"/>
              <a:gd name="T11" fmla="*/ 181926 h 986"/>
              <a:gd name="T12" fmla="*/ 54503 w 2109"/>
              <a:gd name="T13" fmla="*/ 52165 h 986"/>
              <a:gd name="T14" fmla="*/ 54503 w 2109"/>
              <a:gd name="T15" fmla="*/ 541867 h 986"/>
              <a:gd name="T16" fmla="*/ 438623 w 2109"/>
              <a:gd name="T17" fmla="*/ 409497 h 986"/>
              <a:gd name="T18" fmla="*/ 54503 w 2109"/>
              <a:gd name="T19" fmla="*/ 230831 h 986"/>
              <a:gd name="T20" fmla="*/ 438623 w 2109"/>
              <a:gd name="T21" fmla="*/ 363201 h 986"/>
              <a:gd name="T22" fmla="*/ 54503 w 2109"/>
              <a:gd name="T23" fmla="*/ 230831 h 986"/>
              <a:gd name="T24" fmla="*/ 1311326 w 2109"/>
              <a:gd name="T25" fmla="*/ 360592 h 986"/>
              <a:gd name="T26" fmla="*/ 1162091 w 2109"/>
              <a:gd name="T27" fmla="*/ 452534 h 986"/>
              <a:gd name="T28" fmla="*/ 1331441 w 2109"/>
              <a:gd name="T29" fmla="*/ 596640 h 986"/>
              <a:gd name="T30" fmla="*/ 1050488 w 2109"/>
              <a:gd name="T31" fmla="*/ 533390 h 986"/>
              <a:gd name="T32" fmla="*/ 869459 w 2109"/>
              <a:gd name="T33" fmla="*/ 634460 h 986"/>
              <a:gd name="T34" fmla="*/ 946672 w 2109"/>
              <a:gd name="T35" fmla="*/ 579687 h 986"/>
              <a:gd name="T36" fmla="*/ 998580 w 2109"/>
              <a:gd name="T37" fmla="*/ 291473 h 986"/>
              <a:gd name="T38" fmla="*/ 685835 w 2109"/>
              <a:gd name="T39" fmla="*/ 245177 h 986"/>
              <a:gd name="T40" fmla="*/ 1199724 w 2109"/>
              <a:gd name="T41" fmla="*/ 170189 h 986"/>
              <a:gd name="T42" fmla="*/ 772132 w 2109"/>
              <a:gd name="T43" fmla="*/ 123893 h 986"/>
              <a:gd name="T44" fmla="*/ 1199724 w 2109"/>
              <a:gd name="T45" fmla="*/ 48905 h 986"/>
              <a:gd name="T46" fmla="*/ 760452 w 2109"/>
              <a:gd name="T47" fmla="*/ 3260 h 986"/>
              <a:gd name="T48" fmla="*/ 1253579 w 2109"/>
              <a:gd name="T49" fmla="*/ 245177 h 986"/>
              <a:gd name="T50" fmla="*/ 1363234 w 2109"/>
              <a:gd name="T51" fmla="*/ 291473 h 986"/>
              <a:gd name="T52" fmla="*/ 1050488 w 2109"/>
              <a:gd name="T53" fmla="*/ 314296 h 986"/>
              <a:gd name="T54" fmla="*/ 1273693 w 2109"/>
              <a:gd name="T55" fmla="*/ 314296 h 986"/>
              <a:gd name="T56" fmla="*/ 970031 w 2109"/>
              <a:gd name="T57" fmla="*/ 421235 h 986"/>
              <a:gd name="T58" fmla="*/ 697514 w 2109"/>
              <a:gd name="T59" fmla="*/ 579687 h 986"/>
              <a:gd name="T60" fmla="*/ 772132 w 2109"/>
              <a:gd name="T61" fmla="*/ 308427 h 986"/>
              <a:gd name="T62" fmla="*/ 907093 w 2109"/>
              <a:gd name="T63" fmla="*/ 397760 h 986"/>
              <a:gd name="T64" fmla="*/ 789002 w 2109"/>
              <a:gd name="T65" fmla="*/ 383415 h 986"/>
              <a:gd name="T66" fmla="*/ 772132 w 2109"/>
              <a:gd name="T67" fmla="*/ 308427 h 9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09" h="986">
                <a:moveTo>
                  <a:pt x="0" y="0"/>
                </a:moveTo>
                <a:lnTo>
                  <a:pt x="764" y="0"/>
                </a:lnTo>
                <a:lnTo>
                  <a:pt x="764" y="986"/>
                </a:lnTo>
                <a:lnTo>
                  <a:pt x="676" y="986"/>
                </a:lnTo>
                <a:lnTo>
                  <a:pt x="676" y="902"/>
                </a:lnTo>
                <a:lnTo>
                  <a:pt x="84" y="902"/>
                </a:lnTo>
                <a:lnTo>
                  <a:pt x="84" y="986"/>
                </a:lnTo>
                <a:lnTo>
                  <a:pt x="0" y="986"/>
                </a:lnTo>
                <a:lnTo>
                  <a:pt x="0" y="0"/>
                </a:lnTo>
                <a:close/>
                <a:moveTo>
                  <a:pt x="84" y="80"/>
                </a:moveTo>
                <a:lnTo>
                  <a:pt x="84" y="279"/>
                </a:lnTo>
                <a:lnTo>
                  <a:pt x="676" y="279"/>
                </a:lnTo>
                <a:lnTo>
                  <a:pt x="676" y="80"/>
                </a:lnTo>
                <a:lnTo>
                  <a:pt x="84" y="80"/>
                </a:lnTo>
                <a:close/>
                <a:moveTo>
                  <a:pt x="84" y="628"/>
                </a:moveTo>
                <a:lnTo>
                  <a:pt x="84" y="831"/>
                </a:lnTo>
                <a:lnTo>
                  <a:pt x="676" y="831"/>
                </a:lnTo>
                <a:lnTo>
                  <a:pt x="676" y="628"/>
                </a:lnTo>
                <a:lnTo>
                  <a:pt x="84" y="628"/>
                </a:lnTo>
                <a:close/>
                <a:moveTo>
                  <a:pt x="84" y="354"/>
                </a:moveTo>
                <a:lnTo>
                  <a:pt x="84" y="557"/>
                </a:lnTo>
                <a:lnTo>
                  <a:pt x="676" y="557"/>
                </a:lnTo>
                <a:lnTo>
                  <a:pt x="676" y="354"/>
                </a:lnTo>
                <a:lnTo>
                  <a:pt x="84" y="354"/>
                </a:lnTo>
                <a:close/>
                <a:moveTo>
                  <a:pt x="1963" y="482"/>
                </a:moveTo>
                <a:lnTo>
                  <a:pt x="2021" y="553"/>
                </a:lnTo>
                <a:cubicBezTo>
                  <a:pt x="2000" y="568"/>
                  <a:pt x="1958" y="594"/>
                  <a:pt x="1893" y="632"/>
                </a:cubicBezTo>
                <a:cubicBezTo>
                  <a:pt x="1849" y="659"/>
                  <a:pt x="1815" y="679"/>
                  <a:pt x="1791" y="694"/>
                </a:cubicBezTo>
                <a:cubicBezTo>
                  <a:pt x="1859" y="753"/>
                  <a:pt x="1965" y="800"/>
                  <a:pt x="2109" y="836"/>
                </a:cubicBezTo>
                <a:cubicBezTo>
                  <a:pt x="2089" y="856"/>
                  <a:pt x="2070" y="883"/>
                  <a:pt x="2052" y="915"/>
                </a:cubicBezTo>
                <a:cubicBezTo>
                  <a:pt x="1849" y="856"/>
                  <a:pt x="1704" y="756"/>
                  <a:pt x="1619" y="615"/>
                </a:cubicBezTo>
                <a:lnTo>
                  <a:pt x="1619" y="818"/>
                </a:lnTo>
                <a:cubicBezTo>
                  <a:pt x="1624" y="924"/>
                  <a:pt x="1573" y="976"/>
                  <a:pt x="1464" y="973"/>
                </a:cubicBezTo>
                <a:cubicBezTo>
                  <a:pt x="1423" y="973"/>
                  <a:pt x="1381" y="973"/>
                  <a:pt x="1340" y="973"/>
                </a:cubicBezTo>
                <a:cubicBezTo>
                  <a:pt x="1337" y="937"/>
                  <a:pt x="1331" y="908"/>
                  <a:pt x="1322" y="884"/>
                </a:cubicBezTo>
                <a:cubicBezTo>
                  <a:pt x="1358" y="887"/>
                  <a:pt x="1403" y="889"/>
                  <a:pt x="1459" y="889"/>
                </a:cubicBezTo>
                <a:cubicBezTo>
                  <a:pt x="1515" y="892"/>
                  <a:pt x="1542" y="867"/>
                  <a:pt x="1539" y="814"/>
                </a:cubicBezTo>
                <a:lnTo>
                  <a:pt x="1539" y="447"/>
                </a:lnTo>
                <a:lnTo>
                  <a:pt x="1057" y="447"/>
                </a:lnTo>
                <a:lnTo>
                  <a:pt x="1057" y="376"/>
                </a:lnTo>
                <a:lnTo>
                  <a:pt x="1849" y="376"/>
                </a:lnTo>
                <a:lnTo>
                  <a:pt x="1849" y="261"/>
                </a:lnTo>
                <a:lnTo>
                  <a:pt x="1190" y="261"/>
                </a:lnTo>
                <a:lnTo>
                  <a:pt x="1190" y="190"/>
                </a:lnTo>
                <a:lnTo>
                  <a:pt x="1849" y="190"/>
                </a:lnTo>
                <a:lnTo>
                  <a:pt x="1849" y="75"/>
                </a:lnTo>
                <a:lnTo>
                  <a:pt x="1172" y="75"/>
                </a:lnTo>
                <a:lnTo>
                  <a:pt x="1172" y="5"/>
                </a:lnTo>
                <a:lnTo>
                  <a:pt x="1932" y="5"/>
                </a:lnTo>
                <a:lnTo>
                  <a:pt x="1932" y="376"/>
                </a:lnTo>
                <a:lnTo>
                  <a:pt x="2101" y="376"/>
                </a:lnTo>
                <a:lnTo>
                  <a:pt x="2101" y="447"/>
                </a:lnTo>
                <a:lnTo>
                  <a:pt x="1619" y="447"/>
                </a:lnTo>
                <a:lnTo>
                  <a:pt x="1619" y="482"/>
                </a:lnTo>
                <a:cubicBezTo>
                  <a:pt x="1654" y="544"/>
                  <a:pt x="1692" y="597"/>
                  <a:pt x="1733" y="641"/>
                </a:cubicBezTo>
                <a:cubicBezTo>
                  <a:pt x="1822" y="582"/>
                  <a:pt x="1899" y="529"/>
                  <a:pt x="1963" y="482"/>
                </a:cubicBezTo>
                <a:close/>
                <a:moveTo>
                  <a:pt x="1044" y="814"/>
                </a:moveTo>
                <a:cubicBezTo>
                  <a:pt x="1168" y="772"/>
                  <a:pt x="1318" y="716"/>
                  <a:pt x="1495" y="646"/>
                </a:cubicBezTo>
                <a:cubicBezTo>
                  <a:pt x="1501" y="672"/>
                  <a:pt x="1507" y="699"/>
                  <a:pt x="1513" y="725"/>
                </a:cubicBezTo>
                <a:cubicBezTo>
                  <a:pt x="1351" y="784"/>
                  <a:pt x="1205" y="839"/>
                  <a:pt x="1075" y="889"/>
                </a:cubicBezTo>
                <a:lnTo>
                  <a:pt x="1044" y="814"/>
                </a:lnTo>
                <a:close/>
                <a:moveTo>
                  <a:pt x="1190" y="473"/>
                </a:moveTo>
                <a:cubicBezTo>
                  <a:pt x="1202" y="482"/>
                  <a:pt x="1218" y="492"/>
                  <a:pt x="1238" y="504"/>
                </a:cubicBezTo>
                <a:cubicBezTo>
                  <a:pt x="1303" y="545"/>
                  <a:pt x="1356" y="581"/>
                  <a:pt x="1398" y="610"/>
                </a:cubicBezTo>
                <a:lnTo>
                  <a:pt x="1349" y="681"/>
                </a:lnTo>
                <a:cubicBezTo>
                  <a:pt x="1317" y="658"/>
                  <a:pt x="1272" y="627"/>
                  <a:pt x="1216" y="588"/>
                </a:cubicBezTo>
                <a:cubicBezTo>
                  <a:pt x="1184" y="565"/>
                  <a:pt x="1159" y="547"/>
                  <a:pt x="1141" y="535"/>
                </a:cubicBezTo>
                <a:lnTo>
                  <a:pt x="1190" y="473"/>
                </a:ln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lIns="91428" tIns="45713" rIns="91428" bIns="45713"/>
          <a:lstStyle/>
          <a:p>
            <a:endParaRPr lang="zh-CN" altLang="en-US" sz="2400" kern="0">
              <a:solidFill>
                <a:sysClr val="windowText" lastClr="000000"/>
              </a:solidFill>
              <a:cs typeface="+mn-ea"/>
              <a:sym typeface="+mn-lt"/>
            </a:endParaRPr>
          </a:p>
        </p:txBody>
      </p:sp>
      <p:sp>
        <p:nvSpPr>
          <p:cNvPr id="61" name="Freeform 9"/>
          <p:cNvSpPr>
            <a:spLocks noEditPoints="1"/>
          </p:cNvSpPr>
          <p:nvPr/>
        </p:nvSpPr>
        <p:spPr bwMode="auto">
          <a:xfrm>
            <a:off x="4161849" y="1028733"/>
            <a:ext cx="115903" cy="5039145"/>
          </a:xfrm>
          <a:custGeom>
            <a:avLst/>
            <a:gdLst>
              <a:gd name="T0" fmla="*/ 0 w 153"/>
              <a:gd name="T1" fmla="*/ 0 h 6522"/>
              <a:gd name="T2" fmla="*/ 46203 w 153"/>
              <a:gd name="T3" fmla="*/ 0 h 6522"/>
              <a:gd name="T4" fmla="*/ 46203 w 153"/>
              <a:gd name="T5" fmla="*/ 5040312 h 6522"/>
              <a:gd name="T6" fmla="*/ 0 w 153"/>
              <a:gd name="T7" fmla="*/ 5040312 h 6522"/>
              <a:gd name="T8" fmla="*/ 0 w 153"/>
              <a:gd name="T9" fmla="*/ 0 h 6522"/>
              <a:gd name="T10" fmla="*/ 99224 w 153"/>
              <a:gd name="T11" fmla="*/ 0 h 6522"/>
              <a:gd name="T12" fmla="*/ 115887 w 153"/>
              <a:gd name="T13" fmla="*/ 0 h 6522"/>
              <a:gd name="T14" fmla="*/ 115887 w 153"/>
              <a:gd name="T15" fmla="*/ 5040312 h 6522"/>
              <a:gd name="T16" fmla="*/ 99224 w 153"/>
              <a:gd name="T17" fmla="*/ 5040312 h 6522"/>
              <a:gd name="T18" fmla="*/ 99224 w 153"/>
              <a:gd name="T19" fmla="*/ 0 h 65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 h="6522">
                <a:moveTo>
                  <a:pt x="0" y="0"/>
                </a:moveTo>
                <a:lnTo>
                  <a:pt x="61" y="0"/>
                </a:lnTo>
                <a:lnTo>
                  <a:pt x="61" y="6522"/>
                </a:lnTo>
                <a:lnTo>
                  <a:pt x="0" y="6522"/>
                </a:lnTo>
                <a:lnTo>
                  <a:pt x="0" y="0"/>
                </a:lnTo>
                <a:close/>
                <a:moveTo>
                  <a:pt x="131" y="0"/>
                </a:moveTo>
                <a:lnTo>
                  <a:pt x="153" y="0"/>
                </a:lnTo>
                <a:lnTo>
                  <a:pt x="153" y="6522"/>
                </a:lnTo>
                <a:lnTo>
                  <a:pt x="131" y="6522"/>
                </a:lnTo>
                <a:lnTo>
                  <a:pt x="131" y="0"/>
                </a:lnTo>
                <a:close/>
              </a:path>
            </a:pathLst>
          </a:custGeom>
          <a:solidFill>
            <a:schemeClr val="bg1">
              <a:lumMod val="50000"/>
            </a:schemeClr>
          </a:solidFill>
          <a:ln>
            <a:noFill/>
          </a:ln>
        </p:spPr>
        <p:txBody>
          <a:bodyPr lIns="91428" tIns="45713" rIns="91428" bIns="45713"/>
          <a:lstStyle/>
          <a:p>
            <a:endParaRPr lang="zh-CN" altLang="en-US" sz="2400" kern="0">
              <a:solidFill>
                <a:sysClr val="windowText" lastClr="000000"/>
              </a:solidFill>
              <a:cs typeface="+mn-ea"/>
              <a:sym typeface="+mn-lt"/>
            </a:endParaRPr>
          </a:p>
        </p:txBody>
      </p:sp>
      <p:grpSp>
        <p:nvGrpSpPr>
          <p:cNvPr id="34" name="Group 4"/>
          <p:cNvGrpSpPr/>
          <p:nvPr/>
        </p:nvGrpSpPr>
        <p:grpSpPr bwMode="auto">
          <a:xfrm>
            <a:off x="4506913" y="2180861"/>
            <a:ext cx="6705600" cy="770100"/>
            <a:chOff x="0" y="111215"/>
            <a:chExt cx="5029200" cy="576608"/>
          </a:xfrm>
        </p:grpSpPr>
        <p:grpSp>
          <p:nvGrpSpPr>
            <p:cNvPr id="35" name="Group 5"/>
            <p:cNvGrpSpPr/>
            <p:nvPr/>
          </p:nvGrpSpPr>
          <p:grpSpPr bwMode="auto">
            <a:xfrm>
              <a:off x="0" y="275073"/>
              <a:ext cx="5029200" cy="412750"/>
              <a:chOff x="0" y="0"/>
              <a:chExt cx="5029200" cy="412750"/>
            </a:xfrm>
          </p:grpSpPr>
          <p:sp>
            <p:nvSpPr>
              <p:cNvPr id="37" name="矩形 12"/>
              <p:cNvSpPr>
                <a:spLocks noChangeArrowheads="1"/>
              </p:cNvSpPr>
              <p:nvPr/>
            </p:nvSpPr>
            <p:spPr bwMode="auto">
              <a:xfrm>
                <a:off x="0" y="0"/>
                <a:ext cx="5029200" cy="412750"/>
              </a:xfrm>
              <a:prstGeom prst="rect">
                <a:avLst/>
              </a:prstGeom>
              <a:noFill/>
              <a:ln w="3175" cap="flat" cmpd="sng">
                <a:solidFill>
                  <a:srgbClr val="6B0C07"/>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2400">
                  <a:solidFill>
                    <a:srgbClr val="FFFFFF"/>
                  </a:solidFill>
                  <a:latin typeface="Calibri" panose="020F0502020204030204" pitchFamily="34" charset="0"/>
                  <a:sym typeface="宋体" panose="02010600030101010101" pitchFamily="2" charset="-122"/>
                </a:endParaRPr>
              </a:p>
            </p:txBody>
          </p:sp>
          <p:sp>
            <p:nvSpPr>
              <p:cNvPr id="38" name="TextBox 27"/>
              <p:cNvSpPr>
                <a:spLocks noChangeArrowheads="1"/>
              </p:cNvSpPr>
              <p:nvPr/>
            </p:nvSpPr>
            <p:spPr bwMode="auto">
              <a:xfrm>
                <a:off x="1093490" y="28901"/>
                <a:ext cx="3725713" cy="3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zh-CN" altLang="en-US" sz="2135" b="1" dirty="0" smtClean="0">
                    <a:solidFill>
                      <a:srgbClr val="C00000"/>
                    </a:solidFill>
                    <a:latin typeface="微软雅黑" panose="020B0503020204020204" charset="-122"/>
                    <a:ea typeface="微软雅黑" panose="020B0503020204020204" charset="-122"/>
                  </a:rPr>
                  <a:t>一、工作主线和总体要求</a:t>
                </a:r>
                <a:endParaRPr lang="zh-CN" altLang="en-US" sz="2135" b="1" dirty="0">
                  <a:solidFill>
                    <a:srgbClr val="C00000"/>
                  </a:solidFill>
                  <a:latin typeface="微软雅黑" panose="020B0503020204020204" charset="-122"/>
                  <a:ea typeface="微软雅黑" panose="020B0503020204020204" charset="-122"/>
                </a:endParaRPr>
              </a:p>
            </p:txBody>
          </p:sp>
        </p:grpSp>
        <p:pic>
          <p:nvPicPr>
            <p:cNvPr id="36" name="图片 11"/>
            <p:cNvPicPr>
              <a:picLocks noChangeAspect="1" noChangeArrowheads="1"/>
            </p:cNvPicPr>
            <p:nvPr/>
          </p:nvPicPr>
          <p:blipFill>
            <a:blip r:embed="rId1"/>
            <a:srcRect/>
            <a:stretch>
              <a:fillRect/>
            </a:stretch>
          </p:blipFill>
          <p:spPr bwMode="auto">
            <a:xfrm>
              <a:off x="144304" y="111215"/>
              <a:ext cx="753616" cy="53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 name="Group 9"/>
          <p:cNvGrpSpPr/>
          <p:nvPr/>
        </p:nvGrpSpPr>
        <p:grpSpPr bwMode="auto">
          <a:xfrm>
            <a:off x="4506913" y="3046605"/>
            <a:ext cx="6705600" cy="753139"/>
            <a:chOff x="0" y="122611"/>
            <a:chExt cx="5029200" cy="565212"/>
          </a:xfrm>
        </p:grpSpPr>
        <p:grpSp>
          <p:nvGrpSpPr>
            <p:cNvPr id="40" name="Group 10"/>
            <p:cNvGrpSpPr/>
            <p:nvPr/>
          </p:nvGrpSpPr>
          <p:grpSpPr bwMode="auto">
            <a:xfrm>
              <a:off x="0" y="275073"/>
              <a:ext cx="5029200" cy="412750"/>
              <a:chOff x="0" y="0"/>
              <a:chExt cx="5029200" cy="412750"/>
            </a:xfrm>
          </p:grpSpPr>
          <p:sp>
            <p:nvSpPr>
              <p:cNvPr id="42" name="矩形 17"/>
              <p:cNvSpPr>
                <a:spLocks noChangeArrowheads="1"/>
              </p:cNvSpPr>
              <p:nvPr/>
            </p:nvSpPr>
            <p:spPr bwMode="auto">
              <a:xfrm>
                <a:off x="0" y="0"/>
                <a:ext cx="5029200" cy="412750"/>
              </a:xfrm>
              <a:prstGeom prst="rect">
                <a:avLst/>
              </a:prstGeom>
              <a:noFill/>
              <a:ln w="3175" cap="flat" cmpd="sng">
                <a:solidFill>
                  <a:srgbClr val="6B0C07"/>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2400">
                  <a:solidFill>
                    <a:srgbClr val="FFFFFF"/>
                  </a:solidFill>
                  <a:latin typeface="Calibri" panose="020F0502020204030204" pitchFamily="34" charset="0"/>
                  <a:sym typeface="宋体" panose="02010600030101010101" pitchFamily="2" charset="-122"/>
                </a:endParaRPr>
              </a:p>
            </p:txBody>
          </p:sp>
          <p:sp>
            <p:nvSpPr>
              <p:cNvPr id="43" name="TextBox 27"/>
              <p:cNvSpPr>
                <a:spLocks noChangeArrowheads="1"/>
              </p:cNvSpPr>
              <p:nvPr/>
            </p:nvSpPr>
            <p:spPr bwMode="auto">
              <a:xfrm>
                <a:off x="1098823" y="28901"/>
                <a:ext cx="3653705" cy="315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ts val="0"/>
                  </a:spcBef>
                  <a:spcAft>
                    <a:spcPts val="0"/>
                  </a:spcAft>
                  <a:defRPr/>
                </a:pPr>
                <a:endParaRPr lang="zh-CN" altLang="en-US" sz="2135" b="1" dirty="0">
                  <a:solidFill>
                    <a:srgbClr val="C00000"/>
                  </a:solidFill>
                  <a:latin typeface="微软雅黑" panose="020B0503020204020204" charset="-122"/>
                  <a:ea typeface="微软雅黑" panose="020B0503020204020204" charset="-122"/>
                </a:endParaRPr>
              </a:p>
            </p:txBody>
          </p:sp>
        </p:grpSp>
        <p:pic>
          <p:nvPicPr>
            <p:cNvPr id="41" name="图片 16"/>
            <p:cNvPicPr>
              <a:picLocks noChangeAspect="1" noChangeArrowheads="1"/>
            </p:cNvPicPr>
            <p:nvPr/>
          </p:nvPicPr>
          <p:blipFill>
            <a:blip r:embed="rId1"/>
            <a:srcRect/>
            <a:stretch>
              <a:fillRect/>
            </a:stretch>
          </p:blipFill>
          <p:spPr bwMode="auto">
            <a:xfrm>
              <a:off x="144304" y="122611"/>
              <a:ext cx="753616" cy="53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14"/>
          <p:cNvGrpSpPr/>
          <p:nvPr/>
        </p:nvGrpSpPr>
        <p:grpSpPr bwMode="auto">
          <a:xfrm>
            <a:off x="4523847" y="3910704"/>
            <a:ext cx="6705600" cy="737824"/>
            <a:chOff x="0" y="134104"/>
            <a:chExt cx="5029200" cy="553719"/>
          </a:xfrm>
        </p:grpSpPr>
        <p:grpSp>
          <p:nvGrpSpPr>
            <p:cNvPr id="45" name="Group 15"/>
            <p:cNvGrpSpPr/>
            <p:nvPr/>
          </p:nvGrpSpPr>
          <p:grpSpPr bwMode="auto">
            <a:xfrm>
              <a:off x="0" y="275073"/>
              <a:ext cx="5029200" cy="412750"/>
              <a:chOff x="0" y="0"/>
              <a:chExt cx="5029200" cy="412750"/>
            </a:xfrm>
          </p:grpSpPr>
          <p:sp>
            <p:nvSpPr>
              <p:cNvPr id="47" name="矩形 22"/>
              <p:cNvSpPr>
                <a:spLocks noChangeArrowheads="1"/>
              </p:cNvSpPr>
              <p:nvPr/>
            </p:nvSpPr>
            <p:spPr bwMode="auto">
              <a:xfrm>
                <a:off x="0" y="0"/>
                <a:ext cx="5029200" cy="412750"/>
              </a:xfrm>
              <a:prstGeom prst="rect">
                <a:avLst/>
              </a:prstGeom>
              <a:noFill/>
              <a:ln w="3175" cap="flat" cmpd="sng">
                <a:solidFill>
                  <a:srgbClr val="6B0C07"/>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2400">
                  <a:solidFill>
                    <a:srgbClr val="FFFFFF"/>
                  </a:solidFill>
                  <a:latin typeface="Calibri" panose="020F0502020204030204" pitchFamily="34" charset="0"/>
                  <a:sym typeface="宋体" panose="02010600030101010101" pitchFamily="2" charset="-122"/>
                </a:endParaRPr>
              </a:p>
            </p:txBody>
          </p:sp>
          <p:sp>
            <p:nvSpPr>
              <p:cNvPr id="48" name="TextBox 27"/>
              <p:cNvSpPr>
                <a:spLocks noChangeArrowheads="1"/>
              </p:cNvSpPr>
              <p:nvPr/>
            </p:nvSpPr>
            <p:spPr bwMode="auto">
              <a:xfrm>
                <a:off x="1086123" y="28901"/>
                <a:ext cx="3666405" cy="315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auto">
                  <a:spcBef>
                    <a:spcPts val="0"/>
                  </a:spcBef>
                  <a:spcAft>
                    <a:spcPts val="0"/>
                  </a:spcAft>
                  <a:defRPr/>
                </a:pPr>
                <a:r>
                  <a:rPr lang="zh-CN" altLang="en-US" sz="2135" b="1" dirty="0">
                    <a:solidFill>
                      <a:srgbClr val="C00000"/>
                    </a:solidFill>
                    <a:latin typeface="微软雅黑" panose="020B0503020204020204" charset="-122"/>
                    <a:ea typeface="微软雅黑" panose="020B0503020204020204" charset="-122"/>
                  </a:rPr>
                  <a:t>三</a:t>
                </a:r>
                <a:r>
                  <a:rPr lang="zh-CN" altLang="en-US" sz="2135" b="1" dirty="0" smtClean="0">
                    <a:solidFill>
                      <a:srgbClr val="C00000"/>
                    </a:solidFill>
                    <a:latin typeface="微软雅黑" panose="020B0503020204020204" charset="-122"/>
                    <a:ea typeface="微软雅黑" panose="020B0503020204020204" charset="-122"/>
                  </a:rPr>
                  <a:t>、二级党组织开展主题教育注意事项</a:t>
                </a:r>
                <a:endParaRPr lang="zh-CN" altLang="en-US" sz="2135" b="1" dirty="0">
                  <a:solidFill>
                    <a:srgbClr val="C00000"/>
                  </a:solidFill>
                  <a:latin typeface="微软雅黑" panose="020B0503020204020204" charset="-122"/>
                  <a:ea typeface="微软雅黑" panose="020B0503020204020204" charset="-122"/>
                </a:endParaRPr>
              </a:p>
            </p:txBody>
          </p:sp>
        </p:grpSp>
        <p:pic>
          <p:nvPicPr>
            <p:cNvPr id="46" name="图片 21"/>
            <p:cNvPicPr>
              <a:picLocks noChangeAspect="1" noChangeArrowheads="1"/>
            </p:cNvPicPr>
            <p:nvPr/>
          </p:nvPicPr>
          <p:blipFill>
            <a:blip r:embed="rId1"/>
            <a:srcRect/>
            <a:stretch>
              <a:fillRect/>
            </a:stretch>
          </p:blipFill>
          <p:spPr bwMode="auto">
            <a:xfrm>
              <a:off x="144304" y="134104"/>
              <a:ext cx="753616" cy="53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矩形 1"/>
          <p:cNvSpPr/>
          <p:nvPr/>
        </p:nvSpPr>
        <p:spPr>
          <a:xfrm>
            <a:off x="6003752" y="3265627"/>
            <a:ext cx="2900680" cy="420370"/>
          </a:xfrm>
          <a:prstGeom prst="rect">
            <a:avLst/>
          </a:prstGeom>
        </p:spPr>
        <p:txBody>
          <a:bodyPr wrap="none">
            <a:spAutoFit/>
          </a:bodyPr>
          <a:lstStyle/>
          <a:p>
            <a:pPr fontAlgn="auto">
              <a:spcBef>
                <a:spcPts val="0"/>
              </a:spcBef>
              <a:spcAft>
                <a:spcPts val="0"/>
              </a:spcAft>
              <a:defRPr/>
            </a:pPr>
            <a:r>
              <a:rPr lang="zh-CN" altLang="en-US" sz="2135" b="1" dirty="0">
                <a:solidFill>
                  <a:srgbClr val="C00000"/>
                </a:solidFill>
                <a:latin typeface="微软雅黑" panose="020B0503020204020204" charset="-122"/>
                <a:ea typeface="微软雅黑" panose="020B0503020204020204" charset="-122"/>
              </a:rPr>
              <a:t>二</a:t>
            </a:r>
            <a:r>
              <a:rPr lang="zh-CN" altLang="en-US" sz="2135" b="1" dirty="0" smtClean="0">
                <a:solidFill>
                  <a:srgbClr val="C00000"/>
                </a:solidFill>
                <a:latin typeface="微软雅黑" panose="020B0503020204020204" charset="-122"/>
                <a:ea typeface="微软雅黑" panose="020B0503020204020204" charset="-122"/>
              </a:rPr>
              <a:t>、四项重点措施要求</a:t>
            </a:r>
            <a:endParaRPr lang="zh-CN" altLang="en-US" sz="2135" b="1" dirty="0">
              <a:solidFill>
                <a:srgbClr val="C00000"/>
              </a:solidFill>
              <a:latin typeface="微软雅黑" panose="020B0503020204020204" charset="-122"/>
              <a:ea typeface="微软雅黑" panose="020B0503020204020204" charset="-122"/>
            </a:endParaRPr>
          </a:p>
        </p:txBody>
      </p:sp>
      <p:pic>
        <p:nvPicPr>
          <p:cNvPr id="17" name="Picture 5"/>
          <p:cNvPicPr>
            <a:picLocks noChangeAspect="1"/>
          </p:cNvPicPr>
          <p:nvPr/>
        </p:nvPicPr>
        <p:blipFill>
          <a:blip r:embed="rId2">
            <a:grayscl/>
            <a:lum bright="40000" contrast="-30000"/>
          </a:blip>
          <a:stretch>
            <a:fillRect/>
          </a:stretch>
        </p:blipFill>
        <p:spPr>
          <a:xfrm>
            <a:off x="112395" y="5076825"/>
            <a:ext cx="12218670" cy="178943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38435" y="1938543"/>
            <a:ext cx="10474216" cy="3276600"/>
          </a:xfrm>
          <a:prstGeom prst="rect">
            <a:avLst/>
          </a:prstGeom>
        </p:spPr>
        <p:txBody>
          <a:bodyPr wrap="square">
            <a:spAutoFit/>
          </a:bodyPr>
          <a:lstStyle/>
          <a:p>
            <a:pPr>
              <a:lnSpc>
                <a:spcPct val="200000"/>
              </a:lnSpc>
              <a:spcBef>
                <a:spcPts val="600"/>
              </a:spcBef>
            </a:pPr>
            <a:r>
              <a:rPr lang="zh-CN" altLang="en-US" sz="2400" b="1" dirty="0">
                <a:solidFill>
                  <a:schemeClr val="accent4">
                    <a:lumMod val="50000"/>
                  </a:schemeClr>
                </a:solidFill>
              </a:rPr>
              <a:t>聚焦根本任务：</a:t>
            </a:r>
            <a:r>
              <a:rPr lang="zh-CN" altLang="en-US" sz="2400" dirty="0"/>
              <a:t>深入学习贯彻习近平新时代中国特色社会主义思想；</a:t>
            </a:r>
            <a:endParaRPr lang="zh-CN" altLang="en-US" sz="2400" dirty="0"/>
          </a:p>
          <a:p>
            <a:pPr>
              <a:lnSpc>
                <a:spcPct val="200000"/>
              </a:lnSpc>
              <a:spcBef>
                <a:spcPts val="600"/>
              </a:spcBef>
            </a:pPr>
            <a:r>
              <a:rPr lang="zh-CN" altLang="en-US" sz="2400" b="1" dirty="0">
                <a:solidFill>
                  <a:schemeClr val="accent4">
                    <a:lumMod val="50000"/>
                  </a:schemeClr>
                </a:solidFill>
              </a:rPr>
              <a:t>把握总要求：</a:t>
            </a:r>
            <a:r>
              <a:rPr lang="zh-CN" altLang="en-US" sz="2400" dirty="0"/>
              <a:t>守初心、担使命、找差距、抓落实；</a:t>
            </a:r>
            <a:endParaRPr lang="zh-CN" altLang="en-US" sz="2400" dirty="0"/>
          </a:p>
          <a:p>
            <a:pPr>
              <a:lnSpc>
                <a:spcPct val="200000"/>
              </a:lnSpc>
              <a:spcBef>
                <a:spcPts val="600"/>
              </a:spcBef>
            </a:pPr>
            <a:r>
              <a:rPr lang="zh-CN" altLang="en-US" sz="2400" b="1" dirty="0">
                <a:solidFill>
                  <a:schemeClr val="accent4">
                    <a:lumMod val="50000"/>
                  </a:schemeClr>
                </a:solidFill>
              </a:rPr>
              <a:t>实现总目标：</a:t>
            </a:r>
            <a:r>
              <a:rPr lang="zh-CN" altLang="en-US" sz="2400" dirty="0"/>
              <a:t>理论学习有收获，思想政治受洗礼，干事创业敢担当</a:t>
            </a:r>
            <a:r>
              <a:rPr lang="zh-CN" altLang="en-US" sz="2400" dirty="0" smtClean="0"/>
              <a:t>，</a:t>
            </a:r>
            <a:endParaRPr lang="en-US" altLang="zh-CN" sz="2400" dirty="0" smtClean="0"/>
          </a:p>
          <a:p>
            <a:pPr>
              <a:lnSpc>
                <a:spcPct val="200000"/>
              </a:lnSpc>
              <a:spcBef>
                <a:spcPts val="600"/>
              </a:spcBef>
            </a:pPr>
            <a:r>
              <a:rPr lang="en-US" altLang="zh-CN" sz="2400" dirty="0"/>
              <a:t> </a:t>
            </a:r>
            <a:r>
              <a:rPr lang="en-US" altLang="zh-CN" sz="2400" dirty="0" smtClean="0"/>
              <a:t>                     </a:t>
            </a:r>
            <a:r>
              <a:rPr lang="zh-CN" altLang="en-US" sz="2400" dirty="0" smtClean="0"/>
              <a:t>为</a:t>
            </a:r>
            <a:r>
              <a:rPr lang="zh-CN" altLang="en-US" sz="2400" dirty="0"/>
              <a:t>民服务解难题，清正廉洁作表率。</a:t>
            </a:r>
            <a:endParaRPr lang="zh-CN" altLang="en-US" sz="2400" dirty="0"/>
          </a:p>
        </p:txBody>
      </p:sp>
      <p:sp>
        <p:nvSpPr>
          <p:cNvPr id="4" name="文本框 10"/>
          <p:cNvSpPr txBox="1">
            <a:spLocks noChangeArrowheads="1"/>
          </p:cNvSpPr>
          <p:nvPr/>
        </p:nvSpPr>
        <p:spPr bwMode="auto">
          <a:xfrm>
            <a:off x="1295467" y="278219"/>
            <a:ext cx="4680076"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665" b="1" dirty="0" smtClean="0">
                <a:latin typeface="+mn-ea"/>
                <a:ea typeface="+mn-ea"/>
                <a:cs typeface="+mn-ea"/>
                <a:sym typeface="+mn-lt"/>
              </a:rPr>
              <a:t>一、工作主线和总体要求</a:t>
            </a:r>
            <a:endParaRPr lang="zh-CN" altLang="en-US" sz="2665" b="1" dirty="0">
              <a:latin typeface="+mn-ea"/>
              <a:ea typeface="+mn-ea"/>
              <a:cs typeface="+mn-ea"/>
              <a:sym typeface="+mn-lt"/>
            </a:endParaRPr>
          </a:p>
        </p:txBody>
      </p:sp>
      <p:sp>
        <p:nvSpPr>
          <p:cNvPr id="5" name="矩形 4"/>
          <p:cNvSpPr/>
          <p:nvPr/>
        </p:nvSpPr>
        <p:spPr>
          <a:xfrm>
            <a:off x="738472" y="1025637"/>
            <a:ext cx="2082800" cy="666115"/>
          </a:xfrm>
          <a:prstGeom prst="rect">
            <a:avLst/>
          </a:prstGeom>
        </p:spPr>
        <p:txBody>
          <a:bodyPr wrap="none">
            <a:spAutoFit/>
          </a:bodyPr>
          <a:lstStyle/>
          <a:p>
            <a:r>
              <a:rPr lang="zh-CN" altLang="en-US" sz="3735" b="1" dirty="0" smtClean="0">
                <a:solidFill>
                  <a:srgbClr val="C00000"/>
                </a:solidFill>
              </a:rPr>
              <a:t>总体要求</a:t>
            </a:r>
            <a:endParaRPr lang="en-US" altLang="zh-CN" sz="3735" b="1" dirty="0" smtClean="0">
              <a:solidFill>
                <a:srgbClr val="C00000"/>
              </a:solidFill>
            </a:endParaRPr>
          </a:p>
        </p:txBody>
      </p:sp>
      <p:pic>
        <p:nvPicPr>
          <p:cNvPr id="17" name="Picture 5"/>
          <p:cNvPicPr>
            <a:picLocks noChangeAspect="1"/>
          </p:cNvPicPr>
          <p:nvPr/>
        </p:nvPicPr>
        <p:blipFill>
          <a:blip r:embed="rId1">
            <a:grayscl/>
            <a:lum bright="40000" contrast="-30000"/>
          </a:blip>
          <a:stretch>
            <a:fillRect/>
          </a:stretch>
        </p:blipFill>
        <p:spPr>
          <a:xfrm>
            <a:off x="112395" y="5076825"/>
            <a:ext cx="12218670" cy="178943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0"/>
          <p:cNvSpPr txBox="1">
            <a:spLocks noChangeArrowheads="1"/>
          </p:cNvSpPr>
          <p:nvPr/>
        </p:nvSpPr>
        <p:spPr bwMode="auto">
          <a:xfrm>
            <a:off x="1295467" y="278219"/>
            <a:ext cx="4680076"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665" b="1" dirty="0" smtClean="0">
                <a:latin typeface="+mn-ea"/>
                <a:ea typeface="+mn-ea"/>
                <a:cs typeface="+mn-ea"/>
                <a:sym typeface="+mn-lt"/>
              </a:rPr>
              <a:t>一、工作主线和总体要求</a:t>
            </a:r>
            <a:endParaRPr lang="zh-CN" altLang="en-US" sz="2665" b="1" dirty="0">
              <a:latin typeface="+mn-ea"/>
              <a:ea typeface="+mn-ea"/>
              <a:cs typeface="+mn-ea"/>
              <a:sym typeface="+mn-lt"/>
            </a:endParaRPr>
          </a:p>
        </p:txBody>
      </p:sp>
      <p:sp>
        <p:nvSpPr>
          <p:cNvPr id="2" name="矩形 1"/>
          <p:cNvSpPr/>
          <p:nvPr/>
        </p:nvSpPr>
        <p:spPr>
          <a:xfrm>
            <a:off x="738435" y="1412776"/>
            <a:ext cx="10926184" cy="4896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800"/>
              </a:lnSpc>
            </a:pPr>
            <a:r>
              <a:rPr lang="zh-CN" altLang="en-US" sz="2400" b="1" dirty="0" smtClean="0">
                <a:solidFill>
                  <a:schemeClr val="accent4">
                    <a:lumMod val="50000"/>
                  </a:schemeClr>
                </a:solidFill>
              </a:rPr>
              <a:t>学校开展主题教育意义：</a:t>
            </a:r>
            <a:endParaRPr lang="en-US" altLang="zh-CN" sz="2400" b="1" dirty="0" smtClean="0">
              <a:solidFill>
                <a:schemeClr val="accent4">
                  <a:lumMod val="50000"/>
                </a:schemeClr>
              </a:solidFill>
            </a:endParaRPr>
          </a:p>
          <a:p>
            <a:pPr>
              <a:lnSpc>
                <a:spcPts val="2800"/>
              </a:lnSpc>
            </a:pPr>
            <a:r>
              <a:rPr lang="en-US" altLang="zh-CN" sz="2400" dirty="0" smtClean="0">
                <a:solidFill>
                  <a:schemeClr val="tx1"/>
                </a:solidFill>
              </a:rPr>
              <a:t>1</a:t>
            </a:r>
            <a:r>
              <a:rPr lang="zh-CN" altLang="en-US" sz="2400" dirty="0">
                <a:solidFill>
                  <a:schemeClr val="tx1"/>
                </a:solidFill>
              </a:rPr>
              <a:t>、推动各级党组织和党员干部进一步把</a:t>
            </a:r>
            <a:r>
              <a:rPr lang="zh-CN" altLang="en-US" sz="2400" b="1" dirty="0">
                <a:solidFill>
                  <a:schemeClr val="accent3">
                    <a:lumMod val="75000"/>
                  </a:schemeClr>
                </a:solidFill>
              </a:rPr>
              <a:t>思想和行动统一</a:t>
            </a:r>
            <a:r>
              <a:rPr lang="zh-CN" altLang="en-US" sz="2400" dirty="0">
                <a:solidFill>
                  <a:schemeClr val="tx1"/>
                </a:solidFill>
              </a:rPr>
              <a:t>到上级决策部署上来</a:t>
            </a:r>
            <a:r>
              <a:rPr lang="zh-CN" altLang="en-US" sz="2400" dirty="0" smtClean="0">
                <a:solidFill>
                  <a:schemeClr val="tx1"/>
                </a:solidFill>
              </a:rPr>
              <a:t>；</a:t>
            </a:r>
            <a:endParaRPr lang="en-US" altLang="zh-CN" sz="2400" dirty="0" smtClean="0">
              <a:solidFill>
                <a:schemeClr val="tx1"/>
              </a:solidFill>
            </a:endParaRPr>
          </a:p>
          <a:p>
            <a:pPr>
              <a:lnSpc>
                <a:spcPts val="2800"/>
              </a:lnSpc>
            </a:pPr>
            <a:r>
              <a:rPr lang="en-US" altLang="zh-CN" sz="2400" dirty="0" smtClean="0">
                <a:solidFill>
                  <a:schemeClr val="tx1"/>
                </a:solidFill>
              </a:rPr>
              <a:t>2</a:t>
            </a:r>
            <a:r>
              <a:rPr lang="zh-CN" altLang="en-US" sz="2400" dirty="0">
                <a:solidFill>
                  <a:schemeClr val="tx1"/>
                </a:solidFill>
              </a:rPr>
              <a:t>、进一步用</a:t>
            </a:r>
            <a:r>
              <a:rPr lang="zh-CN" altLang="en-US" sz="2400" b="1" dirty="0">
                <a:solidFill>
                  <a:schemeClr val="accent3">
                    <a:lumMod val="75000"/>
                  </a:schemeClr>
                </a:solidFill>
              </a:rPr>
              <a:t>习近平新时代中国特色社会主义思想</a:t>
            </a:r>
            <a:r>
              <a:rPr lang="zh-CN" altLang="en-US" sz="2400" dirty="0">
                <a:solidFill>
                  <a:schemeClr val="tx1"/>
                </a:solidFill>
              </a:rPr>
              <a:t>和党的十九大精神武装头脑、指导实践、推动</a:t>
            </a:r>
            <a:r>
              <a:rPr lang="zh-CN" altLang="en-US" sz="2400" dirty="0" smtClean="0">
                <a:solidFill>
                  <a:schemeClr val="tx1"/>
                </a:solidFill>
              </a:rPr>
              <a:t>工作；</a:t>
            </a:r>
            <a:endParaRPr lang="zh-CN" altLang="en-US" sz="2400" dirty="0">
              <a:solidFill>
                <a:schemeClr val="tx1"/>
              </a:solidFill>
            </a:endParaRPr>
          </a:p>
          <a:p>
            <a:pPr>
              <a:lnSpc>
                <a:spcPts val="2800"/>
              </a:lnSpc>
            </a:pPr>
            <a:r>
              <a:rPr lang="en-US" altLang="zh-CN" sz="2400" dirty="0" smtClean="0">
                <a:solidFill>
                  <a:schemeClr val="tx1"/>
                </a:solidFill>
              </a:rPr>
              <a:t>3</a:t>
            </a:r>
            <a:r>
              <a:rPr lang="zh-CN" altLang="en-US" sz="2400" dirty="0" smtClean="0">
                <a:solidFill>
                  <a:schemeClr val="tx1"/>
                </a:solidFill>
              </a:rPr>
              <a:t>、</a:t>
            </a:r>
            <a:r>
              <a:rPr lang="zh-CN" altLang="en-US" sz="2400" dirty="0">
                <a:solidFill>
                  <a:schemeClr val="tx1"/>
                </a:solidFill>
              </a:rPr>
              <a:t>围绕</a:t>
            </a:r>
            <a:r>
              <a:rPr lang="zh-CN" altLang="en-US" sz="2400" b="1" dirty="0">
                <a:solidFill>
                  <a:schemeClr val="accent3">
                    <a:lumMod val="75000"/>
                  </a:schemeClr>
                </a:solidFill>
              </a:rPr>
              <a:t>为党育人</a:t>
            </a:r>
            <a:r>
              <a:rPr lang="zh-CN" altLang="en-US" sz="2400" dirty="0">
                <a:solidFill>
                  <a:schemeClr val="tx1"/>
                </a:solidFill>
              </a:rPr>
              <a:t>、</a:t>
            </a:r>
            <a:r>
              <a:rPr lang="zh-CN" altLang="en-US" sz="2400" b="1" dirty="0">
                <a:solidFill>
                  <a:schemeClr val="accent3">
                    <a:lumMod val="75000"/>
                  </a:schemeClr>
                </a:solidFill>
              </a:rPr>
              <a:t>为国育才</a:t>
            </a:r>
            <a:r>
              <a:rPr lang="zh-CN" altLang="en-US" sz="2400" dirty="0">
                <a:solidFill>
                  <a:schemeClr val="tx1"/>
                </a:solidFill>
              </a:rPr>
              <a:t>，紧扣立德树人根本任务，激励引导党员干部充满激情、富于创造、勇于</a:t>
            </a:r>
            <a:r>
              <a:rPr lang="zh-CN" altLang="en-US" sz="2400" dirty="0" smtClean="0">
                <a:solidFill>
                  <a:schemeClr val="tx1"/>
                </a:solidFill>
              </a:rPr>
              <a:t>担当；</a:t>
            </a:r>
            <a:endParaRPr lang="en-US" altLang="zh-CN" sz="2400" dirty="0" smtClean="0">
              <a:solidFill>
                <a:schemeClr val="tx1"/>
              </a:solidFill>
            </a:endParaRPr>
          </a:p>
          <a:p>
            <a:pPr>
              <a:lnSpc>
                <a:spcPts val="2800"/>
              </a:lnSpc>
            </a:pPr>
            <a:r>
              <a:rPr lang="en-US" altLang="zh-CN" sz="2400" dirty="0" smtClean="0">
                <a:solidFill>
                  <a:schemeClr val="tx1"/>
                </a:solidFill>
              </a:rPr>
              <a:t>4</a:t>
            </a:r>
            <a:r>
              <a:rPr lang="zh-CN" altLang="en-US" sz="2400" dirty="0" smtClean="0">
                <a:solidFill>
                  <a:schemeClr val="tx1"/>
                </a:solidFill>
              </a:rPr>
              <a:t>、</a:t>
            </a:r>
            <a:r>
              <a:rPr lang="zh-CN" altLang="en-US" sz="2400" dirty="0">
                <a:solidFill>
                  <a:schemeClr val="tx1"/>
                </a:solidFill>
              </a:rPr>
              <a:t>推进</a:t>
            </a:r>
            <a:r>
              <a:rPr lang="zh-CN" altLang="en-US" sz="2400" b="1" dirty="0">
                <a:solidFill>
                  <a:schemeClr val="accent3">
                    <a:lumMod val="75000"/>
                  </a:schemeClr>
                </a:solidFill>
              </a:rPr>
              <a:t>国内一流的高水平现代化工程应用型特色大学</a:t>
            </a:r>
            <a:r>
              <a:rPr lang="zh-CN" altLang="en-US" sz="2400" dirty="0">
                <a:solidFill>
                  <a:schemeClr val="tx1"/>
                </a:solidFill>
              </a:rPr>
              <a:t>的</a:t>
            </a:r>
            <a:r>
              <a:rPr lang="zh-CN" altLang="en-US" sz="2400" dirty="0" smtClean="0">
                <a:solidFill>
                  <a:schemeClr val="tx1"/>
                </a:solidFill>
              </a:rPr>
              <a:t>建设；</a:t>
            </a:r>
            <a:endParaRPr lang="en-US" altLang="zh-CN" sz="2400" dirty="0" smtClean="0">
              <a:solidFill>
                <a:schemeClr val="tx1"/>
              </a:solidFill>
            </a:endParaRPr>
          </a:p>
          <a:p>
            <a:pPr>
              <a:lnSpc>
                <a:spcPts val="2800"/>
              </a:lnSpc>
            </a:pPr>
            <a:r>
              <a:rPr lang="en-US" altLang="zh-CN" sz="2400" dirty="0" smtClean="0">
                <a:solidFill>
                  <a:schemeClr val="tx1"/>
                </a:solidFill>
              </a:rPr>
              <a:t>5</a:t>
            </a:r>
            <a:r>
              <a:rPr lang="zh-CN" altLang="en-US" sz="2400" dirty="0" smtClean="0">
                <a:solidFill>
                  <a:schemeClr val="tx1"/>
                </a:solidFill>
              </a:rPr>
              <a:t>、以</a:t>
            </a:r>
            <a:r>
              <a:rPr lang="zh-CN" altLang="en-US" sz="2400" b="1" dirty="0">
                <a:solidFill>
                  <a:schemeClr val="accent3">
                    <a:lumMod val="75000"/>
                  </a:schemeClr>
                </a:solidFill>
              </a:rPr>
              <a:t>处级以上</a:t>
            </a:r>
            <a:r>
              <a:rPr lang="zh-CN" altLang="en-US" sz="2400" dirty="0">
                <a:solidFill>
                  <a:schemeClr val="tx1"/>
                </a:solidFill>
              </a:rPr>
              <a:t>领导干部为重点，示范带动广大党员、干部的学习教育。</a:t>
            </a:r>
            <a:endParaRPr lang="zh-CN" altLang="en-US" sz="24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21691" y="2468893"/>
            <a:ext cx="11519517" cy="3061335"/>
          </a:xfrm>
          <a:prstGeom prst="rect">
            <a:avLst/>
          </a:prstGeom>
        </p:spPr>
        <p:txBody>
          <a:bodyPr wrap="square">
            <a:spAutoFit/>
          </a:bodyPr>
          <a:lstStyle/>
          <a:p>
            <a:pPr indent="0">
              <a:spcBef>
                <a:spcPts val="600"/>
              </a:spcBef>
              <a:buFont typeface="Wingdings" panose="05000000000000000000" pitchFamily="2" charset="2"/>
              <a:buNone/>
            </a:pPr>
            <a:r>
              <a:rPr lang="en-US" altLang="zh-CN" sz="2400" dirty="0" smtClean="0"/>
              <a:t>1</a:t>
            </a:r>
            <a:r>
              <a:rPr lang="zh-CN" altLang="en-US" sz="2400" dirty="0" smtClean="0"/>
              <a:t>、抓</a:t>
            </a:r>
            <a:r>
              <a:rPr lang="zh-CN" altLang="en-US" sz="2400" b="1" dirty="0">
                <a:solidFill>
                  <a:schemeClr val="accent4">
                    <a:lumMod val="50000"/>
                  </a:schemeClr>
                </a:solidFill>
              </a:rPr>
              <a:t>“四个到位”</a:t>
            </a:r>
            <a:r>
              <a:rPr lang="zh-CN" altLang="en-US" sz="2400" dirty="0"/>
              <a:t>：思想认识到位、检视问题到位、整改落实到位、组织领导到位；</a:t>
            </a:r>
            <a:endParaRPr lang="zh-CN" altLang="en-US" sz="2400" dirty="0"/>
          </a:p>
          <a:p>
            <a:pPr indent="0">
              <a:spcBef>
                <a:spcPts val="600"/>
              </a:spcBef>
              <a:buFont typeface="Wingdings" panose="05000000000000000000" pitchFamily="2" charset="2"/>
              <a:buNone/>
            </a:pPr>
            <a:r>
              <a:rPr lang="en-US" altLang="zh-CN" sz="2400" dirty="0" smtClean="0"/>
              <a:t>2</a:t>
            </a:r>
            <a:r>
              <a:rPr lang="zh-CN" altLang="en-US" sz="2400" dirty="0" smtClean="0"/>
              <a:t>、防止</a:t>
            </a:r>
            <a:r>
              <a:rPr lang="zh-CN" altLang="en-US" sz="2400" b="1" dirty="0">
                <a:solidFill>
                  <a:schemeClr val="accent4">
                    <a:lumMod val="50000"/>
                  </a:schemeClr>
                </a:solidFill>
              </a:rPr>
              <a:t>“两张皮”</a:t>
            </a:r>
            <a:r>
              <a:rPr lang="zh-CN" altLang="en-US" sz="2400" dirty="0"/>
              <a:t>：主题教育要同贯彻落实习近平总书记考察上海重要讲话精神结合起来，同全力实施三项新的重大任务落实起来，同全市改革发展各项工作结合起来；</a:t>
            </a:r>
            <a:endParaRPr lang="zh-CN" altLang="en-US" sz="2400" dirty="0"/>
          </a:p>
          <a:p>
            <a:pPr indent="0">
              <a:spcBef>
                <a:spcPts val="600"/>
              </a:spcBef>
              <a:buFont typeface="Wingdings" panose="05000000000000000000" pitchFamily="2" charset="2"/>
              <a:buNone/>
            </a:pPr>
            <a:r>
              <a:rPr lang="en-US" altLang="zh-CN" sz="2400" dirty="0" smtClean="0"/>
              <a:t>3</a:t>
            </a:r>
            <a:r>
              <a:rPr lang="zh-CN" altLang="en-US" sz="2400" dirty="0" smtClean="0"/>
              <a:t>、</a:t>
            </a:r>
            <a:r>
              <a:rPr lang="zh-CN" altLang="en-US" sz="2400" b="1" dirty="0">
                <a:solidFill>
                  <a:schemeClr val="accent4">
                    <a:lumMod val="50000"/>
                  </a:schemeClr>
                </a:solidFill>
              </a:rPr>
              <a:t>反对形式主义、官僚主义</a:t>
            </a:r>
            <a:r>
              <a:rPr lang="zh-CN" altLang="en-US" sz="2400" dirty="0" smtClean="0"/>
              <a:t>。</a:t>
            </a:r>
            <a:endParaRPr lang="en-US" altLang="zh-CN" sz="2400" dirty="0" smtClean="0"/>
          </a:p>
          <a:p>
            <a:pPr indent="0">
              <a:spcBef>
                <a:spcPts val="600"/>
              </a:spcBef>
              <a:buFont typeface="Wingdings" panose="05000000000000000000" pitchFamily="2" charset="2"/>
              <a:buNone/>
            </a:pPr>
            <a:r>
              <a:rPr lang="en-US" altLang="zh-CN" sz="2400" dirty="0" smtClean="0"/>
              <a:t>4</a:t>
            </a:r>
            <a:r>
              <a:rPr lang="zh-CN" altLang="en-US" sz="2400" dirty="0" smtClean="0"/>
              <a:t>、</a:t>
            </a:r>
            <a:r>
              <a:rPr lang="zh-CN" altLang="zh-CN" sz="2400" dirty="0"/>
              <a:t>各级党委要把第二批主题教育作为</a:t>
            </a:r>
            <a:r>
              <a:rPr lang="zh-CN" altLang="zh-CN" sz="2400" b="1" dirty="0">
                <a:solidFill>
                  <a:schemeClr val="accent4">
                    <a:lumMod val="50000"/>
                  </a:schemeClr>
                </a:solidFill>
              </a:rPr>
              <a:t>重要政治任务</a:t>
            </a:r>
            <a:r>
              <a:rPr lang="zh-CN" altLang="zh-CN" sz="2400" dirty="0"/>
              <a:t>，切实履行职责，抓好组织</a:t>
            </a:r>
            <a:r>
              <a:rPr lang="zh-CN" altLang="zh-CN" sz="2400" dirty="0" smtClean="0"/>
              <a:t>领导</a:t>
            </a:r>
            <a:r>
              <a:rPr lang="zh-CN" altLang="en-US" sz="2400" dirty="0" smtClean="0"/>
              <a:t>；</a:t>
            </a:r>
            <a:endParaRPr lang="en-US" altLang="zh-CN" sz="2400" dirty="0" smtClean="0"/>
          </a:p>
          <a:p>
            <a:pPr indent="0">
              <a:spcBef>
                <a:spcPts val="600"/>
              </a:spcBef>
              <a:buFont typeface="Wingdings" panose="05000000000000000000" pitchFamily="2" charset="2"/>
              <a:buNone/>
            </a:pPr>
            <a:r>
              <a:rPr lang="en-US" altLang="zh-CN" sz="2400" dirty="0" smtClean="0"/>
              <a:t>5</a:t>
            </a:r>
            <a:r>
              <a:rPr lang="zh-CN" altLang="en-US" sz="2400" dirty="0"/>
              <a:t>、加强</a:t>
            </a:r>
            <a:r>
              <a:rPr lang="zh-CN" altLang="en-US" sz="2400" b="1" dirty="0">
                <a:solidFill>
                  <a:schemeClr val="accent4">
                    <a:lumMod val="50000"/>
                  </a:schemeClr>
                </a:solidFill>
              </a:rPr>
              <a:t>正面宣传</a:t>
            </a:r>
            <a:r>
              <a:rPr lang="zh-CN" altLang="en-US" sz="2400" dirty="0"/>
              <a:t>和</a:t>
            </a:r>
            <a:r>
              <a:rPr lang="zh-CN" altLang="en-US" sz="2400" b="1" dirty="0">
                <a:solidFill>
                  <a:schemeClr val="accent4">
                    <a:lumMod val="50000"/>
                  </a:schemeClr>
                </a:solidFill>
              </a:rPr>
              <a:t>舆论引导</a:t>
            </a:r>
            <a:r>
              <a:rPr lang="zh-CN" altLang="en-US" sz="2400" dirty="0"/>
              <a:t>，注意总结宣传</a:t>
            </a:r>
            <a:r>
              <a:rPr lang="zh-CN" altLang="en-US" sz="2400" b="1" dirty="0">
                <a:solidFill>
                  <a:schemeClr val="accent4">
                    <a:lumMod val="50000"/>
                  </a:schemeClr>
                </a:solidFill>
              </a:rPr>
              <a:t>先进典型</a:t>
            </a:r>
            <a:r>
              <a:rPr lang="zh-CN" altLang="en-US" sz="2400" dirty="0" smtClean="0"/>
              <a:t>；</a:t>
            </a:r>
            <a:endParaRPr lang="en-US" altLang="zh-CN" sz="2400" dirty="0" smtClean="0"/>
          </a:p>
          <a:p>
            <a:pPr indent="0">
              <a:spcBef>
                <a:spcPts val="600"/>
              </a:spcBef>
              <a:buFont typeface="Wingdings" panose="05000000000000000000" pitchFamily="2" charset="2"/>
              <a:buNone/>
            </a:pPr>
            <a:r>
              <a:rPr lang="en-US" altLang="zh-CN" sz="2400" dirty="0" smtClean="0"/>
              <a:t>6</a:t>
            </a:r>
            <a:r>
              <a:rPr lang="zh-CN" altLang="en-US" sz="2400" dirty="0" smtClean="0"/>
              <a:t>、</a:t>
            </a:r>
            <a:r>
              <a:rPr lang="zh-CN" altLang="zh-CN" sz="2400" dirty="0"/>
              <a:t>各级党组织书记要切实担负</a:t>
            </a:r>
            <a:r>
              <a:rPr lang="zh-CN" altLang="zh-CN" sz="2400" b="1" dirty="0">
                <a:solidFill>
                  <a:schemeClr val="accent4">
                    <a:lumMod val="50000"/>
                  </a:schemeClr>
                </a:solidFill>
              </a:rPr>
              <a:t>第一责任人责任</a:t>
            </a:r>
            <a:r>
              <a:rPr lang="zh-CN" altLang="en-US" sz="2400" dirty="0" smtClean="0"/>
              <a:t>。</a:t>
            </a:r>
            <a:endParaRPr lang="zh-CN" altLang="en-US" sz="2400" dirty="0"/>
          </a:p>
        </p:txBody>
      </p:sp>
      <p:sp>
        <p:nvSpPr>
          <p:cNvPr id="7" name="矩形 6"/>
          <p:cNvSpPr/>
          <p:nvPr/>
        </p:nvSpPr>
        <p:spPr>
          <a:xfrm>
            <a:off x="431371" y="1220755"/>
            <a:ext cx="11233248" cy="911860"/>
          </a:xfrm>
          <a:prstGeom prst="rect">
            <a:avLst/>
          </a:prstGeom>
        </p:spPr>
        <p:txBody>
          <a:bodyPr wrap="square">
            <a:spAutoFit/>
          </a:bodyPr>
          <a:lstStyle/>
          <a:p>
            <a:r>
              <a:rPr lang="zh-CN" altLang="en-US" sz="2665" b="1" dirty="0">
                <a:solidFill>
                  <a:srgbClr val="C00000"/>
                </a:solidFill>
              </a:rPr>
              <a:t>充分借鉴运用第一批主题教育成功经验</a:t>
            </a:r>
            <a:r>
              <a:rPr lang="zh-CN" altLang="en-US" sz="2665" b="1" dirty="0" smtClean="0">
                <a:solidFill>
                  <a:srgbClr val="C00000"/>
                </a:solidFill>
              </a:rPr>
              <a:t>，以</a:t>
            </a:r>
            <a:r>
              <a:rPr lang="zh-CN" altLang="en-US" sz="2665" b="1" dirty="0">
                <a:solidFill>
                  <a:srgbClr val="C00000"/>
                </a:solidFill>
              </a:rPr>
              <a:t>彻底的自我革命精神解决违背初心和使命的问题。</a:t>
            </a:r>
            <a:endParaRPr lang="en-US" altLang="zh-CN" sz="2665" b="1" dirty="0" smtClean="0">
              <a:solidFill>
                <a:srgbClr val="C00000"/>
              </a:solidFill>
            </a:endParaRPr>
          </a:p>
        </p:txBody>
      </p:sp>
      <p:sp>
        <p:nvSpPr>
          <p:cNvPr id="9" name="文本框 10"/>
          <p:cNvSpPr txBox="1">
            <a:spLocks noChangeArrowheads="1"/>
          </p:cNvSpPr>
          <p:nvPr/>
        </p:nvSpPr>
        <p:spPr bwMode="auto">
          <a:xfrm>
            <a:off x="1295467" y="278219"/>
            <a:ext cx="4680076"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665" b="1" dirty="0" smtClean="0">
                <a:latin typeface="+mn-ea"/>
                <a:ea typeface="+mn-ea"/>
                <a:cs typeface="+mn-ea"/>
                <a:sym typeface="+mn-lt"/>
              </a:rPr>
              <a:t>一、工作主线和总体要求</a:t>
            </a:r>
            <a:endParaRPr lang="zh-CN" altLang="en-US" sz="2665" b="1" dirty="0">
              <a:latin typeface="+mn-ea"/>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6381671" y="1413113"/>
            <a:ext cx="4829800" cy="4261485"/>
          </a:xfrm>
          <a:prstGeom prst="rect">
            <a:avLst/>
          </a:prstGeom>
        </p:spPr>
        <p:txBody>
          <a:bodyPr wrap="square">
            <a:spAutoFit/>
          </a:bodyPr>
          <a:lstStyle/>
          <a:p>
            <a:pPr>
              <a:lnSpc>
                <a:spcPct val="200000"/>
              </a:lnSpc>
              <a:spcBef>
                <a:spcPts val="600"/>
              </a:spcBef>
            </a:pPr>
            <a:r>
              <a:rPr lang="zh-CN" altLang="en-US" sz="3200" b="1" dirty="0" smtClean="0">
                <a:solidFill>
                  <a:schemeClr val="accent4">
                    <a:lumMod val="50000"/>
                  </a:schemeClr>
                </a:solidFill>
              </a:rPr>
              <a:t>根本</a:t>
            </a:r>
            <a:r>
              <a:rPr lang="zh-CN" altLang="en-US" sz="2400" b="1" dirty="0" smtClean="0">
                <a:solidFill>
                  <a:schemeClr val="accent4">
                    <a:lumMod val="50000"/>
                  </a:schemeClr>
                </a:solidFill>
              </a:rPr>
              <a:t>：</a:t>
            </a:r>
            <a:r>
              <a:rPr lang="zh-CN" altLang="en-US" sz="2400" dirty="0"/>
              <a:t>扎实抓好学习教育；</a:t>
            </a:r>
            <a:endParaRPr lang="zh-CN" altLang="en-US" sz="2400" dirty="0"/>
          </a:p>
          <a:p>
            <a:pPr>
              <a:lnSpc>
                <a:spcPct val="200000"/>
              </a:lnSpc>
              <a:spcBef>
                <a:spcPts val="600"/>
              </a:spcBef>
            </a:pPr>
            <a:r>
              <a:rPr lang="zh-CN" altLang="en-US" sz="3200" b="1" dirty="0" smtClean="0">
                <a:solidFill>
                  <a:schemeClr val="accent4">
                    <a:lumMod val="50000"/>
                  </a:schemeClr>
                </a:solidFill>
              </a:rPr>
              <a:t>途径</a:t>
            </a:r>
            <a:r>
              <a:rPr lang="zh-CN" altLang="en-US" sz="2400" b="1" dirty="0" smtClean="0">
                <a:solidFill>
                  <a:schemeClr val="accent4">
                    <a:lumMod val="50000"/>
                  </a:schemeClr>
                </a:solidFill>
              </a:rPr>
              <a:t>：</a:t>
            </a:r>
            <a:r>
              <a:rPr lang="zh-CN" altLang="en-US" sz="2400" dirty="0" smtClean="0"/>
              <a:t>认真</a:t>
            </a:r>
            <a:r>
              <a:rPr lang="zh-CN" altLang="en-US" sz="2400" dirty="0"/>
              <a:t>开展调查研究；</a:t>
            </a:r>
            <a:endParaRPr lang="zh-CN" altLang="en-US" sz="2400" dirty="0"/>
          </a:p>
          <a:p>
            <a:pPr>
              <a:lnSpc>
                <a:spcPct val="200000"/>
              </a:lnSpc>
              <a:spcBef>
                <a:spcPts val="600"/>
              </a:spcBef>
            </a:pPr>
            <a:r>
              <a:rPr lang="zh-CN" altLang="en-US" sz="3200" b="1" dirty="0">
                <a:solidFill>
                  <a:schemeClr val="accent4">
                    <a:lumMod val="50000"/>
                  </a:schemeClr>
                </a:solidFill>
              </a:rPr>
              <a:t>关键</a:t>
            </a:r>
            <a:r>
              <a:rPr lang="zh-CN" altLang="en-US" sz="2400" b="1" dirty="0" smtClean="0">
                <a:solidFill>
                  <a:schemeClr val="accent4">
                    <a:lumMod val="50000"/>
                  </a:schemeClr>
                </a:solidFill>
              </a:rPr>
              <a:t>：</a:t>
            </a:r>
            <a:r>
              <a:rPr lang="zh-CN" altLang="en-US" sz="2400" dirty="0"/>
              <a:t>检视反思突出</a:t>
            </a:r>
            <a:r>
              <a:rPr lang="zh-CN" altLang="en-US" sz="2400" dirty="0" smtClean="0"/>
              <a:t>问题；</a:t>
            </a:r>
            <a:endParaRPr lang="en-US" altLang="zh-CN" sz="2400" dirty="0" smtClean="0"/>
          </a:p>
          <a:p>
            <a:pPr>
              <a:lnSpc>
                <a:spcPct val="200000"/>
              </a:lnSpc>
              <a:spcBef>
                <a:spcPts val="600"/>
              </a:spcBef>
            </a:pPr>
            <a:r>
              <a:rPr lang="zh-CN" altLang="en-US" sz="3200" b="1" dirty="0">
                <a:solidFill>
                  <a:schemeClr val="accent4">
                    <a:lumMod val="50000"/>
                  </a:schemeClr>
                </a:solidFill>
              </a:rPr>
              <a:t>目的</a:t>
            </a:r>
            <a:r>
              <a:rPr lang="zh-CN" altLang="en-US" sz="2400" dirty="0"/>
              <a:t>：切实抓好整改</a:t>
            </a:r>
            <a:r>
              <a:rPr lang="zh-CN" altLang="en-US" sz="2400" dirty="0" smtClean="0"/>
              <a:t>落实。</a:t>
            </a:r>
            <a:endParaRPr lang="zh-CN" altLang="en-US" sz="2400" dirty="0"/>
          </a:p>
        </p:txBody>
      </p:sp>
      <p:sp>
        <p:nvSpPr>
          <p:cNvPr id="4" name="文本框 10"/>
          <p:cNvSpPr txBox="1">
            <a:spLocks noChangeArrowheads="1"/>
          </p:cNvSpPr>
          <p:nvPr/>
        </p:nvSpPr>
        <p:spPr bwMode="auto">
          <a:xfrm>
            <a:off x="1295467" y="278219"/>
            <a:ext cx="4680076"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665" b="1" dirty="0" smtClean="0">
                <a:latin typeface="+mn-ea"/>
                <a:ea typeface="+mn-ea"/>
                <a:cs typeface="+mn-ea"/>
                <a:sym typeface="+mn-lt"/>
              </a:rPr>
              <a:t>二、四项重点措施要求</a:t>
            </a:r>
            <a:endParaRPr lang="zh-CN" altLang="en-US" sz="2665" b="1" dirty="0">
              <a:latin typeface="+mn-ea"/>
              <a:ea typeface="+mn-ea"/>
              <a:cs typeface="+mn-ea"/>
              <a:sym typeface="+mn-lt"/>
            </a:endParaRPr>
          </a:p>
        </p:txBody>
      </p:sp>
      <p:sp>
        <p:nvSpPr>
          <p:cNvPr id="5" name="矩形 4"/>
          <p:cNvSpPr/>
          <p:nvPr/>
        </p:nvSpPr>
        <p:spPr>
          <a:xfrm>
            <a:off x="482600" y="1809327"/>
            <a:ext cx="4654973" cy="3949700"/>
          </a:xfrm>
          <a:prstGeom prst="rect">
            <a:avLst/>
          </a:prstGeom>
        </p:spPr>
        <p:txBody>
          <a:bodyPr wrap="square">
            <a:spAutoFit/>
          </a:bodyPr>
          <a:lstStyle/>
          <a:p>
            <a:pPr algn="l"/>
            <a:r>
              <a:rPr lang="zh-CN" altLang="en-US" sz="3735" b="1" dirty="0" smtClean="0">
                <a:solidFill>
                  <a:srgbClr val="C00000"/>
                </a:solidFill>
              </a:rPr>
              <a:t>四项重点措施</a:t>
            </a:r>
            <a:endParaRPr lang="en-US" altLang="zh-CN" sz="3735" b="1" dirty="0" smtClean="0">
              <a:solidFill>
                <a:srgbClr val="C00000"/>
              </a:solidFill>
            </a:endParaRPr>
          </a:p>
          <a:p>
            <a:pPr algn="l"/>
            <a:endParaRPr lang="en-US" altLang="zh-CN" sz="3735" b="1" dirty="0">
              <a:solidFill>
                <a:srgbClr val="C00000"/>
              </a:solidFill>
            </a:endParaRPr>
          </a:p>
          <a:p>
            <a:pPr algn="l"/>
            <a:r>
              <a:rPr lang="zh-CN" altLang="en-US" sz="2665" b="1" dirty="0" smtClean="0">
                <a:solidFill>
                  <a:srgbClr val="C00000"/>
                </a:solidFill>
              </a:rPr>
              <a:t>不划阶段，不分环节</a:t>
            </a:r>
            <a:endParaRPr lang="zh-CN" altLang="en-US" sz="2665" b="1" dirty="0" smtClean="0">
              <a:solidFill>
                <a:srgbClr val="C00000"/>
              </a:solidFill>
            </a:endParaRPr>
          </a:p>
          <a:p>
            <a:pPr algn="l"/>
            <a:r>
              <a:rPr lang="zh-CN" altLang="en-US" sz="2665" b="1" dirty="0" smtClean="0">
                <a:solidFill>
                  <a:srgbClr val="C00000"/>
                </a:solidFill>
              </a:rPr>
              <a:t>有机融合，贯穿始终</a:t>
            </a:r>
            <a:endParaRPr lang="zh-CN" altLang="en-US" sz="2665" b="1" dirty="0" smtClean="0">
              <a:solidFill>
                <a:srgbClr val="C00000"/>
              </a:solidFill>
            </a:endParaRPr>
          </a:p>
          <a:p>
            <a:pPr algn="l"/>
            <a:endParaRPr lang="zh-CN" altLang="en-US" sz="2665" b="1" dirty="0" smtClean="0">
              <a:solidFill>
                <a:srgbClr val="C00000"/>
              </a:solidFill>
            </a:endParaRPr>
          </a:p>
          <a:p>
            <a:pPr algn="l"/>
            <a:r>
              <a:rPr lang="zh-CN" altLang="en-US" sz="2400" dirty="0"/>
              <a:t>（可以明确时间进度要求，但不宜出现“阶段”“环节”之类的字眼，更不能出现变相划阶段、分环节的情况）</a:t>
            </a:r>
            <a:endParaRPr lang="zh-CN" altLang="en-US" sz="2400" dirty="0"/>
          </a:p>
        </p:txBody>
      </p:sp>
      <p:cxnSp>
        <p:nvCxnSpPr>
          <p:cNvPr id="2" name="直接连接符 1"/>
          <p:cNvCxnSpPr/>
          <p:nvPr/>
        </p:nvCxnSpPr>
        <p:spPr>
          <a:xfrm>
            <a:off x="5366173" y="1584113"/>
            <a:ext cx="0" cy="44365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5402580" y="1580727"/>
            <a:ext cx="0" cy="44365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0"/>
          <p:cNvSpPr txBox="1">
            <a:spLocks noChangeArrowheads="1"/>
          </p:cNvSpPr>
          <p:nvPr/>
        </p:nvSpPr>
        <p:spPr bwMode="auto">
          <a:xfrm>
            <a:off x="1295467" y="278219"/>
            <a:ext cx="4680076" cy="50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3" rIns="91428" bIns="45713">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665" b="1" dirty="0" smtClean="0">
                <a:latin typeface="+mn-ea"/>
                <a:ea typeface="+mn-ea"/>
                <a:cs typeface="+mn-ea"/>
                <a:sym typeface="+mn-lt"/>
              </a:rPr>
              <a:t>（</a:t>
            </a:r>
            <a:r>
              <a:rPr lang="en-US" altLang="zh-CN" sz="2665" b="1" dirty="0" smtClean="0">
                <a:latin typeface="+mn-ea"/>
                <a:ea typeface="+mn-ea"/>
                <a:cs typeface="+mn-ea"/>
                <a:sym typeface="+mn-lt"/>
              </a:rPr>
              <a:t>1</a:t>
            </a:r>
            <a:r>
              <a:rPr lang="zh-CN" altLang="en-US" sz="2665" b="1" dirty="0">
                <a:latin typeface="+mn-ea"/>
                <a:ea typeface="+mn-ea"/>
                <a:cs typeface="+mn-ea"/>
                <a:sym typeface="+mn-lt"/>
              </a:rPr>
              <a:t>）扎实抓好学习教育</a:t>
            </a:r>
            <a:endParaRPr lang="zh-CN" altLang="en-US" sz="2665" b="1" dirty="0">
              <a:latin typeface="+mn-ea"/>
              <a:ea typeface="+mn-ea"/>
              <a:cs typeface="+mn-ea"/>
              <a:sym typeface="+mn-lt"/>
            </a:endParaRPr>
          </a:p>
        </p:txBody>
      </p:sp>
      <p:sp>
        <p:nvSpPr>
          <p:cNvPr id="5" name="矩形 4"/>
          <p:cNvSpPr/>
          <p:nvPr/>
        </p:nvSpPr>
        <p:spPr>
          <a:xfrm>
            <a:off x="457617" y="1167044"/>
            <a:ext cx="1808480" cy="583565"/>
          </a:xfrm>
          <a:prstGeom prst="rect">
            <a:avLst/>
          </a:prstGeom>
        </p:spPr>
        <p:txBody>
          <a:bodyPr wrap="none">
            <a:spAutoFit/>
          </a:bodyPr>
          <a:lstStyle/>
          <a:p>
            <a:r>
              <a:rPr lang="zh-CN" altLang="en-US" sz="3200" b="1" dirty="0" smtClean="0">
                <a:solidFill>
                  <a:srgbClr val="C00000"/>
                </a:solidFill>
              </a:rPr>
              <a:t>基本要求</a:t>
            </a:r>
            <a:endParaRPr lang="en-US" altLang="zh-CN" sz="3200" b="1" dirty="0" smtClean="0">
              <a:solidFill>
                <a:srgbClr val="C00000"/>
              </a:solidFill>
            </a:endParaRPr>
          </a:p>
        </p:txBody>
      </p:sp>
      <p:graphicFrame>
        <p:nvGraphicFramePr>
          <p:cNvPr id="7" name="表格 6"/>
          <p:cNvGraphicFramePr/>
          <p:nvPr/>
        </p:nvGraphicFramePr>
        <p:xfrm>
          <a:off x="639233" y="3947160"/>
          <a:ext cx="10105390" cy="2744470"/>
        </p:xfrm>
        <a:graphic>
          <a:graphicData uri="http://schemas.openxmlformats.org/drawingml/2006/table">
            <a:tbl>
              <a:tblPr firstRow="1" bandRow="1">
                <a:tableStyleId>{5C22544A-7EE6-4342-B048-85BDC9FD1C3A}</a:tableStyleId>
              </a:tblPr>
              <a:tblGrid>
                <a:gridCol w="3966210"/>
                <a:gridCol w="6139180"/>
              </a:tblGrid>
              <a:tr h="487680">
                <a:tc>
                  <a:txBody>
                    <a:bodyPr/>
                    <a:lstStyle/>
                    <a:p>
                      <a:pPr algn="ctr">
                        <a:buNone/>
                      </a:pPr>
                      <a:r>
                        <a:rPr lang="zh-CN" altLang="en-US" sz="2400"/>
                        <a:t>对    象</a:t>
                      </a:r>
                      <a:endParaRPr lang="zh-CN" altLang="en-US" sz="2400"/>
                    </a:p>
                  </a:txBody>
                  <a:tcPr marL="121920" marR="121920" marT="60960" marB="60960"/>
                </a:tc>
                <a:tc>
                  <a:txBody>
                    <a:bodyPr/>
                    <a:lstStyle/>
                    <a:p>
                      <a:pPr algn="ctr">
                        <a:buNone/>
                      </a:pPr>
                      <a:r>
                        <a:rPr lang="zh-CN" altLang="en-US" sz="2400"/>
                        <a:t>具体要求</a:t>
                      </a:r>
                      <a:endParaRPr lang="zh-CN" altLang="en-US" sz="2400"/>
                    </a:p>
                  </a:txBody>
                  <a:tcPr marL="121920" marR="121920" marT="60960" marB="60960"/>
                </a:tc>
              </a:tr>
              <a:tr h="487680">
                <a:tc>
                  <a:txBody>
                    <a:bodyPr/>
                    <a:lstStyle/>
                    <a:p>
                      <a:pPr algn="l">
                        <a:buNone/>
                      </a:pPr>
                      <a:r>
                        <a:rPr lang="zh-CN" altLang="en-US" sz="2400"/>
                        <a:t>处级以上领导干部</a:t>
                      </a:r>
                      <a:endParaRPr lang="zh-CN" altLang="en-US" sz="2400"/>
                    </a:p>
                  </a:txBody>
                  <a:tcPr marL="121920" marR="121920" marT="60960" marB="60960"/>
                </a:tc>
                <a:tc>
                  <a:txBody>
                    <a:bodyPr/>
                    <a:lstStyle/>
                    <a:p>
                      <a:pPr algn="l">
                        <a:buNone/>
                      </a:pPr>
                      <a:r>
                        <a:rPr lang="zh-CN" altLang="en-US" sz="2400"/>
                        <a:t>带头学、示范学、深入学</a:t>
                      </a:r>
                      <a:endParaRPr lang="zh-CN" altLang="en-US" sz="2400"/>
                    </a:p>
                  </a:txBody>
                  <a:tcPr marL="121920" marR="121920" marT="60960" marB="60960"/>
                </a:tc>
              </a:tr>
              <a:tr h="853440">
                <a:tc>
                  <a:txBody>
                    <a:bodyPr/>
                    <a:lstStyle/>
                    <a:p>
                      <a:pPr algn="l">
                        <a:buNone/>
                      </a:pPr>
                      <a:r>
                        <a:rPr lang="zh-CN" altLang="en-US" sz="2400"/>
                        <a:t>除处级以上领导干部之外所有党员</a:t>
                      </a:r>
                      <a:endParaRPr lang="zh-CN" altLang="en-US" sz="2400"/>
                    </a:p>
                  </a:txBody>
                  <a:tcPr marL="121920" marR="121920" marT="60960" marB="60960"/>
                </a:tc>
                <a:tc>
                  <a:txBody>
                    <a:bodyPr/>
                    <a:lstStyle/>
                    <a:p>
                      <a:pPr algn="l">
                        <a:buNone/>
                      </a:pPr>
                      <a:r>
                        <a:rPr lang="zh-CN" altLang="en-US" sz="2400"/>
                        <a:t>结合特点加强学习</a:t>
                      </a:r>
                      <a:endParaRPr lang="zh-CN" altLang="en-US" sz="2400"/>
                    </a:p>
                  </a:txBody>
                  <a:tcPr marL="121920" marR="121920" marT="60960" marB="60960"/>
                </a:tc>
              </a:tr>
              <a:tr h="915670">
                <a:tc>
                  <a:txBody>
                    <a:bodyPr/>
                    <a:lstStyle/>
                    <a:p>
                      <a:pPr algn="l">
                        <a:buNone/>
                      </a:pPr>
                      <a:r>
                        <a:rPr lang="zh-CN" altLang="en-US" sz="2400"/>
                        <a:t>各级党组织</a:t>
                      </a:r>
                      <a:endParaRPr lang="zh-CN" altLang="en-US" sz="2400"/>
                    </a:p>
                  </a:txBody>
                  <a:tcPr marL="121920" marR="121920" marT="60960" marB="60960"/>
                </a:tc>
                <a:tc>
                  <a:txBody>
                    <a:bodyPr/>
                    <a:lstStyle/>
                    <a:p>
                      <a:pPr algn="l">
                        <a:buNone/>
                      </a:pPr>
                      <a:r>
                        <a:rPr lang="zh-CN" altLang="en-US" sz="2400"/>
                        <a:t>积极组织、创新形式、广泛开展各类学习，激发学习教育的积极性、主动性和实效性</a:t>
                      </a:r>
                      <a:endParaRPr lang="zh-CN" altLang="en-US" sz="2400"/>
                    </a:p>
                  </a:txBody>
                  <a:tcPr marL="121920" marR="121920" marT="60960" marB="60960"/>
                </a:tc>
              </a:tr>
            </a:tbl>
          </a:graphicData>
        </a:graphic>
      </p:graphicFrame>
      <p:sp>
        <p:nvSpPr>
          <p:cNvPr id="9" name="矩形 8"/>
          <p:cNvSpPr/>
          <p:nvPr/>
        </p:nvSpPr>
        <p:spPr>
          <a:xfrm>
            <a:off x="531245" y="2087735"/>
            <a:ext cx="11322516" cy="1231900"/>
          </a:xfrm>
          <a:prstGeom prst="rect">
            <a:avLst/>
          </a:prstGeom>
        </p:spPr>
        <p:txBody>
          <a:bodyPr wrap="square">
            <a:spAutoFit/>
          </a:bodyPr>
          <a:lstStyle/>
          <a:p>
            <a:pPr marL="285750" indent="-285750">
              <a:spcBef>
                <a:spcPts val="600"/>
              </a:spcBef>
              <a:buFont typeface="Wingdings" panose="05000000000000000000" charset="0"/>
              <a:buChar char="n"/>
            </a:pPr>
            <a:r>
              <a:rPr sz="2135" dirty="0">
                <a:solidFill>
                  <a:schemeClr val="bg2">
                    <a:lumMod val="10000"/>
                  </a:schemeClr>
                </a:solidFill>
              </a:rPr>
              <a:t>认认真真学原著、读原文、悟原理是本次主题教育的基础，要将学习贯彻始终</a:t>
            </a:r>
            <a:r>
              <a:rPr lang="zh-CN" sz="2135" dirty="0">
                <a:solidFill>
                  <a:schemeClr val="bg2">
                    <a:lumMod val="10000"/>
                  </a:schemeClr>
                </a:solidFill>
              </a:rPr>
              <a:t>；</a:t>
            </a:r>
            <a:endParaRPr sz="2135" dirty="0">
              <a:solidFill>
                <a:schemeClr val="bg2">
                  <a:lumMod val="10000"/>
                </a:schemeClr>
              </a:solidFill>
            </a:endParaRPr>
          </a:p>
          <a:p>
            <a:pPr marL="285750" indent="-285750">
              <a:spcBef>
                <a:spcPts val="600"/>
              </a:spcBef>
              <a:buFont typeface="Wingdings" panose="05000000000000000000" charset="0"/>
              <a:buChar char="n"/>
            </a:pPr>
            <a:r>
              <a:rPr sz="2135" dirty="0">
                <a:solidFill>
                  <a:schemeClr val="bg2">
                    <a:lumMod val="10000"/>
                  </a:schemeClr>
                </a:solidFill>
              </a:rPr>
              <a:t>推动学习贯彻习近平新时代中国特色社会主义思想往深里走、往心里走、往实里走</a:t>
            </a:r>
            <a:r>
              <a:rPr lang="zh-CN" sz="2135" dirty="0">
                <a:solidFill>
                  <a:schemeClr val="bg2">
                    <a:lumMod val="10000"/>
                  </a:schemeClr>
                </a:solidFill>
              </a:rPr>
              <a:t>；</a:t>
            </a:r>
            <a:endParaRPr sz="2135" dirty="0">
              <a:solidFill>
                <a:schemeClr val="bg2">
                  <a:lumMod val="10000"/>
                </a:schemeClr>
              </a:solidFill>
            </a:endParaRPr>
          </a:p>
          <a:p>
            <a:pPr marL="285750" indent="-285750">
              <a:spcBef>
                <a:spcPts val="600"/>
              </a:spcBef>
              <a:buFont typeface="Wingdings" panose="05000000000000000000" charset="0"/>
              <a:buChar char="n"/>
            </a:pPr>
            <a:r>
              <a:rPr sz="2135" dirty="0">
                <a:solidFill>
                  <a:schemeClr val="bg2">
                    <a:lumMod val="10000"/>
                  </a:schemeClr>
                </a:solidFill>
              </a:rPr>
              <a:t>把学习成效体现到增强党性、提高能力、改进作风、推动工作上来。</a:t>
            </a:r>
            <a:endParaRPr sz="2135" dirty="0">
              <a:solidFill>
                <a:schemeClr val="bg2">
                  <a:lumMod val="10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tags/tag1.xml><?xml version="1.0" encoding="utf-8"?>
<p:tagLst xmlns:p="http://schemas.openxmlformats.org/presentationml/2006/main">
  <p:tag name="KSO_WM_SLIDE_MODEL_TYPE" val="cover"/>
</p:tagLst>
</file>

<file path=ppt/tags/tag10.xml><?xml version="1.0" encoding="utf-8"?>
<p:tagLst xmlns:p="http://schemas.openxmlformats.org/presentationml/2006/main">
  <p:tag name="MH" val="20161208162329"/>
  <p:tag name="MH_LIBRARY" val="GRAPHIC"/>
  <p:tag name="MH_TYPE" val="Title"/>
  <p:tag name="MH_ORDER" val="1"/>
</p:tagLst>
</file>

<file path=ppt/tags/tag11.xml><?xml version="1.0" encoding="utf-8"?>
<p:tagLst xmlns:p="http://schemas.openxmlformats.org/presentationml/2006/main">
  <p:tag name="MH" val="20161208162329"/>
  <p:tag name="MH_LIBRARY" val="GRAPHIC"/>
  <p:tag name="MH_TYPE" val="Other"/>
  <p:tag name="MH_ORDER" val="8"/>
</p:tagLst>
</file>

<file path=ppt/tags/tag12.xml><?xml version="1.0" encoding="utf-8"?>
<p:tagLst xmlns:p="http://schemas.openxmlformats.org/presentationml/2006/main">
  <p:tag name="MH" val="20161208162329"/>
  <p:tag name="MH_LIBRARY" val="GRAPHIC"/>
  <p:tag name="MH_TYPE" val="Other"/>
  <p:tag name="MH_ORDER" val="9"/>
</p:tagLst>
</file>

<file path=ppt/tags/tag13.xml><?xml version="1.0" encoding="utf-8"?>
<p:tagLst xmlns:p="http://schemas.openxmlformats.org/presentationml/2006/main">
  <p:tag name="MH" val="20161208162329"/>
  <p:tag name="MH_LIBRARY" val="GRAPHIC"/>
  <p:tag name="MH_TYPE" val="Other"/>
  <p:tag name="MH_ORDER" val="10"/>
</p:tagLst>
</file>

<file path=ppt/tags/tag14.xml><?xml version="1.0" encoding="utf-8"?>
<p:tagLst xmlns:p="http://schemas.openxmlformats.org/presentationml/2006/main">
  <p:tag name="MH" val="20161208162329"/>
  <p:tag name="MH_LIBRARY" val="GRAPHIC"/>
  <p:tag name="MH_TYPE" val="Other"/>
  <p:tag name="MH_ORDER" val="11"/>
</p:tagLst>
</file>

<file path=ppt/tags/tag15.xml><?xml version="1.0" encoding="utf-8"?>
<p:tagLst xmlns:p="http://schemas.openxmlformats.org/presentationml/2006/main">
  <p:tag name="MH" val="20161208162329"/>
  <p:tag name="MH_LIBRARY" val="GRAPHIC"/>
  <p:tag name="MH_TYPE" val="Other"/>
  <p:tag name="MH_ORDER" val="1"/>
</p:tagLst>
</file>

<file path=ppt/tags/tag16.xml><?xml version="1.0" encoding="utf-8"?>
<p:tagLst xmlns:p="http://schemas.openxmlformats.org/presentationml/2006/main">
  <p:tag name="MH" val="20161208162329"/>
  <p:tag name="MH_LIBRARY" val="GRAPHIC"/>
  <p:tag name="MH_TYPE" val="Other"/>
  <p:tag name="MH_ORDER" val="1"/>
</p:tagLst>
</file>

<file path=ppt/tags/tag17.xml><?xml version="1.0" encoding="utf-8"?>
<p:tagLst xmlns:p="http://schemas.openxmlformats.org/presentationml/2006/main">
  <p:tag name="KSO_WM_SLIDE_MODEL_TYPE" val="dynamicNum"/>
</p:tagLst>
</file>

<file path=ppt/tags/tag18.xml><?xml version="1.0" encoding="utf-8"?>
<p:tagLst xmlns:p="http://schemas.openxmlformats.org/presentationml/2006/main">
  <p:tag name="MH" val="20161208162329"/>
  <p:tag name="MH_LIBRARY" val="GRAPHIC"/>
  <p:tag name="MH_TYPE" val="Other"/>
  <p:tag name="MH_ORDER" val="1"/>
</p:tagLst>
</file>

<file path=ppt/tags/tag19.xml><?xml version="1.0" encoding="utf-8"?>
<p:tagLst xmlns:p="http://schemas.openxmlformats.org/presentationml/2006/main">
  <p:tag name="MH" val="20161208162329"/>
  <p:tag name="MH_LIBRARY" val="GRAPHIC"/>
  <p:tag name="MH_TYPE" val="Other"/>
  <p:tag name="MH_ORDER" val="4"/>
</p:tagLst>
</file>

<file path=ppt/tags/tag2.xml><?xml version="1.0" encoding="utf-8"?>
<p:tagLst xmlns:p="http://schemas.openxmlformats.org/presentationml/2006/main">
  <p:tag name="KSO_WM_SLIDE_MODEL_TYPE" val="cover"/>
</p:tagLst>
</file>

<file path=ppt/tags/tag20.xml><?xml version="1.0" encoding="utf-8"?>
<p:tagLst xmlns:p="http://schemas.openxmlformats.org/presentationml/2006/main">
  <p:tag name="MH" val="20161208162329"/>
  <p:tag name="MH_LIBRARY" val="GRAPHIC"/>
  <p:tag name="MH_TYPE" val="Other"/>
  <p:tag name="MH_ORDER" val="5"/>
</p:tagLst>
</file>

<file path=ppt/tags/tag21.xml><?xml version="1.0" encoding="utf-8"?>
<p:tagLst xmlns:p="http://schemas.openxmlformats.org/presentationml/2006/main">
  <p:tag name="MH" val="20161208162329"/>
  <p:tag name="MH_LIBRARY" val="GRAPHIC"/>
  <p:tag name="MH_TYPE" val="Other"/>
  <p:tag name="MH_ORDER" val="6"/>
</p:tagLst>
</file>

<file path=ppt/tags/tag22.xml><?xml version="1.0" encoding="utf-8"?>
<p:tagLst xmlns:p="http://schemas.openxmlformats.org/presentationml/2006/main">
  <p:tag name="MH" val="20161208162329"/>
  <p:tag name="MH_LIBRARY" val="GRAPHIC"/>
  <p:tag name="MH_TYPE" val="Other"/>
  <p:tag name="MH_ORDER" val="7"/>
</p:tagLst>
</file>

<file path=ppt/tags/tag23.xml><?xml version="1.0" encoding="utf-8"?>
<p:tagLst xmlns:p="http://schemas.openxmlformats.org/presentationml/2006/main">
  <p:tag name="MH" val="20161208162329"/>
  <p:tag name="MH_LIBRARY" val="GRAPHIC"/>
  <p:tag name="MH_TYPE" val="Title"/>
  <p:tag name="MH_ORDER" val="1"/>
</p:tagLst>
</file>

<file path=ppt/tags/tag24.xml><?xml version="1.0" encoding="utf-8"?>
<p:tagLst xmlns:p="http://schemas.openxmlformats.org/presentationml/2006/main">
  <p:tag name="MH" val="20161208162329"/>
  <p:tag name="MH_LIBRARY" val="GRAPHIC"/>
  <p:tag name="MH_TYPE" val="Other"/>
  <p:tag name="MH_ORDER" val="8"/>
</p:tagLst>
</file>

<file path=ppt/tags/tag25.xml><?xml version="1.0" encoding="utf-8"?>
<p:tagLst xmlns:p="http://schemas.openxmlformats.org/presentationml/2006/main">
  <p:tag name="MH" val="20161208162329"/>
  <p:tag name="MH_LIBRARY" val="GRAPHIC"/>
  <p:tag name="MH_TYPE" val="Other"/>
  <p:tag name="MH_ORDER" val="9"/>
</p:tagLst>
</file>

<file path=ppt/tags/tag26.xml><?xml version="1.0" encoding="utf-8"?>
<p:tagLst xmlns:p="http://schemas.openxmlformats.org/presentationml/2006/main">
  <p:tag name="MH" val="20161208162329"/>
  <p:tag name="MH_LIBRARY" val="GRAPHIC"/>
  <p:tag name="MH_TYPE" val="Other"/>
  <p:tag name="MH_ORDER" val="10"/>
</p:tagLst>
</file>

<file path=ppt/tags/tag27.xml><?xml version="1.0" encoding="utf-8"?>
<p:tagLst xmlns:p="http://schemas.openxmlformats.org/presentationml/2006/main">
  <p:tag name="MH" val="20161208162329"/>
  <p:tag name="MH_LIBRARY" val="GRAPHIC"/>
  <p:tag name="MH_TYPE" val="Other"/>
  <p:tag name="MH_ORDER" val="11"/>
</p:tagLst>
</file>

<file path=ppt/tags/tag28.xml><?xml version="1.0" encoding="utf-8"?>
<p:tagLst xmlns:p="http://schemas.openxmlformats.org/presentationml/2006/main">
  <p:tag name="MH" val="20161208162329"/>
  <p:tag name="MH_LIBRARY" val="GRAPHIC"/>
  <p:tag name="MH_TYPE" val="Other"/>
  <p:tag name="MH_ORDER" val="1"/>
</p:tagLst>
</file>

<file path=ppt/tags/tag29.xml><?xml version="1.0" encoding="utf-8"?>
<p:tagLst xmlns:p="http://schemas.openxmlformats.org/presentationml/2006/main">
  <p:tag name="MH" val="20161208162329"/>
  <p:tag name="MH_LIBRARY" val="GRAPHIC"/>
  <p:tag name="MH_TYPE" val="Other"/>
  <p:tag name="MH_ORDER" val="1"/>
</p:tagLst>
</file>

<file path=ppt/tags/tag3.xml><?xml version="1.0" encoding="utf-8"?>
<p:tagLst xmlns:p="http://schemas.openxmlformats.org/presentationml/2006/main">
  <p:tag name="ISLIDE.DIAGRAM" val="267010"/>
</p:tagLst>
</file>

<file path=ppt/tags/tag30.xml><?xml version="1.0" encoding="utf-8"?>
<p:tagLst xmlns:p="http://schemas.openxmlformats.org/presentationml/2006/main">
  <p:tag name="KSO_WM_SLIDE_MODEL_TYPE" val="dynamicNum"/>
</p:tagLst>
</file>

<file path=ppt/tags/tag31.xml><?xml version="1.0" encoding="utf-8"?>
<p:tagLst xmlns:p="http://schemas.openxmlformats.org/presentationml/2006/main">
  <p:tag name="KSO_WM_DOC_GUID" val="{c4c7b41f-b1c1-4059-b1ba-624f79845976}"/>
</p:tagLst>
</file>

<file path=ppt/tags/tag4.xml><?xml version="1.0" encoding="utf-8"?>
<p:tagLst xmlns:p="http://schemas.openxmlformats.org/presentationml/2006/main">
  <p:tag name="ISLIDE.DIAGRAM" val="4048"/>
</p:tagLst>
</file>

<file path=ppt/tags/tag5.xml><?xml version="1.0" encoding="utf-8"?>
<p:tagLst xmlns:p="http://schemas.openxmlformats.org/presentationml/2006/main">
  <p:tag name="MH" val="20161208162329"/>
  <p:tag name="MH_LIBRARY" val="GRAPHIC"/>
  <p:tag name="MH_TYPE" val="Other"/>
  <p:tag name="MH_ORDER" val="1"/>
</p:tagLst>
</file>

<file path=ppt/tags/tag6.xml><?xml version="1.0" encoding="utf-8"?>
<p:tagLst xmlns:p="http://schemas.openxmlformats.org/presentationml/2006/main">
  <p:tag name="MH" val="20161208162329"/>
  <p:tag name="MH_LIBRARY" val="GRAPHIC"/>
  <p:tag name="MH_TYPE" val="Other"/>
  <p:tag name="MH_ORDER" val="4"/>
</p:tagLst>
</file>

<file path=ppt/tags/tag7.xml><?xml version="1.0" encoding="utf-8"?>
<p:tagLst xmlns:p="http://schemas.openxmlformats.org/presentationml/2006/main">
  <p:tag name="MH" val="20161208162329"/>
  <p:tag name="MH_LIBRARY" val="GRAPHIC"/>
  <p:tag name="MH_TYPE" val="Other"/>
  <p:tag name="MH_ORDER" val="5"/>
</p:tagLst>
</file>

<file path=ppt/tags/tag8.xml><?xml version="1.0" encoding="utf-8"?>
<p:tagLst xmlns:p="http://schemas.openxmlformats.org/presentationml/2006/main">
  <p:tag name="MH" val="20161208162329"/>
  <p:tag name="MH_LIBRARY" val="GRAPHIC"/>
  <p:tag name="MH_TYPE" val="Other"/>
  <p:tag name="MH_ORDER" val="6"/>
</p:tagLst>
</file>

<file path=ppt/tags/tag9.xml><?xml version="1.0" encoding="utf-8"?>
<p:tagLst xmlns:p="http://schemas.openxmlformats.org/presentationml/2006/main">
  <p:tag name="MH" val="20161208162329"/>
  <p:tag name="MH_LIBRARY" val="GRAPHIC"/>
  <p:tag name="MH_TYPE" val="Other"/>
  <p:tag name="MH_ORDER" val="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qafi2fz">
      <a:majorFont>
        <a:latin typeface="Agency FB"/>
        <a:ea typeface="微软雅黑"/>
        <a:cs typeface=""/>
      </a:majorFont>
      <a:minorFont>
        <a:latin typeface="Agency FB"/>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8814</Words>
  <Application>WPS 演示</Application>
  <PresentationFormat>宽屏</PresentationFormat>
  <Paragraphs>693</Paragraphs>
  <Slides>33</Slides>
  <Notes>2</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33</vt:i4>
      </vt:variant>
    </vt:vector>
  </HeadingPairs>
  <TitlesOfParts>
    <vt:vector size="50" baseType="lpstr">
      <vt:lpstr>Arial</vt:lpstr>
      <vt:lpstr>宋体</vt:lpstr>
      <vt:lpstr>Wingdings</vt:lpstr>
      <vt:lpstr>微软雅黑</vt:lpstr>
      <vt:lpstr>Agency FB</vt:lpstr>
      <vt:lpstr>Arial Unicode MS</vt:lpstr>
      <vt:lpstr>等线</vt:lpstr>
      <vt:lpstr>华康俪金黑W8(P)</vt:lpstr>
      <vt:lpstr>Impact</vt:lpstr>
      <vt:lpstr>方正粗黑宋简体</vt:lpstr>
      <vt:lpstr>方正小标宋简体</vt:lpstr>
      <vt:lpstr>黑体</vt:lpstr>
      <vt:lpstr>Calibri</vt:lpstr>
      <vt:lpstr>经典繁仿黑</vt:lpstr>
      <vt:lpstr>Wingdings</vt:lpstr>
      <vt:lpstr>楷体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cp:keywords>http:/www.ypppt.com</cp:keywords>
  <cp:lastModifiedBy>xx</cp:lastModifiedBy>
  <cp:revision>95</cp:revision>
  <dcterms:created xsi:type="dcterms:W3CDTF">2017-10-13T12:54:00Z</dcterms:created>
  <dcterms:modified xsi:type="dcterms:W3CDTF">2019-09-26T13:29:24Z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2052-11.1.0.8976</vt:lpwstr>
  </property>
</Properties>
</file>