
<file path=[Content_Types].xml><?xml version="1.0" encoding="utf-8"?>
<Types xmlns="http://schemas.openxmlformats.org/package/2006/content-types"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318" r:id="rId3"/>
    <p:sldId id="337" r:id="rId5"/>
    <p:sldId id="387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258" r:id="rId17"/>
  </p:sldIdLst>
  <p:sldSz cx="9144000" cy="5143500" type="screen16x9"/>
  <p:notesSz cx="6797675" cy="9928225"/>
  <p:custDataLst>
    <p:tags r:id="rId22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FFFFCC"/>
    <a:srgbClr val="FF6699"/>
    <a:srgbClr val="21A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8480" autoAdjust="0"/>
  </p:normalViewPr>
  <p:slideViewPr>
    <p:cSldViewPr>
      <p:cViewPr varScale="1">
        <p:scale>
          <a:sx n="118" d="100"/>
          <a:sy n="118" d="100"/>
        </p:scale>
        <p:origin x="606" y="102"/>
      </p:cViewPr>
      <p:guideLst>
        <p:guide orient="horz" pos="16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F85AE-597D-4337-BEC5-6D0736A944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E7617-858A-41F6-8F87-1CF4BD8E95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C2BE1-30B0-4BFF-86E2-B29499CC18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68D8-C826-458C-B183-20281108C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CAE4-7999-4689-BDF1-74DE61D83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68D8-C826-458C-B183-20281108C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CAE4-7999-4689-BDF1-74DE61D83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1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68D8-C826-458C-B183-20281108C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CAE4-7999-4689-BDF1-74DE61D83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FFFFCC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 bwMode="auto">
          <a:xfrm>
            <a:off x="0" y="0"/>
            <a:ext cx="9139939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68D8-C826-458C-B183-20281108C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CAE4-7999-4689-BDF1-74DE61D83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68D8-C826-458C-B183-20281108C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CAE4-7999-4689-BDF1-74DE61D83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900113"/>
            <a:ext cx="403860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900113"/>
            <a:ext cx="403860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68D8-C826-458C-B183-20281108C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CAE4-7999-4689-BDF1-74DE61D83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68D8-C826-458C-B183-20281108C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CAE4-7999-4689-BDF1-74DE61D83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68D8-C826-458C-B183-20281108C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CAE4-7999-4689-BDF1-74DE61D83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CC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 bwMode="auto">
          <a:xfrm>
            <a:off x="0" y="0"/>
            <a:ext cx="9139939" cy="5143500"/>
          </a:xfrm>
          <a:prstGeom prst="rect">
            <a:avLst/>
          </a:prstGeom>
          <a:solidFill>
            <a:schemeClr val="bg1">
              <a:alpha val="9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60040" y="195486"/>
            <a:ext cx="360040" cy="36004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35190" y="342518"/>
            <a:ext cx="290264" cy="290264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97462" y="608534"/>
            <a:ext cx="779886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"/>
          <p:cNvSpPr>
            <a:spLocks noChangeArrowheads="1"/>
          </p:cNvSpPr>
          <p:nvPr userDrawn="1"/>
        </p:nvSpPr>
        <p:spPr bwMode="auto">
          <a:xfrm>
            <a:off x="0" y="4979233"/>
            <a:ext cx="9144000" cy="1737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68571" tIns="34285" rIns="68571" bIns="34285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68D8-C826-458C-B183-20281108C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CAE4-7999-4689-BDF1-74DE61D83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68D8-C826-458C-B183-20281108C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CAE4-7999-4689-BDF1-74DE61D83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1" tIns="34285" rIns="68571" bIns="3428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68571" tIns="34285" rIns="68571" bIns="3428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68D8-C826-458C-B183-20281108C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4CAE4-7999-4689-BDF1-74DE61D838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-36512" y="1203598"/>
            <a:ext cx="9199562" cy="18323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68562" tIns="34281" rIns="68562" bIns="34281"/>
          <a:lstStyle/>
          <a:p>
            <a:pPr>
              <a:buFontTx/>
              <a:buNone/>
            </a:pPr>
            <a:endParaRPr lang="zh-CN" altLang="en-US"/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0" y="1347614"/>
            <a:ext cx="9144000" cy="145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Tx/>
              <a:buNone/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关于扎实推进市属高校“不忘初心、牢记使命”主题教育取得实效的通知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（沪教卫党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〔2019〕288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号）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    神    传    达</a:t>
            </a:r>
            <a:endParaRPr lang="en-US" altLang="zh-CN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0" y="3692051"/>
            <a:ext cx="9163050" cy="344170"/>
          </a:xfrm>
          <a:prstGeom prst="rect">
            <a:avLst/>
          </a:prstGeom>
          <a:noFill/>
          <a:ln>
            <a:noFill/>
          </a:ln>
        </p:spPr>
        <p:txBody>
          <a:bodyPr wrap="square" lIns="68553" tIns="34276" rIns="68553" bIns="3427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经典繁仿黑" pitchFamily="49" charset="-122"/>
              </a:rPr>
              <a:t>2019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经典繁仿黑" pitchFamily="49" charset="-122"/>
              </a:rPr>
              <a:t>年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经典繁仿黑" pitchFamily="49" charset="-122"/>
              </a:rPr>
              <a:t>9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经典繁仿黑" pitchFamily="49" charset="-122"/>
              </a:rPr>
              <a:t>月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经典繁仿黑" pitchFamily="49" charset="-122"/>
              </a:rPr>
              <a:t>30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经典繁仿黑" pitchFamily="49" charset="-122"/>
              </a:rPr>
              <a:t>日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经典繁仿黑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827584" y="280670"/>
            <a:ext cx="8244206" cy="28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关于扎实推进市属高校“不忘初心、牢记使命”主题教育取得实效的通知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（沪教卫党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〔2019〕288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号）</a:t>
            </a:r>
            <a:endParaRPr lang="zh-CN" altLang="en-US" b="1" dirty="0">
              <a:solidFill>
                <a:srgbClr val="C0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4869" y="660701"/>
            <a:ext cx="4801314" cy="867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800" b="1" dirty="0"/>
              <a:t>三、</a:t>
            </a:r>
            <a:r>
              <a:rPr lang="zh-CN" altLang="zh-CN" sz="1800" b="1" dirty="0"/>
              <a:t>突出做实基层党支部学习教育和</a:t>
            </a:r>
            <a:r>
              <a:rPr lang="zh-CN" altLang="en-US" sz="1800" b="1" dirty="0"/>
              <a:t>检视</a:t>
            </a:r>
            <a:r>
              <a:rPr lang="zh-CN" altLang="zh-CN" sz="1800" b="1" dirty="0"/>
              <a:t>整改</a:t>
            </a:r>
            <a:endParaRPr lang="en-US" altLang="zh-CN" sz="1800" b="1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altLang="zh-CN" b="1" dirty="0"/>
          </a:p>
        </p:txBody>
      </p:sp>
      <p:sp>
        <p:nvSpPr>
          <p:cNvPr id="6" name="矩形 5"/>
          <p:cNvSpPr/>
          <p:nvPr/>
        </p:nvSpPr>
        <p:spPr>
          <a:xfrm>
            <a:off x="251520" y="1393775"/>
            <a:ext cx="4536504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1.</a:t>
            </a:r>
            <a:r>
              <a:rPr lang="zh-CN" altLang="en-US" sz="1800" b="1" dirty="0">
                <a:solidFill>
                  <a:schemeClr val="accent3"/>
                </a:solidFill>
              </a:rPr>
              <a:t>抓学习教育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原原本本通读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习近平关于“不忘初心，牢记使命”论述摘编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等学习材料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对党员特别是党支部书记进行一次轮训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通过召开党员大会、支委会、党小组会议，举办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读书会分享会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等，交流学习体会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党支部书记要讲一次专题党课，或者在所在的支部报告一次个人的学习体会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292080" y="1275606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20544" y="1275606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536568" y="1133331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新增要求</a:t>
            </a:r>
            <a:endParaRPr lang="en-US" altLang="zh-CN" sz="1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90408" y="2238568"/>
            <a:ext cx="2923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</a:rPr>
              <a:t>“对</a:t>
            </a:r>
            <a:r>
              <a:rPr lang="zh-CN" altLang="en-US" sz="2000" b="1" dirty="0">
                <a:solidFill>
                  <a:srgbClr val="FF0000"/>
                </a:solidFill>
              </a:rPr>
              <a:t>党员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</a:rPr>
              <a:t>特别是党支部书记进行</a:t>
            </a:r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</a:rPr>
              <a:t>次</a:t>
            </a:r>
            <a:r>
              <a:rPr lang="zh-CN" altLang="en-US" sz="2000" b="1" dirty="0">
                <a:solidFill>
                  <a:srgbClr val="FF0000"/>
                </a:solidFill>
              </a:rPr>
              <a:t>轮训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en-US" altLang="zh-CN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827584" y="280670"/>
            <a:ext cx="8244206" cy="28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关于扎实推进市属高校“不忘初心、牢记使命”主题教育取得实效的通知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（沪教卫党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〔2019〕288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号）</a:t>
            </a:r>
            <a:endParaRPr lang="zh-CN" altLang="en-US" b="1" dirty="0">
              <a:solidFill>
                <a:srgbClr val="C0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5408" y="1203598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2.</a:t>
            </a:r>
            <a:r>
              <a:rPr lang="zh-CN" altLang="en-US" sz="1800" b="1" dirty="0">
                <a:solidFill>
                  <a:schemeClr val="accent3"/>
                </a:solidFill>
              </a:rPr>
              <a:t>抓坚持整改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一条一条列出问题并整改到位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党员先锋行动、党员示范岗、党员责任区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通过主题党日活动，至少参加一次志愿服务，为身边群众至少办一次实事好事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827584" y="280670"/>
            <a:ext cx="8244206" cy="28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关于扎实推进市属高校“不忘初心、牢记使命”主题教育取得实效的通知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（沪教卫党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〔2019〕288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号）</a:t>
            </a:r>
            <a:endParaRPr lang="zh-CN" altLang="en-US" b="1" dirty="0">
              <a:solidFill>
                <a:srgbClr val="C0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19" y="1131590"/>
            <a:ext cx="48245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3.</a:t>
            </a:r>
            <a:r>
              <a:rPr lang="zh-CN" altLang="en-US" sz="1800" b="1" dirty="0">
                <a:solidFill>
                  <a:schemeClr val="accent3"/>
                </a:solidFill>
              </a:rPr>
              <a:t>抓方法创新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采取生动鲜活喜闻乐见的方式，用好案例、教育微信公众号、微视频等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创新微党课的形式，鼓励党员人人讲党课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召开一次专题的组织生活会，开展民主评议党员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292080" y="1275606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20544" y="1275606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536568" y="1133331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新增要求</a:t>
            </a:r>
            <a:endParaRPr lang="en-US" altLang="zh-CN" sz="1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90408" y="2238568"/>
            <a:ext cx="2923864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</a:rPr>
              <a:t>“创新微党课形式，鼓励</a:t>
            </a:r>
            <a:r>
              <a:rPr lang="zh-CN" altLang="en-US" sz="2000" b="1" dirty="0">
                <a:solidFill>
                  <a:srgbClr val="FF0000"/>
                </a:solidFill>
              </a:rPr>
              <a:t>党员人人讲党课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en-US" altLang="zh-CN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827584" y="280670"/>
            <a:ext cx="8244206" cy="28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关于扎实推进市属高校“不忘初心、牢记使命”主题教育取得实效的通知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（沪教卫党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〔2019〕288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号）</a:t>
            </a:r>
            <a:endParaRPr lang="zh-CN" altLang="en-US" b="1" dirty="0">
              <a:solidFill>
                <a:srgbClr val="C0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9832" y="987574"/>
            <a:ext cx="4108817" cy="908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800" b="1" dirty="0"/>
              <a:t>四、突出加强高校主题教育的组织领导</a:t>
            </a:r>
            <a:endParaRPr lang="zh-CN" altLang="en-US" sz="1800" b="1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altLang="zh-CN" sz="16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4870" y="1896028"/>
            <a:ext cx="56886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600" dirty="0"/>
              <a:t>压紧压实工作责任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zh-CN" sz="1600" dirty="0"/>
              <a:t>做好做实宣传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zh-CN" sz="1600" dirty="0"/>
              <a:t>坚决地纠正形式主义</a:t>
            </a:r>
            <a:endParaRPr lang="en-US" altLang="zh-CN" sz="16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4921223" y="918756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949687" y="918756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165711" y="776481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新增要求</a:t>
            </a:r>
            <a:endParaRPr lang="en-US" altLang="zh-CN" sz="1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19550" y="1881718"/>
            <a:ext cx="36289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</a:rPr>
              <a:t>市教卫工作党委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</a:rPr>
              <a:t>在市委领导下，加强对市属高校主题教育的</a:t>
            </a:r>
            <a:r>
              <a:rPr lang="zh-CN" altLang="en-US" sz="2000" b="1" dirty="0">
                <a:solidFill>
                  <a:srgbClr val="FF0000"/>
                </a:solidFill>
              </a:rPr>
              <a:t>组织领导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</a:rPr>
              <a:t>督促检查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en-US" altLang="zh-CN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419622"/>
            <a:ext cx="9144000" cy="18323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68562" tIns="34281" rIns="68562" bIns="34281"/>
          <a:lstStyle/>
          <a:p>
            <a:pPr>
              <a:buFontTx/>
              <a:buNone/>
            </a:pPr>
            <a:endParaRPr lang="zh-CN" altLang="en-US"/>
          </a:p>
        </p:txBody>
      </p:sp>
      <p:sp>
        <p:nvSpPr>
          <p:cNvPr id="37" name="TextBox 37"/>
          <p:cNvSpPr>
            <a:spLocks noChangeArrowheads="1"/>
          </p:cNvSpPr>
          <p:nvPr/>
        </p:nvSpPr>
        <p:spPr bwMode="auto">
          <a:xfrm>
            <a:off x="2417985" y="1795197"/>
            <a:ext cx="4386263" cy="990600"/>
          </a:xfrm>
          <a:prstGeom prst="rect">
            <a:avLst/>
          </a:prstGeom>
          <a:noFill/>
          <a:ln>
            <a:noFill/>
          </a:ln>
        </p:spPr>
        <p:txBody>
          <a:bodyPr lIns="68576" tIns="34289" rIns="68576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68580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谢  谢！</a:t>
            </a:r>
            <a:endParaRPr lang="zh-CN" altLang="en-US" sz="6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1051812" y="3307491"/>
            <a:ext cx="747810" cy="89752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8" name="Freeform 6"/>
          <p:cNvSpPr/>
          <p:nvPr/>
        </p:nvSpPr>
        <p:spPr bwMode="auto">
          <a:xfrm>
            <a:off x="1156601" y="3387938"/>
            <a:ext cx="571574" cy="718971"/>
          </a:xfrm>
          <a:custGeom>
            <a:avLst/>
            <a:gdLst>
              <a:gd name="T0" fmla="*/ 734716 w 1173"/>
              <a:gd name="T1" fmla="*/ 348495 h 1472"/>
              <a:gd name="T2" fmla="*/ 711330 w 1173"/>
              <a:gd name="T3" fmla="*/ 30615 h 1472"/>
              <a:gd name="T4" fmla="*/ 693141 w 1173"/>
              <a:gd name="T5" fmla="*/ 35175 h 1472"/>
              <a:gd name="T6" fmla="*/ 651565 w 1173"/>
              <a:gd name="T7" fmla="*/ 44295 h 1472"/>
              <a:gd name="T8" fmla="*/ 596997 w 1173"/>
              <a:gd name="T9" fmla="*/ 35175 h 1472"/>
              <a:gd name="T10" fmla="*/ 408609 w 1173"/>
              <a:gd name="T11" fmla="*/ 3257 h 1472"/>
              <a:gd name="T12" fmla="*/ 0 w 1173"/>
              <a:gd name="T13" fmla="*/ 500270 h 1472"/>
              <a:gd name="T14" fmla="*/ 417703 w 1173"/>
              <a:gd name="T15" fmla="*/ 955593 h 1472"/>
              <a:gd name="T16" fmla="*/ 762000 w 1173"/>
              <a:gd name="T17" fmla="*/ 707412 h 1472"/>
              <a:gd name="T18" fmla="*/ 706783 w 1173"/>
              <a:gd name="T19" fmla="*/ 674843 h 1472"/>
              <a:gd name="T20" fmla="*/ 449535 w 1173"/>
              <a:gd name="T21" fmla="*/ 891757 h 1472"/>
              <a:gd name="T22" fmla="*/ 188389 w 1173"/>
              <a:gd name="T23" fmla="*/ 472260 h 1472"/>
              <a:gd name="T24" fmla="*/ 417703 w 1173"/>
              <a:gd name="T25" fmla="*/ 67745 h 1472"/>
              <a:gd name="T26" fmla="*/ 679499 w 1173"/>
              <a:gd name="T27" fmla="*/ 371294 h 1472"/>
              <a:gd name="T28" fmla="*/ 734716 w 1173"/>
              <a:gd name="T29" fmla="*/ 348495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9" name="Freeform 7"/>
          <p:cNvSpPr>
            <a:spLocks noEditPoints="1"/>
          </p:cNvSpPr>
          <p:nvPr/>
        </p:nvSpPr>
        <p:spPr bwMode="auto">
          <a:xfrm>
            <a:off x="1868687" y="3922901"/>
            <a:ext cx="1068129" cy="217834"/>
          </a:xfrm>
          <a:custGeom>
            <a:avLst/>
            <a:gdLst>
              <a:gd name="T0" fmla="*/ 31788 w 2195"/>
              <a:gd name="T1" fmla="*/ 181488 h 445"/>
              <a:gd name="T2" fmla="*/ 163483 w 2195"/>
              <a:gd name="T3" fmla="*/ 180183 h 445"/>
              <a:gd name="T4" fmla="*/ 98609 w 2195"/>
              <a:gd name="T5" fmla="*/ 289206 h 445"/>
              <a:gd name="T6" fmla="*/ 101204 w 2195"/>
              <a:gd name="T7" fmla="*/ 68548 h 445"/>
              <a:gd name="T8" fmla="*/ 98609 w 2195"/>
              <a:gd name="T9" fmla="*/ 289206 h 445"/>
              <a:gd name="T10" fmla="*/ 431413 w 2195"/>
              <a:gd name="T11" fmla="*/ 283331 h 445"/>
              <a:gd name="T12" fmla="*/ 400922 w 2195"/>
              <a:gd name="T13" fmla="*/ 152764 h 445"/>
              <a:gd name="T14" fmla="*/ 289339 w 2195"/>
              <a:gd name="T15" fmla="*/ 154069 h 445"/>
              <a:gd name="T16" fmla="*/ 259496 w 2195"/>
              <a:gd name="T17" fmla="*/ 284636 h 445"/>
              <a:gd name="T18" fmla="*/ 289339 w 2195"/>
              <a:gd name="T19" fmla="*/ 72465 h 445"/>
              <a:gd name="T20" fmla="*/ 358754 w 2195"/>
              <a:gd name="T21" fmla="*/ 66589 h 445"/>
              <a:gd name="T22" fmla="*/ 581921 w 2195"/>
              <a:gd name="T23" fmla="*/ 265704 h 445"/>
              <a:gd name="T24" fmla="*/ 555971 w 2195"/>
              <a:gd name="T25" fmla="*/ 287901 h 445"/>
              <a:gd name="T26" fmla="*/ 512506 w 2195"/>
              <a:gd name="T27" fmla="*/ 98578 h 445"/>
              <a:gd name="T28" fmla="*/ 483312 w 2195"/>
              <a:gd name="T29" fmla="*/ 72465 h 445"/>
              <a:gd name="T30" fmla="*/ 512506 w 2195"/>
              <a:gd name="T31" fmla="*/ 15668 h 445"/>
              <a:gd name="T32" fmla="*/ 542996 w 2195"/>
              <a:gd name="T33" fmla="*/ 72465 h 445"/>
              <a:gd name="T34" fmla="*/ 581921 w 2195"/>
              <a:gd name="T35" fmla="*/ 98578 h 445"/>
              <a:gd name="T36" fmla="*/ 542996 w 2195"/>
              <a:gd name="T37" fmla="*/ 241549 h 445"/>
              <a:gd name="T38" fmla="*/ 581921 w 2195"/>
              <a:gd name="T39" fmla="*/ 265704 h 445"/>
              <a:gd name="T40" fmla="*/ 787572 w 2195"/>
              <a:gd name="T41" fmla="*/ 162556 h 445"/>
              <a:gd name="T42" fmla="*/ 661716 w 2195"/>
              <a:gd name="T43" fmla="*/ 162556 h 445"/>
              <a:gd name="T44" fmla="*/ 819360 w 2195"/>
              <a:gd name="T45" fmla="*/ 226534 h 445"/>
              <a:gd name="T46" fmla="*/ 626684 w 2195"/>
              <a:gd name="T47" fmla="*/ 181488 h 445"/>
              <a:gd name="T48" fmla="*/ 820658 w 2195"/>
              <a:gd name="T49" fmla="*/ 181488 h 445"/>
              <a:gd name="T50" fmla="*/ 660419 w 2195"/>
              <a:gd name="T51" fmla="*/ 188670 h 445"/>
              <a:gd name="T52" fmla="*/ 787572 w 2195"/>
              <a:gd name="T53" fmla="*/ 218047 h 445"/>
              <a:gd name="T54" fmla="*/ 1054853 w 2195"/>
              <a:gd name="T55" fmla="*/ 283331 h 445"/>
              <a:gd name="T56" fmla="*/ 1025011 w 2195"/>
              <a:gd name="T57" fmla="*/ 152764 h 445"/>
              <a:gd name="T58" fmla="*/ 913428 w 2195"/>
              <a:gd name="T59" fmla="*/ 154069 h 445"/>
              <a:gd name="T60" fmla="*/ 882937 w 2195"/>
              <a:gd name="T61" fmla="*/ 284636 h 445"/>
              <a:gd name="T62" fmla="*/ 913428 w 2195"/>
              <a:gd name="T63" fmla="*/ 72465 h 445"/>
              <a:gd name="T64" fmla="*/ 982843 w 2195"/>
              <a:gd name="T65" fmla="*/ 66589 h 445"/>
              <a:gd name="T66" fmla="*/ 1206010 w 2195"/>
              <a:gd name="T67" fmla="*/ 265704 h 445"/>
              <a:gd name="T68" fmla="*/ 1179412 w 2195"/>
              <a:gd name="T69" fmla="*/ 287901 h 445"/>
              <a:gd name="T70" fmla="*/ 1136595 w 2195"/>
              <a:gd name="T71" fmla="*/ 98578 h 445"/>
              <a:gd name="T72" fmla="*/ 1107401 w 2195"/>
              <a:gd name="T73" fmla="*/ 72465 h 445"/>
              <a:gd name="T74" fmla="*/ 1136595 w 2195"/>
              <a:gd name="T75" fmla="*/ 15668 h 445"/>
              <a:gd name="T76" fmla="*/ 1166437 w 2195"/>
              <a:gd name="T77" fmla="*/ 72465 h 445"/>
              <a:gd name="T78" fmla="*/ 1206010 w 2195"/>
              <a:gd name="T79" fmla="*/ 98578 h 445"/>
              <a:gd name="T80" fmla="*/ 1166437 w 2195"/>
              <a:gd name="T81" fmla="*/ 241549 h 445"/>
              <a:gd name="T82" fmla="*/ 1206010 w 2195"/>
              <a:gd name="T83" fmla="*/ 265704 h 445"/>
              <a:gd name="T84" fmla="*/ 1414256 w 2195"/>
              <a:gd name="T85" fmla="*/ 123386 h 445"/>
              <a:gd name="T86" fmla="*/ 1256612 w 2195"/>
              <a:gd name="T87" fmla="*/ 126650 h 445"/>
              <a:gd name="T88" fmla="*/ 1390901 w 2195"/>
              <a:gd name="T89" fmla="*/ 229798 h 445"/>
              <a:gd name="T90" fmla="*/ 1278020 w 2195"/>
              <a:gd name="T91" fmla="*/ 218047 h 445"/>
              <a:gd name="T92" fmla="*/ 1337704 w 2195"/>
              <a:gd name="T93" fmla="*/ 289206 h 445"/>
              <a:gd name="T94" fmla="*/ 1346138 w 2195"/>
              <a:gd name="T95" fmla="*/ 164515 h 445"/>
              <a:gd name="T96" fmla="*/ 1334461 w 2195"/>
              <a:gd name="T97" fmla="*/ 94661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0" name="Freeform 8"/>
          <p:cNvSpPr>
            <a:spLocks noEditPoints="1"/>
          </p:cNvSpPr>
          <p:nvPr/>
        </p:nvSpPr>
        <p:spPr bwMode="auto">
          <a:xfrm>
            <a:off x="1932989" y="3372960"/>
            <a:ext cx="1026452" cy="482091"/>
          </a:xfrm>
          <a:custGeom>
            <a:avLst/>
            <a:gdLst>
              <a:gd name="T0" fmla="*/ 495722 w 2109"/>
              <a:gd name="T1" fmla="*/ 0 h 986"/>
              <a:gd name="T2" fmla="*/ 438623 w 2109"/>
              <a:gd name="T3" fmla="*/ 642937 h 986"/>
              <a:gd name="T4" fmla="*/ 54503 w 2109"/>
              <a:gd name="T5" fmla="*/ 588163 h 986"/>
              <a:gd name="T6" fmla="*/ 0 w 2109"/>
              <a:gd name="T7" fmla="*/ 642937 h 986"/>
              <a:gd name="T8" fmla="*/ 54503 w 2109"/>
              <a:gd name="T9" fmla="*/ 52165 h 986"/>
              <a:gd name="T10" fmla="*/ 438623 w 2109"/>
              <a:gd name="T11" fmla="*/ 181926 h 986"/>
              <a:gd name="T12" fmla="*/ 54503 w 2109"/>
              <a:gd name="T13" fmla="*/ 52165 h 986"/>
              <a:gd name="T14" fmla="*/ 54503 w 2109"/>
              <a:gd name="T15" fmla="*/ 541867 h 986"/>
              <a:gd name="T16" fmla="*/ 438623 w 2109"/>
              <a:gd name="T17" fmla="*/ 409497 h 986"/>
              <a:gd name="T18" fmla="*/ 54503 w 2109"/>
              <a:gd name="T19" fmla="*/ 230831 h 986"/>
              <a:gd name="T20" fmla="*/ 438623 w 2109"/>
              <a:gd name="T21" fmla="*/ 363201 h 986"/>
              <a:gd name="T22" fmla="*/ 54503 w 2109"/>
              <a:gd name="T23" fmla="*/ 230831 h 986"/>
              <a:gd name="T24" fmla="*/ 1311326 w 2109"/>
              <a:gd name="T25" fmla="*/ 360592 h 986"/>
              <a:gd name="T26" fmla="*/ 1162091 w 2109"/>
              <a:gd name="T27" fmla="*/ 452534 h 986"/>
              <a:gd name="T28" fmla="*/ 1331441 w 2109"/>
              <a:gd name="T29" fmla="*/ 596640 h 986"/>
              <a:gd name="T30" fmla="*/ 1050488 w 2109"/>
              <a:gd name="T31" fmla="*/ 533390 h 986"/>
              <a:gd name="T32" fmla="*/ 869459 w 2109"/>
              <a:gd name="T33" fmla="*/ 634460 h 986"/>
              <a:gd name="T34" fmla="*/ 946672 w 2109"/>
              <a:gd name="T35" fmla="*/ 579687 h 986"/>
              <a:gd name="T36" fmla="*/ 998580 w 2109"/>
              <a:gd name="T37" fmla="*/ 291473 h 986"/>
              <a:gd name="T38" fmla="*/ 685835 w 2109"/>
              <a:gd name="T39" fmla="*/ 245177 h 986"/>
              <a:gd name="T40" fmla="*/ 1199724 w 2109"/>
              <a:gd name="T41" fmla="*/ 170189 h 986"/>
              <a:gd name="T42" fmla="*/ 772132 w 2109"/>
              <a:gd name="T43" fmla="*/ 123893 h 986"/>
              <a:gd name="T44" fmla="*/ 1199724 w 2109"/>
              <a:gd name="T45" fmla="*/ 48905 h 986"/>
              <a:gd name="T46" fmla="*/ 760452 w 2109"/>
              <a:gd name="T47" fmla="*/ 3260 h 986"/>
              <a:gd name="T48" fmla="*/ 1253579 w 2109"/>
              <a:gd name="T49" fmla="*/ 245177 h 986"/>
              <a:gd name="T50" fmla="*/ 1363234 w 2109"/>
              <a:gd name="T51" fmla="*/ 291473 h 986"/>
              <a:gd name="T52" fmla="*/ 1050488 w 2109"/>
              <a:gd name="T53" fmla="*/ 314296 h 986"/>
              <a:gd name="T54" fmla="*/ 1273693 w 2109"/>
              <a:gd name="T55" fmla="*/ 314296 h 986"/>
              <a:gd name="T56" fmla="*/ 970031 w 2109"/>
              <a:gd name="T57" fmla="*/ 421235 h 986"/>
              <a:gd name="T58" fmla="*/ 697514 w 2109"/>
              <a:gd name="T59" fmla="*/ 579687 h 986"/>
              <a:gd name="T60" fmla="*/ 772132 w 2109"/>
              <a:gd name="T61" fmla="*/ 308427 h 986"/>
              <a:gd name="T62" fmla="*/ 907093 w 2109"/>
              <a:gd name="T63" fmla="*/ 397760 h 986"/>
              <a:gd name="T64" fmla="*/ 789002 w 2109"/>
              <a:gd name="T65" fmla="*/ 383415 h 986"/>
              <a:gd name="T66" fmla="*/ 772132 w 2109"/>
              <a:gd name="T67" fmla="*/ 308427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1" name="Freeform 9"/>
          <p:cNvSpPr>
            <a:spLocks noEditPoints="1"/>
          </p:cNvSpPr>
          <p:nvPr/>
        </p:nvSpPr>
        <p:spPr bwMode="auto">
          <a:xfrm>
            <a:off x="3121387" y="771550"/>
            <a:ext cx="86927" cy="3779359"/>
          </a:xfrm>
          <a:custGeom>
            <a:avLst/>
            <a:gdLst>
              <a:gd name="T0" fmla="*/ 0 w 153"/>
              <a:gd name="T1" fmla="*/ 0 h 6522"/>
              <a:gd name="T2" fmla="*/ 46203 w 153"/>
              <a:gd name="T3" fmla="*/ 0 h 6522"/>
              <a:gd name="T4" fmla="*/ 46203 w 153"/>
              <a:gd name="T5" fmla="*/ 5040312 h 6522"/>
              <a:gd name="T6" fmla="*/ 0 w 153"/>
              <a:gd name="T7" fmla="*/ 5040312 h 6522"/>
              <a:gd name="T8" fmla="*/ 0 w 153"/>
              <a:gd name="T9" fmla="*/ 0 h 6522"/>
              <a:gd name="T10" fmla="*/ 99224 w 153"/>
              <a:gd name="T11" fmla="*/ 0 h 6522"/>
              <a:gd name="T12" fmla="*/ 115887 w 153"/>
              <a:gd name="T13" fmla="*/ 0 h 6522"/>
              <a:gd name="T14" fmla="*/ 115887 w 153"/>
              <a:gd name="T15" fmla="*/ 5040312 h 6522"/>
              <a:gd name="T16" fmla="*/ 99224 w 153"/>
              <a:gd name="T17" fmla="*/ 5040312 h 6522"/>
              <a:gd name="T18" fmla="*/ 99224 w 153"/>
              <a:gd name="T19" fmla="*/ 0 h 65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3" h="6522">
                <a:moveTo>
                  <a:pt x="0" y="0"/>
                </a:moveTo>
                <a:lnTo>
                  <a:pt x="61" y="0"/>
                </a:lnTo>
                <a:lnTo>
                  <a:pt x="61" y="6522"/>
                </a:lnTo>
                <a:lnTo>
                  <a:pt x="0" y="6522"/>
                </a:lnTo>
                <a:lnTo>
                  <a:pt x="0" y="0"/>
                </a:lnTo>
                <a:close/>
                <a:moveTo>
                  <a:pt x="131" y="0"/>
                </a:moveTo>
                <a:lnTo>
                  <a:pt x="153" y="0"/>
                </a:lnTo>
                <a:lnTo>
                  <a:pt x="153" y="6522"/>
                </a:lnTo>
                <a:lnTo>
                  <a:pt x="131" y="6522"/>
                </a:lnTo>
                <a:lnTo>
                  <a:pt x="1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71" tIns="34285" rIns="68571" bIns="34285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34" name="Group 4"/>
          <p:cNvGrpSpPr/>
          <p:nvPr/>
        </p:nvGrpSpPr>
        <p:grpSpPr bwMode="auto">
          <a:xfrm>
            <a:off x="3380185" y="1635646"/>
            <a:ext cx="5029200" cy="577575"/>
            <a:chOff x="0" y="111215"/>
            <a:chExt cx="5029200" cy="576608"/>
          </a:xfrm>
        </p:grpSpPr>
        <p:grpSp>
          <p:nvGrpSpPr>
            <p:cNvPr id="35" name="Group 5"/>
            <p:cNvGrpSpPr/>
            <p:nvPr/>
          </p:nvGrpSpPr>
          <p:grpSpPr bwMode="auto">
            <a:xfrm>
              <a:off x="0" y="275073"/>
              <a:ext cx="5029200" cy="412750"/>
              <a:chOff x="0" y="0"/>
              <a:chExt cx="5029200" cy="412750"/>
            </a:xfrm>
          </p:grpSpPr>
          <p:sp>
            <p:nvSpPr>
              <p:cNvPr id="37" name="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029200" cy="412750"/>
              </a:xfrm>
              <a:prstGeom prst="rect">
                <a:avLst/>
              </a:prstGeom>
              <a:noFill/>
              <a:ln w="3175" cap="flat" cmpd="sng">
                <a:solidFill>
                  <a:srgbClr val="6B0C0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8" name="TextBox 27"/>
              <p:cNvSpPr>
                <a:spLocks noChangeArrowheads="1"/>
              </p:cNvSpPr>
              <p:nvPr/>
            </p:nvSpPr>
            <p:spPr bwMode="auto">
              <a:xfrm>
                <a:off x="1119807" y="28901"/>
                <a:ext cx="3725713" cy="336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文件出台背景</a:t>
                </a:r>
                <a:endPara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6" name="图片 11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44304" y="111215"/>
              <a:ext cx="753616" cy="535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9"/>
          <p:cNvGrpSpPr/>
          <p:nvPr/>
        </p:nvGrpSpPr>
        <p:grpSpPr bwMode="auto">
          <a:xfrm>
            <a:off x="3380185" y="2284954"/>
            <a:ext cx="5029200" cy="564854"/>
            <a:chOff x="0" y="122611"/>
            <a:chExt cx="5029200" cy="565212"/>
          </a:xfrm>
        </p:grpSpPr>
        <p:grpSp>
          <p:nvGrpSpPr>
            <p:cNvPr id="40" name="Group 10"/>
            <p:cNvGrpSpPr/>
            <p:nvPr/>
          </p:nvGrpSpPr>
          <p:grpSpPr bwMode="auto">
            <a:xfrm>
              <a:off x="0" y="275073"/>
              <a:ext cx="5029200" cy="412750"/>
              <a:chOff x="0" y="0"/>
              <a:chExt cx="5029200" cy="412750"/>
            </a:xfrm>
          </p:grpSpPr>
          <p:sp>
            <p:nvSpPr>
              <p:cNvPr id="42" name="矩形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029200" cy="412750"/>
              </a:xfrm>
              <a:prstGeom prst="rect">
                <a:avLst/>
              </a:prstGeom>
              <a:noFill/>
              <a:ln w="3175" cap="flat" cmpd="sng">
                <a:solidFill>
                  <a:srgbClr val="6B0C07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3" name="TextBox 27"/>
              <p:cNvSpPr>
                <a:spLocks noChangeArrowheads="1"/>
              </p:cNvSpPr>
              <p:nvPr/>
            </p:nvSpPr>
            <p:spPr bwMode="auto">
              <a:xfrm>
                <a:off x="1098823" y="28901"/>
                <a:ext cx="3653705" cy="338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1" name="图片 16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44304" y="122611"/>
              <a:ext cx="753616" cy="535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4502814" y="2449220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文件主要精神及新增工作要求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28674" y="1131590"/>
            <a:ext cx="81946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1800" dirty="0"/>
              <a:t>9</a:t>
            </a:r>
            <a:r>
              <a:rPr lang="zh-CN" altLang="en-US" sz="1800" dirty="0"/>
              <a:t>月</a:t>
            </a:r>
            <a:r>
              <a:rPr lang="en-US" altLang="zh-CN" sz="1800" dirty="0"/>
              <a:t>27</a:t>
            </a:r>
            <a:r>
              <a:rPr lang="zh-CN" altLang="en-US" sz="1800" dirty="0"/>
              <a:t>日下午，市委召开</a:t>
            </a:r>
            <a:r>
              <a:rPr lang="zh-CN" altLang="zh-CN" sz="1800" b="1" dirty="0">
                <a:solidFill>
                  <a:srgbClr val="FF0000"/>
                </a:solidFill>
              </a:rPr>
              <a:t>市属高校主题教育推进会</a:t>
            </a:r>
            <a:r>
              <a:rPr lang="zh-CN" altLang="en-US" sz="1800" dirty="0"/>
              <a:t>，贯彻落实中央督导组关于推进高校主题教育的意见和要求，研究部署下一阶段高校主题教育工作。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18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800" dirty="0"/>
              <a:t>会议下发由</a:t>
            </a:r>
            <a:r>
              <a:rPr lang="zh-CN" altLang="zh-CN" sz="1800" dirty="0"/>
              <a:t>市教卫工作党委和</a:t>
            </a:r>
            <a:r>
              <a:rPr lang="zh-CN" altLang="en-US" sz="1800" dirty="0"/>
              <a:t>市</a:t>
            </a:r>
            <a:r>
              <a:rPr lang="zh-CN" altLang="zh-CN" sz="1800" dirty="0"/>
              <a:t>主题教育领导小组办公室连夜拟定</a:t>
            </a:r>
            <a:r>
              <a:rPr lang="zh-CN" altLang="en-US" sz="1800" dirty="0"/>
              <a:t>的</a:t>
            </a:r>
            <a:r>
              <a:rPr lang="en-US" altLang="zh-CN" sz="1800" b="1" dirty="0">
                <a:solidFill>
                  <a:srgbClr val="FF0000"/>
                </a:solidFill>
              </a:rPr>
              <a:t>《</a:t>
            </a:r>
            <a:r>
              <a:rPr lang="zh-CN" altLang="en-US" sz="1800" b="1" dirty="0">
                <a:solidFill>
                  <a:srgbClr val="FF0000"/>
                </a:solidFill>
              </a:rPr>
              <a:t>关于扎实推进市属高校“不忘初心、牢记使命”主题教育取得实效的通知</a:t>
            </a:r>
            <a:r>
              <a:rPr lang="en-US" altLang="zh-CN" sz="1800" b="1" dirty="0">
                <a:solidFill>
                  <a:srgbClr val="FF0000"/>
                </a:solidFill>
              </a:rPr>
              <a:t>》</a:t>
            </a:r>
            <a:r>
              <a:rPr lang="zh-CN" altLang="en-US" sz="1800" dirty="0"/>
              <a:t>（沪教卫党</a:t>
            </a:r>
            <a:r>
              <a:rPr lang="en-US" altLang="zh-CN" sz="1800" dirty="0"/>
              <a:t>〔2019〕288</a:t>
            </a:r>
            <a:r>
              <a:rPr lang="zh-CN" altLang="en-US" sz="1800" dirty="0"/>
              <a:t>号）</a:t>
            </a:r>
            <a:endParaRPr lang="en-US" altLang="zh-CN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zh-CN" altLang="en-US" sz="1800" dirty="0"/>
          </a:p>
        </p:txBody>
      </p:sp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971600" y="208664"/>
            <a:ext cx="3510057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+mn-ea"/>
                <a:ea typeface="+mn-ea"/>
                <a:cs typeface="+mn-ea"/>
                <a:sym typeface="+mn-lt"/>
              </a:rPr>
              <a:t>一、文件出台背景</a:t>
            </a:r>
            <a:endParaRPr lang="zh-CN" altLang="en-US" sz="2000" b="1" dirty="0"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080426" y="1635646"/>
            <a:ext cx="616398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zh-CN" sz="2400" b="1" dirty="0">
                <a:solidFill>
                  <a:srgbClr val="FF0000"/>
                </a:solidFill>
              </a:rPr>
              <a:t>突出</a:t>
            </a:r>
            <a:r>
              <a:rPr lang="zh-CN" altLang="zh-CN" sz="1800" b="1" dirty="0"/>
              <a:t>把握主题教育</a:t>
            </a:r>
            <a:r>
              <a:rPr lang="zh-CN" altLang="zh-CN" sz="1800" b="1" dirty="0">
                <a:solidFill>
                  <a:srgbClr val="FF0000"/>
                </a:solidFill>
              </a:rPr>
              <a:t>总体要求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zh-CN" sz="2400" b="1" dirty="0">
                <a:solidFill>
                  <a:srgbClr val="FF0000"/>
                </a:solidFill>
              </a:rPr>
              <a:t>突出</a:t>
            </a:r>
            <a:r>
              <a:rPr lang="zh-CN" altLang="zh-CN" sz="1800" b="1" dirty="0"/>
              <a:t>抓好</a:t>
            </a:r>
            <a:r>
              <a:rPr lang="zh-CN" altLang="zh-CN" sz="1800" b="1" dirty="0">
                <a:solidFill>
                  <a:srgbClr val="FF0000"/>
                </a:solidFill>
              </a:rPr>
              <a:t>处级以上</a:t>
            </a:r>
            <a:r>
              <a:rPr lang="zh-CN" altLang="zh-CN" sz="1800" b="1" dirty="0"/>
              <a:t>领导班子和领导干部主题教育</a:t>
            </a:r>
            <a:endParaRPr lang="en-US" altLang="zh-CN" sz="1800" b="1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zh-CN" sz="2400" b="1" dirty="0">
                <a:solidFill>
                  <a:srgbClr val="FF0000"/>
                </a:solidFill>
              </a:rPr>
              <a:t>突出</a:t>
            </a:r>
            <a:r>
              <a:rPr lang="zh-CN" altLang="zh-CN" sz="1800" b="1" dirty="0"/>
              <a:t>做实</a:t>
            </a:r>
            <a:r>
              <a:rPr lang="zh-CN" altLang="zh-CN" sz="1800" b="1" dirty="0">
                <a:solidFill>
                  <a:srgbClr val="FF0000"/>
                </a:solidFill>
              </a:rPr>
              <a:t>基层党支部</a:t>
            </a:r>
            <a:r>
              <a:rPr lang="zh-CN" altLang="zh-CN" sz="1800" b="1" dirty="0"/>
              <a:t>学习教育和</a:t>
            </a:r>
            <a:r>
              <a:rPr lang="zh-CN" altLang="en-US" sz="1800" b="1" dirty="0"/>
              <a:t>检视</a:t>
            </a:r>
            <a:r>
              <a:rPr lang="zh-CN" altLang="zh-CN" sz="1800" b="1" dirty="0"/>
              <a:t>整改</a:t>
            </a:r>
            <a:endParaRPr lang="en-US" altLang="zh-CN" sz="1800" b="1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zh-CN" sz="2400" b="1" dirty="0">
                <a:solidFill>
                  <a:srgbClr val="FF0000"/>
                </a:solidFill>
              </a:rPr>
              <a:t>突出</a:t>
            </a:r>
            <a:r>
              <a:rPr lang="zh-CN" altLang="zh-CN" sz="1800" b="1" dirty="0"/>
              <a:t>加强高校</a:t>
            </a:r>
            <a:r>
              <a:rPr lang="zh-CN" altLang="en-US" sz="1800" b="1" dirty="0"/>
              <a:t>主题</a:t>
            </a:r>
            <a:r>
              <a:rPr lang="zh-CN" altLang="zh-CN" sz="1800" b="1" dirty="0"/>
              <a:t>教育的</a:t>
            </a:r>
            <a:r>
              <a:rPr lang="zh-CN" altLang="zh-CN" sz="1800" b="1" dirty="0">
                <a:solidFill>
                  <a:srgbClr val="FF0000"/>
                </a:solidFill>
              </a:rPr>
              <a:t>组织领导</a:t>
            </a:r>
            <a:endParaRPr sz="1800" b="1" dirty="0">
              <a:solidFill>
                <a:srgbClr val="FF0000"/>
              </a:solidFill>
            </a:endParaRPr>
          </a:p>
        </p:txBody>
      </p:sp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971600" y="208664"/>
            <a:ext cx="4752528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+mn-ea"/>
                <a:ea typeface="+mn-ea"/>
                <a:cs typeface="+mn-ea"/>
                <a:sym typeface="+mn-lt"/>
              </a:rPr>
              <a:t>二、文件主要精神及新增工作要求</a:t>
            </a:r>
            <a:endParaRPr lang="zh-CN" altLang="en-US" sz="2000" b="1" dirty="0"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98757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四个突出</a:t>
            </a:r>
            <a:endParaRPr lang="zh-CN" altLang="en-US" sz="2800" b="1" dirty="0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827584" y="280670"/>
            <a:ext cx="8244206" cy="28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关于扎实推进市属高校“不忘初心、牢记使命”主题教育取得实效的通知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（沪教卫党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〔2019〕288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号）</a:t>
            </a:r>
            <a:endParaRPr lang="zh-CN" altLang="en-US" b="1" dirty="0">
              <a:solidFill>
                <a:srgbClr val="C0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9832" y="771550"/>
            <a:ext cx="3416320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800" b="1" dirty="0"/>
              <a:t>一、</a:t>
            </a:r>
            <a:r>
              <a:rPr lang="zh-CN" altLang="zh-CN" sz="1800" b="1" dirty="0"/>
              <a:t>突出把握主题教育总体要求</a:t>
            </a:r>
            <a:endParaRPr lang="en-US" altLang="zh-CN" sz="1800" b="1" dirty="0"/>
          </a:p>
        </p:txBody>
      </p:sp>
      <p:sp>
        <p:nvSpPr>
          <p:cNvPr id="5" name="矩形 4"/>
          <p:cNvSpPr/>
          <p:nvPr/>
        </p:nvSpPr>
        <p:spPr>
          <a:xfrm>
            <a:off x="323528" y="1419622"/>
            <a:ext cx="518457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600" dirty="0"/>
              <a:t>着力聚焦</a:t>
            </a:r>
            <a:r>
              <a:rPr lang="zh-CN" altLang="en-US" sz="1600" b="1" dirty="0">
                <a:solidFill>
                  <a:schemeClr val="accent3"/>
                </a:solidFill>
              </a:rPr>
              <a:t>根本任务</a:t>
            </a:r>
            <a:r>
              <a:rPr lang="zh-CN" altLang="en-US" sz="1600" dirty="0"/>
              <a:t>：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深入学习贯彻习近平新时代中国特色社会主义思想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600" dirty="0"/>
              <a:t>着力贯穿</a:t>
            </a:r>
            <a:r>
              <a:rPr lang="zh-CN" altLang="en-US" sz="1600" b="1" dirty="0">
                <a:solidFill>
                  <a:schemeClr val="accent3"/>
                </a:solidFill>
              </a:rPr>
              <a:t>主题主线</a:t>
            </a:r>
            <a:r>
              <a:rPr lang="zh-CN" altLang="en-US" sz="1600" dirty="0"/>
              <a:t>：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围绕学习贯彻习近平新时代中国特色社会主义思想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600" dirty="0"/>
              <a:t>着力把握</a:t>
            </a:r>
            <a:r>
              <a:rPr lang="zh-CN" altLang="en-US" sz="1600" b="1" dirty="0">
                <a:solidFill>
                  <a:schemeClr val="accent3"/>
                </a:solidFill>
              </a:rPr>
              <a:t>重点任务</a:t>
            </a:r>
            <a:r>
              <a:rPr lang="zh-CN" altLang="en-US" sz="1600" dirty="0"/>
              <a:t>：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紧紧围绕为党育人，为国育才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600" dirty="0"/>
              <a:t>着力结合</a:t>
            </a:r>
            <a:r>
              <a:rPr lang="zh-CN" altLang="en-US" sz="1600" b="1" dirty="0">
                <a:solidFill>
                  <a:schemeClr val="accent3"/>
                </a:solidFill>
              </a:rPr>
              <a:t>当前工作</a:t>
            </a:r>
            <a:r>
              <a:rPr lang="zh-CN" altLang="en-US" sz="1600" dirty="0"/>
              <a:t>：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与庆祝新中国成立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周年、本单位当前中心工作、地方高水平大学建设等结合起来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23656" y="915566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652120" y="915566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868144" y="1088308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新增要求</a:t>
            </a:r>
            <a:endParaRPr lang="en-US" altLang="zh-CN" sz="1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0767" y="2230420"/>
            <a:ext cx="296970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“加深对习近平总书记</a:t>
            </a:r>
            <a:r>
              <a:rPr lang="zh-CN" altLang="en-US" sz="1800" b="1" dirty="0">
                <a:solidFill>
                  <a:srgbClr val="FF0000"/>
                </a:solidFill>
              </a:rPr>
              <a:t>关于教育</a:t>
            </a: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的重要论述的理解、阐释和运用”</a:t>
            </a:r>
            <a:endParaRPr lang="en-US" altLang="zh-CN" sz="1800" b="1" dirty="0">
              <a:solidFill>
                <a:schemeClr val="accent5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827584" y="280670"/>
            <a:ext cx="8244206" cy="28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关于扎实推进市属高校“不忘初心、牢记使命”主题教育取得实效的通知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（沪教卫党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〔2019〕288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号）</a:t>
            </a:r>
            <a:endParaRPr lang="zh-CN" altLang="en-US" b="1" dirty="0">
              <a:solidFill>
                <a:srgbClr val="C0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496" y="627534"/>
            <a:ext cx="54938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800" b="1" dirty="0"/>
              <a:t>二、</a:t>
            </a:r>
            <a:r>
              <a:rPr lang="zh-CN" altLang="zh-CN" sz="1800" b="1" dirty="0"/>
              <a:t>突出抓好处级以上领导班子和领导干部主题教育</a:t>
            </a:r>
            <a:endParaRPr lang="en-US" altLang="zh-CN" sz="1800" b="1" dirty="0"/>
          </a:p>
        </p:txBody>
      </p:sp>
      <p:sp>
        <p:nvSpPr>
          <p:cNvPr id="6" name="矩形 5"/>
          <p:cNvSpPr/>
          <p:nvPr/>
        </p:nvSpPr>
        <p:spPr>
          <a:xfrm>
            <a:off x="251520" y="1347108"/>
            <a:ext cx="4882270" cy="289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60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1.</a:t>
            </a:r>
            <a:r>
              <a:rPr lang="zh-CN" altLang="en-US" sz="1800" b="1" dirty="0">
                <a:solidFill>
                  <a:schemeClr val="accent3"/>
                </a:solidFill>
              </a:rPr>
              <a:t>学习教育方面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marL="285750" indent="0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一要认真的学习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党章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《习近平关于</a:t>
            </a:r>
            <a:r>
              <a:rPr lang="en-US" altLang="zh-CN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不忘初心、牢记使命</a:t>
            </a:r>
            <a:r>
              <a:rPr lang="en-US" altLang="zh-CN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重要论述选编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》、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《习近平新时代中国特色社会主义思想学习纲要》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等重要论述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0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二要认真研读教育部编印的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习近平总书记关于教育的重要论述的学习材料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0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三要认真的学习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党史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新中国史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，注重结合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上海教育领域综合改革攻坚克难的典型案例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，钟扬等身边的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先进典型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开展学习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0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四要认真地开展个人自学和领导班子的集体学习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64088" y="1275606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392552" y="1275606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608576" y="1059582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新增要求</a:t>
            </a:r>
            <a:endParaRPr lang="en-US" altLang="zh-CN" sz="1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8576" y="1707654"/>
            <a:ext cx="346321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zh-CN" b="1" dirty="0">
                <a:solidFill>
                  <a:schemeClr val="accent5">
                    <a:lumMod val="50000"/>
                  </a:schemeClr>
                </a:solidFill>
              </a:rPr>
              <a:t>“深入学习教育部编印的习近平总书记</a:t>
            </a:r>
            <a:r>
              <a:rPr lang="zh-CN" altLang="zh-CN" b="1" dirty="0">
                <a:solidFill>
                  <a:srgbClr val="FF0000"/>
                </a:solidFill>
              </a:rPr>
              <a:t>关于教育</a:t>
            </a:r>
            <a:r>
              <a:rPr lang="zh-CN" altLang="zh-CN" b="1" dirty="0">
                <a:solidFill>
                  <a:schemeClr val="accent5">
                    <a:lumMod val="50000"/>
                  </a:schemeClr>
                </a:solidFill>
              </a:rPr>
              <a:t>的重要论述学习材料，细致重温习近平总书记在</a:t>
            </a:r>
            <a:r>
              <a:rPr lang="zh-CN" altLang="zh-CN" b="1" dirty="0">
                <a:solidFill>
                  <a:srgbClr val="FF0000"/>
                </a:solidFill>
              </a:rPr>
              <a:t>全国教育大会</a:t>
            </a:r>
            <a:r>
              <a:rPr lang="zh-CN" altLang="zh-CN" b="1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zh-CN" altLang="zh-CN" b="1" dirty="0">
                <a:solidFill>
                  <a:srgbClr val="FF0000"/>
                </a:solidFill>
              </a:rPr>
              <a:t>全国高校思想政治工作会议</a:t>
            </a:r>
            <a:r>
              <a:rPr lang="zh-CN" altLang="zh-CN" b="1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zh-CN" altLang="zh-CN" b="1" dirty="0">
                <a:solidFill>
                  <a:srgbClr val="FF0000"/>
                </a:solidFill>
              </a:rPr>
              <a:t>学校思想政治理论课教师座谈会</a:t>
            </a:r>
            <a:r>
              <a:rPr lang="zh-CN" altLang="zh-CN" b="1" dirty="0">
                <a:solidFill>
                  <a:schemeClr val="accent5">
                    <a:lumMod val="50000"/>
                  </a:schemeClr>
                </a:solidFill>
              </a:rPr>
              <a:t>等会议上的重要讲话精神”</a:t>
            </a:r>
            <a:endParaRPr lang="en-US" altLang="zh-CN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“抓住</a:t>
            </a:r>
            <a:r>
              <a:rPr lang="zh-CN" altLang="en-US" b="1" dirty="0">
                <a:solidFill>
                  <a:srgbClr val="FF0000"/>
                </a:solidFill>
              </a:rPr>
              <a:t>‘伟大工程’示范党课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建设等契机，丰富学习形式，增强学习的针对性、实效性和感染力”</a:t>
            </a:r>
            <a:endParaRPr lang="en-US" altLang="zh-CN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827584" y="280670"/>
            <a:ext cx="8244206" cy="28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关于扎实推进市属高校“不忘初心、牢记使命”主题教育取得实效的通知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（沪教卫党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〔2019〕288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号）</a:t>
            </a:r>
            <a:endParaRPr lang="zh-CN" altLang="en-US" b="1" dirty="0">
              <a:solidFill>
                <a:srgbClr val="C0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3" y="915566"/>
            <a:ext cx="4482143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2.</a:t>
            </a:r>
            <a:r>
              <a:rPr lang="zh-CN" altLang="en-US" sz="1800" b="1" dirty="0">
                <a:solidFill>
                  <a:schemeClr val="accent3"/>
                </a:solidFill>
              </a:rPr>
              <a:t>调查研究方面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/>
              <a:t>一是问题调研要做深</a:t>
            </a:r>
            <a:endParaRPr lang="en-US" altLang="zh-CN" sz="1600" dirty="0"/>
          </a:p>
          <a:p>
            <a:pPr>
              <a:spcBef>
                <a:spcPts val="600"/>
              </a:spcBef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   结合中央和我市有关高等教育改革发展部署要求，就学校党建和思想政治工作存在的深层次问题，教师队伍建设改革面临的体制机制障碍，学校改革发展遇到的瓶颈难题，师生反应强烈和社会关注的热点难点等问题，深入地开展调研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600"/>
              </a:spcBef>
            </a:pP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/>
              <a:t>二是专题党课要讲透</a:t>
            </a:r>
            <a:endParaRPr lang="en-US" altLang="zh-CN" sz="1600" dirty="0"/>
          </a:p>
          <a:p>
            <a:pPr>
              <a:spcBef>
                <a:spcPts val="600"/>
              </a:spcBef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   在学习调研的基础上，校院两级领导班子的成员都要讲好专题党课，主要负责同志带头讲，其他班子成员跟进讲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148064" y="1131590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176528" y="1131590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392552" y="915566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新增要求</a:t>
            </a:r>
            <a:endParaRPr lang="en-US" altLang="zh-CN" sz="1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2552" y="1563638"/>
            <a:ext cx="357193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“校院两级领导班子成员深入教学科研一线、师生员工中间、</a:t>
            </a:r>
            <a:r>
              <a:rPr lang="zh-CN" altLang="en-US" b="1" dirty="0">
                <a:solidFill>
                  <a:srgbClr val="FF0000"/>
                </a:solidFill>
              </a:rPr>
              <a:t>校外合作单位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等开展调研，拿出高质量调研成果”</a:t>
            </a:r>
            <a:endParaRPr lang="en-US" altLang="zh-CN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“党课要紧密结合岗位实际和学习收获，讲清对初心和使命的感悟，讲透对习近平总书记</a:t>
            </a:r>
            <a:r>
              <a:rPr lang="zh-CN" altLang="en-US" b="1" dirty="0">
                <a:solidFill>
                  <a:srgbClr val="FF0000"/>
                </a:solidFill>
              </a:rPr>
              <a:t>关于教育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的重要论述的学习体会，讲明思想上、工作上、作风上存在的差距，讲出加强和改进的思路措施”</a:t>
            </a:r>
            <a:endParaRPr lang="en-US" altLang="zh-CN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755650" y="280670"/>
            <a:ext cx="833882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关于扎实推进市属高校“不忘初心、牢记使命”主题教育取得实效的通知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（沪教卫党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〔2019〕288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号）</a:t>
            </a:r>
            <a:endParaRPr lang="zh-CN" altLang="en-US" b="1" dirty="0">
              <a:solidFill>
                <a:srgbClr val="C0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986562"/>
            <a:ext cx="4896544" cy="3630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60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3.</a:t>
            </a:r>
            <a:r>
              <a:rPr lang="zh-CN" altLang="en-US" sz="1800" b="1" dirty="0">
                <a:solidFill>
                  <a:schemeClr val="accent3"/>
                </a:solidFill>
              </a:rPr>
              <a:t>检视问题方面</a:t>
            </a:r>
            <a:r>
              <a:rPr lang="zh-CN" altLang="en-US" sz="1800" dirty="0"/>
              <a:t>：</a:t>
            </a:r>
            <a:endParaRPr lang="zh-CN" altLang="en-US" sz="1800" dirty="0"/>
          </a:p>
          <a:p>
            <a:pPr indent="0" fontAlgn="auto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dirty="0"/>
              <a:t>  一是精准查摆班子和个人问题</a:t>
            </a:r>
            <a:endParaRPr lang="en-US" altLang="zh-CN" sz="1600" dirty="0"/>
          </a:p>
          <a:p>
            <a:pPr indent="0" fontAlgn="auto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   采取自己找、群众提、议集体、议上级的方式，对照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党章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《中国共产党廉洁自律准则》《关于新形势下党内政治生活的若干准则》《中国共产党纪律处分条例》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，从政治站位、思想觉悟、能力素质、道德修养、作风形象等方面，认真查摆个人的差距，深入查摆班子的问题，结合征求到的意见建议，列出问题清单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fontAlgn="auto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dirty="0"/>
              <a:t>  二是精准的剖析存在问题的思想根源</a:t>
            </a:r>
            <a:endParaRPr lang="en-US" altLang="zh-CN" sz="1600" dirty="0"/>
          </a:p>
          <a:p>
            <a:pPr indent="0" fontAlgn="auto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针对查找出来的突出问题，从思想、政治、作风、能力、廉政方面，特别是要从主观思想上进行剖析，深挖背后的思想根源，推动解决问题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148064" y="1131590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176528" y="1131590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392552" y="915566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新增要求</a:t>
            </a:r>
            <a:endParaRPr lang="en-US" altLang="zh-CN" sz="1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2552" y="1563638"/>
            <a:ext cx="357193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“结合征求到的意见建议，梳理列出</a:t>
            </a:r>
            <a:r>
              <a:rPr lang="zh-CN" altLang="en-US" b="1" dirty="0">
                <a:solidFill>
                  <a:srgbClr val="FF0000"/>
                </a:solidFill>
              </a:rPr>
              <a:t>思想问题清单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和</a:t>
            </a:r>
            <a:r>
              <a:rPr lang="zh-CN" altLang="en-US" b="1" dirty="0">
                <a:solidFill>
                  <a:srgbClr val="FF0000"/>
                </a:solidFill>
              </a:rPr>
              <a:t>工作问题清单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en-US" altLang="zh-CN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“学校领导班子要同时结合</a:t>
            </a:r>
            <a:r>
              <a:rPr lang="zh-CN" altLang="en-US" b="1" dirty="0">
                <a:solidFill>
                  <a:srgbClr val="FF0000"/>
                </a:solidFill>
              </a:rPr>
              <a:t>市委巡视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思政专项督查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、市教卫工作党委</a:t>
            </a:r>
            <a:r>
              <a:rPr lang="zh-CN" altLang="en-US" b="1" dirty="0">
                <a:solidFill>
                  <a:srgbClr val="FF0000"/>
                </a:solidFill>
              </a:rPr>
              <a:t>‘三大主体责任’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落实情况调研检查指出的突出问题，学校发生的</a:t>
            </a:r>
            <a:r>
              <a:rPr lang="zh-CN" altLang="en-US" b="1" dirty="0">
                <a:solidFill>
                  <a:srgbClr val="FF0000"/>
                </a:solidFill>
              </a:rPr>
              <a:t>重大意识形态事件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安全稳定事件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，影响学校改革发展的</a:t>
            </a:r>
            <a:r>
              <a:rPr lang="zh-CN" altLang="en-US" b="1" dirty="0">
                <a:solidFill>
                  <a:srgbClr val="FF0000"/>
                </a:solidFill>
              </a:rPr>
              <a:t>机制体制障碍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CN" altLang="en-US" b="1" dirty="0">
                <a:solidFill>
                  <a:srgbClr val="FF0000"/>
                </a:solidFill>
              </a:rPr>
              <a:t>师生集中反映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的意见建议等，一体检视，共同研究，剖析原因，拿出对策”</a:t>
            </a:r>
            <a:endParaRPr lang="en-US" altLang="zh-CN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827584" y="280670"/>
            <a:ext cx="8244206" cy="28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《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关于扎实推进市属高校“不忘初心、牢记使命”主题教育取得实效的通知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》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（沪教卫党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〔2019〕288</a:t>
            </a:r>
            <a:r>
              <a:rPr lang="zh-CN" altLang="en-US" b="1" dirty="0">
                <a:solidFill>
                  <a:srgbClr val="C00000"/>
                </a:solidFill>
                <a:sym typeface="+mn-ea"/>
              </a:rPr>
              <a:t>号）</a:t>
            </a:r>
            <a:endParaRPr lang="zh-CN" altLang="en-US" b="1" dirty="0">
              <a:solidFill>
                <a:srgbClr val="C0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131590"/>
            <a:ext cx="4032448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4.</a:t>
            </a:r>
            <a:r>
              <a:rPr lang="zh-CN" altLang="en-US" sz="1800" b="1" dirty="0">
                <a:solidFill>
                  <a:schemeClr val="accent3"/>
                </a:solidFill>
              </a:rPr>
              <a:t>整改落实方面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/>
              <a:t>关键要在提高实效上下功夫</a:t>
            </a:r>
            <a:endParaRPr lang="en-US" altLang="zh-CN" sz="16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整改要贯穿始终、逐项逐条、聚焦重点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/>
              <a:t>要突出整改要分类施策</a:t>
            </a:r>
            <a:endParaRPr lang="en-US" altLang="zh-CN" sz="16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  要对照列出的问题清单，分门别类制定整改方案，拿出举措办法，定出制度规矩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211960" y="987574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240424" y="987574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283968" y="629275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新增要求</a:t>
            </a:r>
            <a:endParaRPr lang="en-US" altLang="zh-CN" sz="1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27984" y="1277392"/>
            <a:ext cx="4464496" cy="352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“要把贯彻落实习近平总书记</a:t>
            </a:r>
            <a:r>
              <a:rPr lang="zh-CN" altLang="en-US" b="1" dirty="0">
                <a:solidFill>
                  <a:srgbClr val="FF0000"/>
                </a:solidFill>
              </a:rPr>
              <a:t>关于教育工作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的重要讲话和指示精神、党中央关于高等教育的决策部署，作为整改落实的第一任务，建立台账，明责问效，完成一项销号一项”</a:t>
            </a:r>
            <a:endParaRPr lang="en-US" altLang="zh-CN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zh-CN" b="1" dirty="0">
                <a:solidFill>
                  <a:schemeClr val="accent5">
                    <a:lumMod val="50000"/>
                  </a:schemeClr>
                </a:solidFill>
              </a:rPr>
              <a:t>“着力整顿</a:t>
            </a:r>
            <a:r>
              <a:rPr lang="zh-CN" altLang="zh-CN" b="1" dirty="0">
                <a:solidFill>
                  <a:srgbClr val="FF0000"/>
                </a:solidFill>
              </a:rPr>
              <a:t>软弱涣散基层党组织</a:t>
            </a:r>
            <a:r>
              <a:rPr lang="zh-CN" altLang="zh-CN" b="1" dirty="0">
                <a:solidFill>
                  <a:schemeClr val="accent5">
                    <a:lumMod val="50000"/>
                  </a:schemeClr>
                </a:solidFill>
              </a:rPr>
              <a:t>，重点解决高校教师党支部书记‘双带头人’比例偏低等问题，破解院系党的建设‘中梗阻’、教师党支部作用发挥不充分、党员教育管理宽松软、发展党员工作不规范等难题。同时，把开展主题教育同实施</a:t>
            </a:r>
            <a:r>
              <a:rPr lang="zh-CN" altLang="zh-CN" b="1" dirty="0">
                <a:solidFill>
                  <a:srgbClr val="FF0000"/>
                </a:solidFill>
              </a:rPr>
              <a:t>新时代基层党建质量提升工程</a:t>
            </a:r>
            <a:r>
              <a:rPr lang="zh-CN" altLang="zh-CN" b="1" dirty="0">
                <a:solidFill>
                  <a:schemeClr val="accent5">
                    <a:lumMod val="50000"/>
                  </a:schemeClr>
                </a:solidFill>
              </a:rPr>
              <a:t>结合起来，与推进</a:t>
            </a:r>
            <a:r>
              <a:rPr lang="zh-CN" altLang="zh-CN" b="1" dirty="0">
                <a:solidFill>
                  <a:srgbClr val="FF0000"/>
                </a:solidFill>
              </a:rPr>
              <a:t>马克思主义学院</a:t>
            </a:r>
            <a:r>
              <a:rPr lang="zh-CN" altLang="zh-CN" b="1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zh-CN" altLang="zh-CN" b="1" dirty="0">
                <a:solidFill>
                  <a:srgbClr val="FF0000"/>
                </a:solidFill>
              </a:rPr>
              <a:t>马克思主义学科</a:t>
            </a:r>
            <a:r>
              <a:rPr lang="zh-CN" altLang="zh-CN" b="1" dirty="0">
                <a:solidFill>
                  <a:schemeClr val="accent5">
                    <a:lumMod val="50000"/>
                  </a:schemeClr>
                </a:solidFill>
              </a:rPr>
              <a:t>建设结合起来，推动高校党建和思政工作质量整体提升。”</a:t>
            </a:r>
            <a:endParaRPr lang="en-US" altLang="zh-CN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ISPRING_RESOURCE_PATHS_HASH_PRESENTER" val="76ce7ccbcda6cf12636bdb4ab607c4c83d474"/>
  <p:tag name="ISPRING_PRESENTATION_TITLE" val="1206"/>
</p:tagLst>
</file>

<file path=ppt/theme/theme1.xml><?xml version="1.0" encoding="utf-8"?>
<a:theme xmlns:a="http://schemas.openxmlformats.org/drawingml/2006/main" name="Office 主题​​">
  <a:themeElements>
    <a:clrScheme name="自定义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2797</Words>
  <Application>WPS 演示</Application>
  <PresentationFormat>全屏显示(16:9)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华文细黑</vt:lpstr>
      <vt:lpstr>微软雅黑</vt:lpstr>
      <vt:lpstr>Calibri</vt:lpstr>
      <vt:lpstr>经典繁仿黑</vt:lpstr>
      <vt:lpstr>黑体</vt:lpstr>
      <vt:lpstr>楷体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1206</dc:title>
  <dc:creator>admin</dc:creator>
  <cp:lastModifiedBy>朱良博</cp:lastModifiedBy>
  <cp:revision>325</cp:revision>
  <cp:lastPrinted>2018-12-04T08:54:00Z</cp:lastPrinted>
  <dcterms:created xsi:type="dcterms:W3CDTF">2015-11-10T12:01:00Z</dcterms:created>
  <dcterms:modified xsi:type="dcterms:W3CDTF">2019-09-30T01:49:00Z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2052-11.1.0.9031</vt:lpwstr>
  </property>
</Properties>
</file>