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FD724-59C7-4DD9-8103-5985DDA89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F846927-98DB-45D4-A170-9EAF6436A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E50EB8A-CA09-4ED0-99F6-188C57DD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37C-3BE7-4249-981F-865E138E7DC2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77DA4C4-5136-443C-BB92-068064F0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1C71C0F-9C9A-49FE-A278-C10BC348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D6-DBEA-4F46-9357-EAC54A1E64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8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DF51BC2-BDA1-4ED4-8F03-6CDACED3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F72156D-CED8-44EA-BDB1-9898D8641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7893750-BF43-4246-B96D-3A147B84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37C-3BE7-4249-981F-865E138E7DC2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59E1BD6-C736-4F45-A38C-7C0A6816D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AA3C9F2-A5CB-4771-9DFD-4348E278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D6-DBEA-4F46-9357-EAC54A1E64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50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02C52550-3570-4B9A-8C5B-562E2985E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590EFE7-908A-4DA1-9B68-64CA72EE1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1DB82B7-0EAD-45CF-857C-040BB8C7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37C-3BE7-4249-981F-865E138E7DC2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1A375E3-5026-49E1-A700-5497C5C7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DD4C884-DC96-4070-9235-2B50398D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D6-DBEA-4F46-9357-EAC54A1E64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71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EFFDA2-6099-4AAD-A6FC-EE7E3295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85D016F-E408-42DD-B95F-FED7F970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CEBE55D-2D94-4B86-9D69-60276796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37C-3BE7-4249-981F-865E138E7DC2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798C36F-0884-438B-86C1-D055EC21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3598998-CD91-40DA-A82D-D51AD230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D6-DBEA-4F46-9357-EAC54A1E64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00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6DCEA99-E7EB-4F7A-970E-69E291E1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FC9CE73-7C05-4CEA-B014-30EB55249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F085FFE-20F9-4B8F-B5BA-2EC2307B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37C-3BE7-4249-981F-865E138E7DC2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24A5DE2-D467-41D4-8F08-33F8B46A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973AE7-AABA-44EB-A364-DDF9413C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D6-DBEA-4F46-9357-EAC54A1E64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68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043916-C7C5-4B18-ADF7-5C462918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BD7C5AD-CCFA-4DA3-8DED-D7D3541A0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22666E5-E9AA-4B2C-9B51-F07C9D31D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DD557D6-7B5A-448B-816A-FE154C7C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37C-3BE7-4249-981F-865E138E7DC2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4718047-D504-449A-8E92-D4617F17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640DD59-C281-4562-A9C0-78D67660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D6-DBEA-4F46-9357-EAC54A1E64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3A5C42-5164-47BD-8B62-7A6858F9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08E0193-CB6E-4C6A-962F-23BA7140C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DADD0CF-C9B0-49AD-805D-243264A6A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B8D057C5-3499-4CA7-B9C0-D4A9650DD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839D545-F7C5-400D-924B-E2CBAE1E8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88CB94A-B77C-4FBD-8B64-BF12C0E0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37C-3BE7-4249-981F-865E138E7DC2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D7E2207-CAD1-4E6D-8FBF-2C744FD3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8A988189-ACFC-49B3-9B6A-B3869E45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D6-DBEA-4F46-9357-EAC54A1E64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95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C17F418-BD73-4347-8E5F-12A2A498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9BB7E6C3-8E0E-4AE3-94DB-A547E7D7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37C-3BE7-4249-981F-865E138E7DC2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A934433-7379-4850-9F57-1942CF2C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86AB9B0-1EB6-4688-B543-63A5D0F6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D6-DBEA-4F46-9357-EAC54A1E64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67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565BF15-EE63-49C0-B44F-77D901D1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37C-3BE7-4249-981F-865E138E7DC2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C627273-3CFA-4299-A10B-411A05C9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56F742E-A1D5-4CC3-80E4-DA206433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D6-DBEA-4F46-9357-EAC54A1E64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9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70D3642-DCA0-4E8F-A589-D08D5C82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6B58438-5A35-4511-BBB1-38A8D55DD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A9E55E4-82D6-4B1E-B3AE-AE69060F0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35FB3E4-47DC-4108-858E-9718AF74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37C-3BE7-4249-981F-865E138E7DC2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B7B4D05-1552-408E-8C8C-69D25384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19379D7-B070-4C81-802B-E33674BC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D6-DBEA-4F46-9357-EAC54A1E64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99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C7B8C0D-6544-4382-A321-B3E88B40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56EF5F6-04C3-4291-900E-056C856E1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A44497E-D6C9-4698-B6E0-000A0DEC3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8A44179-79EF-4070-B499-67666C0D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37C-3BE7-4249-981F-865E138E7DC2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277F4FB-4A25-4441-9426-2741C428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2C58501-2933-4A67-8F1F-267A7DD9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CD6-DBEA-4F46-9357-EAC54A1E64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85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9E84948-469A-4963-ABB9-8CDFCE383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B06B50B-2493-4A87-BDC3-FDED3FFCF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955F595-9B1F-41EE-9589-B214364F4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9137C-3BE7-4249-981F-865E138E7DC2}" type="datetimeFigureOut">
              <a:rPr lang="zh-CN" altLang="en-US" smtClean="0"/>
              <a:t>2019/10/15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E778C4F-5586-4290-A1C7-7A5C9DDFD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9BE1027-294C-42B6-B47B-11F96ACB1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0CD6-DBEA-4F46-9357-EAC54A1E64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8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实验室调研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/>
              <a:t>【</a:t>
            </a:r>
            <a:r>
              <a:rPr lang="zh-CN" altLang="en-US" sz="2400" dirty="0"/>
              <a:t>待解决的问题</a:t>
            </a:r>
            <a:r>
              <a:rPr lang="en-US" altLang="zh-CN" sz="2400" dirty="0"/>
              <a:t>】</a:t>
            </a:r>
          </a:p>
          <a:p>
            <a:pPr marL="0" indent="0"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 目前</a:t>
            </a:r>
            <a:r>
              <a:rPr lang="zh-CN" altLang="en-US" sz="2400" dirty="0"/>
              <a:t>实验用房面积狭小，无法拓展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  实验室</a:t>
            </a:r>
            <a:r>
              <a:rPr lang="zh-CN" altLang="en-US" sz="2400" dirty="0"/>
              <a:t>与工作室承接国家级与省部级的项目还</a:t>
            </a:r>
            <a:r>
              <a:rPr lang="zh-CN" altLang="en-US" sz="2400" dirty="0" smtClean="0"/>
              <a:t>不够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3</a:t>
            </a:r>
            <a:r>
              <a:rPr lang="zh-CN" altLang="en-US" sz="2400" dirty="0" smtClean="0"/>
              <a:t>  缺少</a:t>
            </a:r>
            <a:r>
              <a:rPr lang="zh-CN" altLang="en-US" sz="2400" dirty="0"/>
              <a:t>国家级基地、省部级的基地偏少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4</a:t>
            </a:r>
            <a:r>
              <a:rPr lang="zh-CN" altLang="en-US" sz="2400" dirty="0" smtClean="0"/>
              <a:t>  与</a:t>
            </a:r>
            <a:r>
              <a:rPr lang="zh-CN" altLang="en-US" sz="2400" dirty="0"/>
              <a:t>一些公司合作</a:t>
            </a:r>
            <a:r>
              <a:rPr lang="zh-CN" altLang="en-US" sz="2400" dirty="0" smtClean="0"/>
              <a:t>的基地</a:t>
            </a:r>
            <a:r>
              <a:rPr lang="zh-CN" altLang="en-US" sz="2400" dirty="0"/>
              <a:t>与专业培训基地的进一步确定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5</a:t>
            </a:r>
            <a:r>
              <a:rPr lang="zh-CN" altLang="en-US" sz="2400" dirty="0" smtClean="0"/>
              <a:t>  相关</a:t>
            </a:r>
            <a:r>
              <a:rPr lang="zh-CN" altLang="en-US" sz="2400" dirty="0"/>
              <a:t>实验室的管理体制</a:t>
            </a:r>
            <a:r>
              <a:rPr lang="zh-CN" altLang="en-US" sz="2400"/>
              <a:t>待</a:t>
            </a:r>
            <a:r>
              <a:rPr lang="zh-CN" altLang="en-US" sz="2400" smtClean="0"/>
              <a:t>理顺以及实验室人员培训</a:t>
            </a:r>
            <a:endParaRPr lang="zh-CN" altLang="en-US" sz="24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3" y="712381"/>
            <a:ext cx="3094338" cy="23207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3" y="4166287"/>
            <a:ext cx="3204519" cy="24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0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/>
              <a:t>其他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问题</a:t>
            </a:r>
            <a:r>
              <a:rPr lang="en-US" altLang="zh-CN" dirty="0" smtClean="0"/>
              <a:t>3.</a:t>
            </a:r>
            <a:r>
              <a:rPr lang="zh-CN" altLang="en-US" dirty="0" smtClean="0"/>
              <a:t>计算机</a:t>
            </a:r>
            <a:r>
              <a:rPr lang="zh-CN" altLang="en-US" dirty="0"/>
              <a:t>采购</a:t>
            </a:r>
            <a:r>
              <a:rPr lang="zh-CN" altLang="en-US" dirty="0" smtClean="0"/>
              <a:t>，国产</a:t>
            </a:r>
            <a:r>
              <a:rPr lang="zh-CN" altLang="en-US" dirty="0"/>
              <a:t>芯片计算机无法支持服装专业软件正常</a:t>
            </a:r>
            <a:r>
              <a:rPr lang="zh-CN" altLang="en-US" dirty="0"/>
              <a:t>使用。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解决方案</a:t>
            </a:r>
            <a:r>
              <a:rPr lang="zh-CN" altLang="en-US" dirty="0" smtClean="0"/>
              <a:t>：</a:t>
            </a:r>
            <a:r>
              <a:rPr lang="zh-CN" altLang="en-US" dirty="0"/>
              <a:t>与</a:t>
            </a:r>
            <a:r>
              <a:rPr lang="zh-CN" altLang="en-US" dirty="0" smtClean="0"/>
              <a:t>财务</a:t>
            </a:r>
            <a:r>
              <a:rPr lang="zh-CN" altLang="en-US" dirty="0"/>
              <a:t>处、教务处、资保处</a:t>
            </a:r>
            <a:r>
              <a:rPr lang="zh-CN" altLang="en-US" dirty="0" smtClean="0"/>
              <a:t>负责人沟通说明</a:t>
            </a:r>
            <a:r>
              <a:rPr lang="zh-CN" altLang="en-US" dirty="0"/>
              <a:t>问题寻求支持，促成财务预算变更申请核准</a:t>
            </a:r>
            <a:r>
              <a:rPr lang="zh-CN" altLang="en-US" dirty="0" smtClean="0"/>
              <a:t>，将</a:t>
            </a:r>
            <a:r>
              <a:rPr lang="zh-CN" altLang="en-US" dirty="0"/>
              <a:t>采购项变更为工作站，虽然减少了设备购买数量，但有效促进了财政经费的高质量使用。</a:t>
            </a:r>
          </a:p>
          <a:p>
            <a:pPr marL="0" indent="0">
              <a:buNone/>
            </a:pPr>
            <a:r>
              <a:rPr lang="zh-CN" altLang="en-US" dirty="0"/>
              <a:t>效果</a:t>
            </a:r>
            <a:r>
              <a:rPr lang="zh-CN" altLang="en-US" dirty="0" smtClean="0"/>
              <a:t>：提高师生</a:t>
            </a:r>
            <a:r>
              <a:rPr lang="zh-CN" altLang="en-US" dirty="0"/>
              <a:t>对于新采购工作站的上课使用</a:t>
            </a:r>
            <a:r>
              <a:rPr lang="zh-CN" altLang="en-US" dirty="0" smtClean="0"/>
              <a:t>效果满意</a:t>
            </a:r>
            <a:r>
              <a:rPr lang="zh-CN" altLang="en-US" dirty="0"/>
              <a:t>度。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52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中英联合实验室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 smtClean="0"/>
              <a:t>1</a:t>
            </a:r>
            <a:r>
              <a:rPr lang="zh-CN" altLang="en-US" sz="2000" dirty="0" smtClean="0"/>
              <a:t>  运动</a:t>
            </a:r>
            <a:r>
              <a:rPr lang="zh-CN" altLang="en-US" sz="2000" dirty="0"/>
              <a:t>科学与功能服装实验室，</a:t>
            </a:r>
            <a:r>
              <a:rPr lang="en-US" altLang="zh-CN" sz="2000" dirty="0"/>
              <a:t>2018</a:t>
            </a:r>
            <a:r>
              <a:rPr lang="zh-CN" altLang="en-US" sz="2000" dirty="0"/>
              <a:t>年被中国纺织工业联合会认定为纺织行业重点实验室，并与英国利物浦约翰摩尔大学签订国际联合实验室合作协议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2</a:t>
            </a:r>
            <a:r>
              <a:rPr lang="zh-CN" altLang="en-US" sz="2000" dirty="0" smtClean="0"/>
              <a:t>  提升：联合发表高水平论文、引进</a:t>
            </a:r>
            <a:r>
              <a:rPr lang="zh-CN" altLang="en-US" sz="2000" dirty="0"/>
              <a:t>高层次人才</a:t>
            </a:r>
            <a:r>
              <a:rPr lang="zh-CN" altLang="en-US" sz="2000" dirty="0" smtClean="0"/>
              <a:t>、国际联合</a:t>
            </a:r>
            <a:r>
              <a:rPr lang="zh-CN" altLang="en-US" sz="2000" dirty="0"/>
              <a:t>项目。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730" y="4463152"/>
            <a:ext cx="2904791" cy="21679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80" y="4477195"/>
            <a:ext cx="34994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纺织化学清洁生产工程技术中心</a:t>
            </a:r>
            <a:r>
              <a:rPr lang="en-US" altLang="zh-CN" dirty="0"/>
              <a:t>】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430" y="4494308"/>
            <a:ext cx="2447548" cy="20322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50" y="4601372"/>
            <a:ext cx="2451504" cy="20404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6119" y="1690688"/>
            <a:ext cx="8377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   主要</a:t>
            </a:r>
            <a:r>
              <a:rPr lang="zh-CN" altLang="en-US" dirty="0"/>
              <a:t>研究方向：</a:t>
            </a:r>
          </a:p>
          <a:p>
            <a:r>
              <a:rPr lang="zh-CN" altLang="en-US" dirty="0"/>
              <a:t>非水介质</a:t>
            </a:r>
            <a:r>
              <a:rPr lang="en-US" altLang="zh-CN" dirty="0"/>
              <a:t>/</a:t>
            </a:r>
            <a:r>
              <a:rPr lang="zh-CN" altLang="en-US" dirty="0"/>
              <a:t>无水染色理论及工程技术开发与示范</a:t>
            </a:r>
          </a:p>
          <a:p>
            <a:r>
              <a:rPr lang="zh-CN" altLang="en-US" dirty="0"/>
              <a:t>生态纺织材料功能改性技术开发与示范</a:t>
            </a:r>
          </a:p>
          <a:p>
            <a:r>
              <a:rPr lang="zh-CN" altLang="en-US" dirty="0"/>
              <a:t>精细化工清洁生产新技术和绿色产品开发</a:t>
            </a:r>
          </a:p>
          <a:p>
            <a:r>
              <a:rPr lang="zh-CN" altLang="en-US" dirty="0"/>
              <a:t>纺织品快速检测技术</a:t>
            </a:r>
            <a:r>
              <a:rPr lang="zh-CN" altLang="en-US" dirty="0" smtClean="0"/>
              <a:t>开发</a:t>
            </a:r>
            <a:endParaRPr lang="en-US" altLang="zh-CN" dirty="0" smtClean="0"/>
          </a:p>
          <a:p>
            <a:pPr marL="342900" indent="-342900">
              <a:buAutoNum type="arabicPlain" startAt="2"/>
            </a:pPr>
            <a:r>
              <a:rPr lang="zh-CN" altLang="en-US" dirty="0" smtClean="0"/>
              <a:t>改进与提升：通气</a:t>
            </a:r>
            <a:r>
              <a:rPr lang="zh-CN" altLang="en-US" dirty="0"/>
              <a:t>管道的改进</a:t>
            </a:r>
            <a:r>
              <a:rPr lang="zh-CN" altLang="en-US" dirty="0" smtClean="0"/>
              <a:t>、规章制度</a:t>
            </a:r>
            <a:r>
              <a:rPr lang="zh-CN" altLang="en-US" dirty="0"/>
              <a:t>的制定、人员</a:t>
            </a:r>
            <a:r>
              <a:rPr lang="zh-CN" altLang="en-US" dirty="0" smtClean="0"/>
              <a:t>配备</a:t>
            </a:r>
            <a:r>
              <a:rPr lang="en-US" altLang="zh-CN" dirty="0" smtClean="0"/>
              <a:t>、</a:t>
            </a:r>
            <a:r>
              <a:rPr lang="zh-CN" altLang="en-US" dirty="0" smtClean="0"/>
              <a:t>试验车间</a:t>
            </a:r>
            <a:r>
              <a:rPr lang="zh-CN" altLang="en-US" dirty="0"/>
              <a:t>的确定</a:t>
            </a:r>
            <a:r>
              <a:rPr lang="zh-CN" altLang="en-US" dirty="0" smtClean="0"/>
              <a:t>、大项目的承接。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382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学习工厂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 smtClean="0"/>
              <a:t>1</a:t>
            </a:r>
            <a:r>
              <a:rPr lang="zh-CN" altLang="en-US" sz="2000" dirty="0" smtClean="0"/>
              <a:t>    对接</a:t>
            </a:r>
            <a:r>
              <a:rPr lang="zh-CN" altLang="en-US" sz="2000" dirty="0"/>
              <a:t>社会独立设计工作室，实现从教学内容、教学管理、教学考核、师资融合的全程</a:t>
            </a:r>
            <a:r>
              <a:rPr lang="zh-CN" altLang="en-US" sz="2000" dirty="0" smtClean="0"/>
              <a:t>实践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/>
              <a:t>教学</a:t>
            </a:r>
            <a:r>
              <a:rPr lang="zh-CN" altLang="en-US" sz="2000" dirty="0"/>
              <a:t>安排，使学生充分融入设计工作室和企业的实际工作，将所学知识和技能应用于多元化</a:t>
            </a:r>
            <a:r>
              <a:rPr lang="zh-CN" altLang="en-US" sz="2000" dirty="0" smtClean="0"/>
              <a:t>、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2000" dirty="0" smtClean="0"/>
              <a:t>多层次</a:t>
            </a:r>
            <a:r>
              <a:rPr lang="zh-CN" altLang="en-US" sz="2000" dirty="0"/>
              <a:t>的工作环境中，在实践中启迪思维、训练技艺，全面提升综合素质和职业竞争力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2</a:t>
            </a:r>
            <a:r>
              <a:rPr lang="zh-CN" altLang="en-US" sz="2000" dirty="0" smtClean="0"/>
              <a:t>    改进与提升</a:t>
            </a:r>
            <a:r>
              <a:rPr lang="zh-CN" altLang="en-US" sz="2000" dirty="0"/>
              <a:t>：安全</a:t>
            </a:r>
            <a:r>
              <a:rPr lang="zh-CN" altLang="en-US" sz="2000" dirty="0" smtClean="0"/>
              <a:t>与管理</a:t>
            </a:r>
            <a:r>
              <a:rPr lang="zh-CN" altLang="en-US" sz="2000" dirty="0"/>
              <a:t>制度规范性</a:t>
            </a:r>
            <a:r>
              <a:rPr lang="zh-CN" altLang="en-US" sz="2000" dirty="0" smtClean="0"/>
              <a:t>、考核制度的完善。</a:t>
            </a:r>
            <a:endParaRPr lang="zh-CN" altLang="en-US" sz="20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116" y="3384336"/>
            <a:ext cx="4188939" cy="279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0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 smtClean="0"/>
              <a:t>艺术设计展示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351" y="3745920"/>
            <a:ext cx="3724676" cy="2793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706" y="3745920"/>
            <a:ext cx="3792153" cy="27935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9601" y="1631092"/>
            <a:ext cx="7425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   服装</a:t>
            </a:r>
            <a:r>
              <a:rPr lang="zh-CN" altLang="en-US" dirty="0"/>
              <a:t>与服饰设计专业学习成果</a:t>
            </a:r>
            <a:r>
              <a:rPr lang="zh-CN" altLang="en-US" dirty="0" smtClean="0"/>
              <a:t>展示</a:t>
            </a:r>
            <a:r>
              <a:rPr lang="zh-CN" altLang="en-US" dirty="0" smtClean="0"/>
              <a:t>功能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9602" y="2125362"/>
            <a:ext cx="8117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   解决服装</a:t>
            </a:r>
            <a:r>
              <a:rPr lang="zh-CN" altLang="en-US" dirty="0"/>
              <a:t>与服饰设计专业与</a:t>
            </a:r>
            <a:r>
              <a:rPr lang="zh-CN" altLang="en-US" dirty="0" smtClean="0"/>
              <a:t>服装设计</a:t>
            </a:r>
            <a:r>
              <a:rPr lang="zh-CN" altLang="en-US" dirty="0"/>
              <a:t>与工程</a:t>
            </a:r>
            <a:r>
              <a:rPr lang="zh-CN" altLang="en-US" dirty="0" smtClean="0"/>
              <a:t>专业设计作品的展览空间</a:t>
            </a:r>
            <a:r>
              <a:rPr lang="zh-CN" altLang="en-US" dirty="0"/>
              <a:t>不足。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该施工已与相关部门沟通，按照计划正常施工</a:t>
            </a:r>
            <a:r>
              <a:rPr lang="en-US" altLang="zh-CN" dirty="0" smtClean="0"/>
              <a:t>, </a:t>
            </a:r>
            <a:r>
              <a:rPr lang="zh-CN" altLang="en-US" dirty="0" smtClean="0"/>
              <a:t>估计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10</a:t>
            </a:r>
            <a:r>
              <a:rPr lang="zh-CN" altLang="en-US" dirty="0" smtClean="0"/>
              <a:t>月下旬完工。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164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 smtClean="0"/>
              <a:t>纺织实验室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912" y="4089851"/>
            <a:ext cx="3057411" cy="22930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833" y="4089851"/>
            <a:ext cx="3146854" cy="23601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7881" y="1690688"/>
            <a:ext cx="7507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     实验用需求大</a:t>
            </a:r>
            <a:r>
              <a:rPr lang="en-US" altLang="zh-CN" dirty="0" smtClean="0"/>
              <a:t>,</a:t>
            </a:r>
            <a:r>
              <a:rPr lang="zh-CN" altLang="en-US" dirty="0" smtClean="0"/>
              <a:t> 房</a:t>
            </a:r>
            <a:r>
              <a:rPr lang="zh-CN" altLang="en-US" dirty="0"/>
              <a:t>面积狭小，无法拓展。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      纺织系实验室有的实验要使用氮气等，实验室与研究生自修室共一室。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   实验用房合理调配  </a:t>
            </a:r>
            <a:r>
              <a:rPr lang="en-US" altLang="zh-CN" dirty="0" smtClean="0"/>
              <a:t>,</a:t>
            </a:r>
            <a:r>
              <a:rPr lang="zh-CN" altLang="en-US" dirty="0" smtClean="0"/>
              <a:t> 与产学研合作</a:t>
            </a:r>
            <a:r>
              <a:rPr lang="zh-CN" altLang="en-US" dirty="0"/>
              <a:t>单位合作。</a:t>
            </a:r>
          </a:p>
        </p:txBody>
      </p:sp>
    </p:spTree>
    <p:extLst>
      <p:ext uri="{BB962C8B-B14F-4D97-AF65-F5344CB8AC3E}">
        <p14:creationId xmlns:p14="http://schemas.microsoft.com/office/powerpoint/2010/main" val="234754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服装工艺实验室</a:t>
            </a:r>
            <a:r>
              <a:rPr lang="en-US" altLang="zh-CN" dirty="0" smtClean="0"/>
              <a:t>】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0962"/>
            <a:ext cx="10826578" cy="55605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dirty="0" smtClean="0"/>
              <a:t>问题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/>
              <a:t>、 学生模架的柜子短缺</a:t>
            </a:r>
            <a:r>
              <a:rPr lang="zh-CN" altLang="en-US" dirty="0" smtClean="0"/>
              <a:t>问题   </a:t>
            </a:r>
            <a:r>
              <a:rPr lang="en-US" altLang="zh-CN" dirty="0" smtClean="0"/>
              <a:t>2</a:t>
            </a:r>
            <a:r>
              <a:rPr lang="zh-CN" altLang="en-US" dirty="0"/>
              <a:t>、 学生在课余时间对实验室需求</a:t>
            </a:r>
            <a:r>
              <a:rPr lang="zh-CN" altLang="en-US" dirty="0" smtClean="0"/>
              <a:t>问题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/>
              <a:t>、 实验设备材料领用</a:t>
            </a:r>
            <a:r>
              <a:rPr lang="zh-CN" altLang="en-US" dirty="0" smtClean="0"/>
              <a:t>问题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解决方法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/>
              <a:t>、 目前服装设计与工程、服装与服饰设计二个专业的学生在校数约</a:t>
            </a:r>
            <a:r>
              <a:rPr lang="en-US" altLang="zh-CN" dirty="0"/>
              <a:t>1160</a:t>
            </a:r>
            <a:r>
              <a:rPr lang="zh-CN" altLang="en-US" dirty="0"/>
              <a:t>，本学期新增至</a:t>
            </a:r>
            <a:r>
              <a:rPr lang="en-US" altLang="zh-CN" dirty="0"/>
              <a:t>232</a:t>
            </a:r>
            <a:r>
              <a:rPr lang="zh-CN" altLang="en-US" dirty="0"/>
              <a:t>个。现采用对二年级至四年级的学生发放储物</a:t>
            </a:r>
            <a:r>
              <a:rPr lang="zh-CN" altLang="en-US" dirty="0" smtClean="0"/>
              <a:t>柜</a:t>
            </a:r>
            <a:r>
              <a:rPr lang="en-US" altLang="zh-CN" dirty="0"/>
              <a:t>,</a:t>
            </a:r>
            <a:r>
              <a:rPr lang="zh-CN" altLang="en-US" dirty="0" smtClean="0"/>
              <a:t>二</a:t>
            </a:r>
            <a:r>
              <a:rPr lang="zh-CN" altLang="en-US" dirty="0"/>
              <a:t>人共用一个，再盘整了一些教师手中的旧柜子，基本解决了一个专业的学生需求。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</a:t>
            </a:r>
            <a:r>
              <a:rPr lang="en-US" altLang="zh-CN" dirty="0"/>
              <a:t>2</a:t>
            </a:r>
            <a:r>
              <a:rPr lang="zh-CN" altLang="en-US" dirty="0"/>
              <a:t>、为了满足学生课余时间对工艺制作实验需求，目前釆取实验室每天开放至晩上</a:t>
            </a:r>
            <a:r>
              <a:rPr lang="en-US" altLang="zh-CN" dirty="0"/>
              <a:t>20:00</a:t>
            </a:r>
            <a:r>
              <a:rPr lang="zh-CN" altLang="en-US" dirty="0"/>
              <a:t>。            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/>
              <a:t>、服装制作类课程教师授课的内容不同</a:t>
            </a:r>
            <a:r>
              <a:rPr lang="zh-CN" altLang="en-US" dirty="0" smtClean="0"/>
              <a:t>，针对</a:t>
            </a:r>
            <a:r>
              <a:rPr lang="zh-CN" altLang="en-US" dirty="0"/>
              <a:t>这个情况实验室梳理了各课程内容</a:t>
            </a:r>
            <a:r>
              <a:rPr lang="zh-CN" altLang="en-US" dirty="0" smtClean="0"/>
              <a:t>、对</a:t>
            </a:r>
            <a:r>
              <a:rPr lang="zh-CN" altLang="en-US" dirty="0"/>
              <a:t>每一门申领的材料类别，数量作了统一规定，规范了实验材料申领的流程与管理。</a:t>
            </a:r>
          </a:p>
        </p:txBody>
      </p:sp>
    </p:spTree>
    <p:extLst>
      <p:ext uri="{BB962C8B-B14F-4D97-AF65-F5344CB8AC3E}">
        <p14:creationId xmlns:p14="http://schemas.microsoft.com/office/powerpoint/2010/main" val="139688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 smtClean="0"/>
              <a:t>其他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问题</a:t>
            </a:r>
            <a:r>
              <a:rPr lang="en-US" altLang="zh-CN" dirty="0"/>
              <a:t>1.</a:t>
            </a:r>
            <a:r>
              <a:rPr lang="zh-CN" altLang="en-US" dirty="0" smtClean="0"/>
              <a:t>：</a:t>
            </a:r>
            <a:r>
              <a:rPr lang="zh-CN" altLang="en-US" dirty="0"/>
              <a:t>学生操作不当，大型精密仪器使用故障率</a:t>
            </a:r>
            <a:r>
              <a:rPr lang="zh-CN" altLang="en-US" dirty="0"/>
              <a:t>较高。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解决方案：</a:t>
            </a:r>
          </a:p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）设置实验室准入门槛，大型精密仪器</a:t>
            </a:r>
            <a:r>
              <a:rPr lang="zh-CN" altLang="en-US" dirty="0" smtClean="0"/>
              <a:t>本科生一般不</a:t>
            </a:r>
            <a:r>
              <a:rPr lang="zh-CN" altLang="en-US" dirty="0"/>
              <a:t>准予使用</a:t>
            </a:r>
            <a:r>
              <a:rPr lang="zh-CN" altLang="en-US" dirty="0" smtClean="0"/>
              <a:t>（毕业论文</a:t>
            </a:r>
            <a:r>
              <a:rPr lang="zh-CN" altLang="en-US" dirty="0"/>
              <a:t>与</a:t>
            </a:r>
            <a:r>
              <a:rPr lang="zh-CN" altLang="en-US" dirty="0" smtClean="0"/>
              <a:t>课题需导师现场</a:t>
            </a:r>
            <a:r>
              <a:rPr lang="zh-CN" altLang="en-US" dirty="0"/>
              <a:t>指导）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）如无导师现场监督和指导，研究生不允许进入实验室开展实验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）实验仪器使用后需归置完整，如遇仪器或配件损坏，应照价赔偿。</a:t>
            </a:r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608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/>
              <a:t>其他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问题</a:t>
            </a:r>
            <a:r>
              <a:rPr lang="en-US" altLang="zh-CN" dirty="0" smtClean="0"/>
              <a:t>2.</a:t>
            </a:r>
            <a:r>
              <a:rPr lang="zh-CN" altLang="en-US" dirty="0" smtClean="0"/>
              <a:t>：</a:t>
            </a:r>
            <a:r>
              <a:rPr lang="zh-CN" altLang="en-US" dirty="0"/>
              <a:t>纺织类测试仪器设备整体陈旧，台套数不足，先进性不足。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解决</a:t>
            </a:r>
            <a:r>
              <a:rPr lang="zh-CN" altLang="en-US" dirty="0"/>
              <a:t>方案：参照教学任务，着手从最紧缺的设备依次更替，适当增加台套数，引入先进实验设备。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效果</a:t>
            </a:r>
            <a:r>
              <a:rPr lang="zh-CN" altLang="en-US" dirty="0"/>
              <a:t>：新旧设备更替后，通过</a:t>
            </a:r>
            <a:r>
              <a:rPr lang="zh-CN" altLang="en-US" dirty="0" smtClean="0"/>
              <a:t>对最新</a:t>
            </a:r>
            <a:r>
              <a:rPr lang="zh-CN" altLang="en-US" dirty="0"/>
              <a:t>技术的设备操作展示</a:t>
            </a:r>
            <a:r>
              <a:rPr lang="zh-CN" altLang="en-US" dirty="0" smtClean="0"/>
              <a:t>，台</a:t>
            </a:r>
            <a:r>
              <a:rPr lang="zh-CN" altLang="en-US" dirty="0"/>
              <a:t>套数的增加，更大程度的满足学生课堂都能动手操作的需求；依照学科前沿，先进设备的引进，能改善实验教学环境，也能充实理论教学知识点，让学生更好的了解掌握本专业的知识。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5735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828</Words>
  <Application>Microsoft Office PowerPoint</Application>
  <PresentationFormat>宽屏</PresentationFormat>
  <Paragraphs>62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实验室调研</vt:lpstr>
      <vt:lpstr>【中英联合实验室】</vt:lpstr>
      <vt:lpstr>【纺织化学清洁生产工程技术中心】 </vt:lpstr>
      <vt:lpstr>【学习工厂】</vt:lpstr>
      <vt:lpstr>【艺术设计展示】</vt:lpstr>
      <vt:lpstr>【纺织实验室】</vt:lpstr>
      <vt:lpstr>【服装工艺实验室】 </vt:lpstr>
      <vt:lpstr>【其他】</vt:lpstr>
      <vt:lpstr>【其他】</vt:lpstr>
      <vt:lpstr>【其他】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教学质量提升工程</dc:title>
  <dc:creator>XIN Eric</dc:creator>
  <cp:lastModifiedBy>user</cp:lastModifiedBy>
  <cp:revision>38</cp:revision>
  <dcterms:created xsi:type="dcterms:W3CDTF">2019-10-08T10:40:36Z</dcterms:created>
  <dcterms:modified xsi:type="dcterms:W3CDTF">2019-10-15T02:20:55Z</dcterms:modified>
</cp:coreProperties>
</file>